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934" r:id="rId2"/>
  </p:sldMasterIdLst>
  <p:notesMasterIdLst>
    <p:notesMasterId r:id="rId32"/>
  </p:notesMasterIdLst>
  <p:handoutMasterIdLst>
    <p:handoutMasterId r:id="rId33"/>
  </p:handoutMasterIdLst>
  <p:sldIdLst>
    <p:sldId id="273" r:id="rId3"/>
    <p:sldId id="301" r:id="rId4"/>
    <p:sldId id="274" r:id="rId5"/>
    <p:sldId id="298" r:id="rId6"/>
    <p:sldId id="275" r:id="rId7"/>
    <p:sldId id="281" r:id="rId8"/>
    <p:sldId id="295" r:id="rId9"/>
    <p:sldId id="282" r:id="rId10"/>
    <p:sldId id="283" r:id="rId11"/>
    <p:sldId id="260" r:id="rId12"/>
    <p:sldId id="285" r:id="rId13"/>
    <p:sldId id="284" r:id="rId14"/>
    <p:sldId id="286" r:id="rId15"/>
    <p:sldId id="287" r:id="rId16"/>
    <p:sldId id="288" r:id="rId17"/>
    <p:sldId id="289" r:id="rId18"/>
    <p:sldId id="299" r:id="rId19"/>
    <p:sldId id="290" r:id="rId20"/>
    <p:sldId id="267" r:id="rId21"/>
    <p:sldId id="291" r:id="rId22"/>
    <p:sldId id="294" r:id="rId23"/>
    <p:sldId id="292" r:id="rId24"/>
    <p:sldId id="293" r:id="rId25"/>
    <p:sldId id="297" r:id="rId26"/>
    <p:sldId id="268" r:id="rId27"/>
    <p:sldId id="300" r:id="rId28"/>
    <p:sldId id="270" r:id="rId29"/>
    <p:sldId id="271" r:id="rId30"/>
    <p:sldId id="272" r:id="rId3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5274"/>
    <a:srgbClr val="34587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3840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2D50AA-8ED2-4799-BDB4-9CD401C2782E}" type="doc">
      <dgm:prSet loTypeId="urn:microsoft.com/office/officeart/2016/7/layout/LinearBlockProcessNumbered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EC28E1D-354B-4151-9176-9F60C5E0606C}">
      <dgm:prSet/>
      <dgm:spPr/>
      <dgm:t>
        <a:bodyPr/>
        <a:lstStyle/>
        <a:p>
          <a:r>
            <a:rPr lang="en-US"/>
            <a:t>Explore and demystify the notion that school security is synonymous with school safety.</a:t>
          </a:r>
        </a:p>
      </dgm:t>
    </dgm:pt>
    <dgm:pt modelId="{4E389D6F-587B-4BD6-989F-58C1E16D52C6}" type="parTrans" cxnId="{82D7DB12-A9B1-4D1D-8A11-F3D1FDBF0D32}">
      <dgm:prSet/>
      <dgm:spPr/>
      <dgm:t>
        <a:bodyPr/>
        <a:lstStyle/>
        <a:p>
          <a:endParaRPr lang="en-US"/>
        </a:p>
      </dgm:t>
    </dgm:pt>
    <dgm:pt modelId="{5FB7C63A-3346-4849-A596-00BDA659A655}" type="sibTrans" cxnId="{82D7DB12-A9B1-4D1D-8A11-F3D1FDBF0D32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32F82615-1B06-4BAB-B6C8-C4A10A453C82}">
      <dgm:prSet/>
      <dgm:spPr/>
      <dgm:t>
        <a:bodyPr/>
        <a:lstStyle/>
        <a:p>
          <a:r>
            <a:rPr lang="en-US" dirty="0"/>
            <a:t>Deepen our understanding of how to transform the school culture from the inside out.</a:t>
          </a:r>
        </a:p>
      </dgm:t>
    </dgm:pt>
    <dgm:pt modelId="{2B0D1782-77A8-4066-B377-D6EE53E25029}" type="parTrans" cxnId="{26534ABD-0A32-425B-9620-E9C20A06E597}">
      <dgm:prSet/>
      <dgm:spPr/>
      <dgm:t>
        <a:bodyPr/>
        <a:lstStyle/>
        <a:p>
          <a:endParaRPr lang="en-US"/>
        </a:p>
      </dgm:t>
    </dgm:pt>
    <dgm:pt modelId="{781DA1DE-130E-412B-9F12-EC905A643A72}" type="sibTrans" cxnId="{26534ABD-0A32-425B-9620-E9C20A06E597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85BE132D-03FD-42B3-9D84-E5B299BDB97B}">
      <dgm:prSet/>
      <dgm:spPr/>
      <dgm:t>
        <a:bodyPr/>
        <a:lstStyle/>
        <a:p>
          <a:r>
            <a:rPr lang="en-US" dirty="0"/>
            <a:t>Develop 2-3 action steps for advocating and promoting restorative practices with school and community stakeholders.</a:t>
          </a:r>
        </a:p>
      </dgm:t>
    </dgm:pt>
    <dgm:pt modelId="{CFBFC618-8389-43FE-ADB5-312457366855}" type="parTrans" cxnId="{9968E79E-4906-4856-A2E7-BB6DBF878717}">
      <dgm:prSet/>
      <dgm:spPr/>
      <dgm:t>
        <a:bodyPr/>
        <a:lstStyle/>
        <a:p>
          <a:endParaRPr lang="en-US"/>
        </a:p>
      </dgm:t>
    </dgm:pt>
    <dgm:pt modelId="{65091965-6A00-486B-B3FE-7A234267A805}" type="sibTrans" cxnId="{9968E79E-4906-4856-A2E7-BB6DBF878717}">
      <dgm:prSet phldrT="03" phldr="0"/>
      <dgm:spPr/>
      <dgm:t>
        <a:bodyPr/>
        <a:lstStyle/>
        <a:p>
          <a:r>
            <a:rPr lang="en-US"/>
            <a:t>03</a:t>
          </a:r>
          <a:endParaRPr lang="en-US" dirty="0"/>
        </a:p>
      </dgm:t>
    </dgm:pt>
    <dgm:pt modelId="{51240CE8-FDBE-4C93-A36C-9641D1838CFD}" type="pres">
      <dgm:prSet presAssocID="{1B2D50AA-8ED2-4799-BDB4-9CD401C2782E}" presName="Name0" presStyleCnt="0">
        <dgm:presLayoutVars>
          <dgm:animLvl val="lvl"/>
          <dgm:resizeHandles val="exact"/>
        </dgm:presLayoutVars>
      </dgm:prSet>
      <dgm:spPr/>
    </dgm:pt>
    <dgm:pt modelId="{7A9D18BE-7AE1-4819-B67F-A98C870428C6}" type="pres">
      <dgm:prSet presAssocID="{AEC28E1D-354B-4151-9176-9F60C5E0606C}" presName="compositeNode" presStyleCnt="0">
        <dgm:presLayoutVars>
          <dgm:bulletEnabled val="1"/>
        </dgm:presLayoutVars>
      </dgm:prSet>
      <dgm:spPr/>
    </dgm:pt>
    <dgm:pt modelId="{4FD3B335-8F79-40B4-8806-658EEE1CC9D3}" type="pres">
      <dgm:prSet presAssocID="{AEC28E1D-354B-4151-9176-9F60C5E0606C}" presName="bgRect" presStyleLbl="alignNode1" presStyleIdx="0" presStyleCnt="3"/>
      <dgm:spPr/>
    </dgm:pt>
    <dgm:pt modelId="{B8997FF4-A3F9-486C-BCFA-30766BEEC6CF}" type="pres">
      <dgm:prSet presAssocID="{5FB7C63A-3346-4849-A596-00BDA659A655}" presName="sibTransNodeRect" presStyleLbl="alignNode1" presStyleIdx="0" presStyleCnt="3">
        <dgm:presLayoutVars>
          <dgm:chMax val="0"/>
          <dgm:bulletEnabled val="1"/>
        </dgm:presLayoutVars>
      </dgm:prSet>
      <dgm:spPr/>
    </dgm:pt>
    <dgm:pt modelId="{5DFAF661-8379-4A90-A5BD-579527D726C5}" type="pres">
      <dgm:prSet presAssocID="{AEC28E1D-354B-4151-9176-9F60C5E0606C}" presName="nodeRect" presStyleLbl="alignNode1" presStyleIdx="0" presStyleCnt="3">
        <dgm:presLayoutVars>
          <dgm:bulletEnabled val="1"/>
        </dgm:presLayoutVars>
      </dgm:prSet>
      <dgm:spPr/>
    </dgm:pt>
    <dgm:pt modelId="{D8823C22-C268-4DC5-B790-7E4AD5DC1A05}" type="pres">
      <dgm:prSet presAssocID="{5FB7C63A-3346-4849-A596-00BDA659A655}" presName="sibTrans" presStyleCnt="0"/>
      <dgm:spPr/>
    </dgm:pt>
    <dgm:pt modelId="{5D33B247-A7AE-484A-B952-03688C28361E}" type="pres">
      <dgm:prSet presAssocID="{32F82615-1B06-4BAB-B6C8-C4A10A453C82}" presName="compositeNode" presStyleCnt="0">
        <dgm:presLayoutVars>
          <dgm:bulletEnabled val="1"/>
        </dgm:presLayoutVars>
      </dgm:prSet>
      <dgm:spPr/>
    </dgm:pt>
    <dgm:pt modelId="{919B170D-83BD-4EC4-BD79-52E7D8C22B67}" type="pres">
      <dgm:prSet presAssocID="{32F82615-1B06-4BAB-B6C8-C4A10A453C82}" presName="bgRect" presStyleLbl="alignNode1" presStyleIdx="1" presStyleCnt="3"/>
      <dgm:spPr/>
    </dgm:pt>
    <dgm:pt modelId="{83CEBE37-27C6-4EDE-B4D6-CA3D2F7E70F8}" type="pres">
      <dgm:prSet presAssocID="{781DA1DE-130E-412B-9F12-EC905A643A72}" presName="sibTransNodeRect" presStyleLbl="alignNode1" presStyleIdx="1" presStyleCnt="3">
        <dgm:presLayoutVars>
          <dgm:chMax val="0"/>
          <dgm:bulletEnabled val="1"/>
        </dgm:presLayoutVars>
      </dgm:prSet>
      <dgm:spPr/>
    </dgm:pt>
    <dgm:pt modelId="{1F0D58CB-850E-4398-AAC4-75233D46E3CE}" type="pres">
      <dgm:prSet presAssocID="{32F82615-1B06-4BAB-B6C8-C4A10A453C82}" presName="nodeRect" presStyleLbl="alignNode1" presStyleIdx="1" presStyleCnt="3">
        <dgm:presLayoutVars>
          <dgm:bulletEnabled val="1"/>
        </dgm:presLayoutVars>
      </dgm:prSet>
      <dgm:spPr/>
    </dgm:pt>
    <dgm:pt modelId="{447565DE-F9EF-471A-BBEB-4FE2D910A06F}" type="pres">
      <dgm:prSet presAssocID="{781DA1DE-130E-412B-9F12-EC905A643A72}" presName="sibTrans" presStyleCnt="0"/>
      <dgm:spPr/>
    </dgm:pt>
    <dgm:pt modelId="{59D21583-0DCC-4EB9-B94D-05E3CB771473}" type="pres">
      <dgm:prSet presAssocID="{85BE132D-03FD-42B3-9D84-E5B299BDB97B}" presName="compositeNode" presStyleCnt="0">
        <dgm:presLayoutVars>
          <dgm:bulletEnabled val="1"/>
        </dgm:presLayoutVars>
      </dgm:prSet>
      <dgm:spPr/>
    </dgm:pt>
    <dgm:pt modelId="{98362DB9-1897-464C-93E7-34FF61322D3F}" type="pres">
      <dgm:prSet presAssocID="{85BE132D-03FD-42B3-9D84-E5B299BDB97B}" presName="bgRect" presStyleLbl="alignNode1" presStyleIdx="2" presStyleCnt="3"/>
      <dgm:spPr/>
    </dgm:pt>
    <dgm:pt modelId="{755F17FE-AAC8-4915-B8AA-38A12CAA5213}" type="pres">
      <dgm:prSet presAssocID="{65091965-6A00-486B-B3FE-7A234267A805}" presName="sibTransNodeRect" presStyleLbl="alignNode1" presStyleIdx="2" presStyleCnt="3">
        <dgm:presLayoutVars>
          <dgm:chMax val="0"/>
          <dgm:bulletEnabled val="1"/>
        </dgm:presLayoutVars>
      </dgm:prSet>
      <dgm:spPr/>
    </dgm:pt>
    <dgm:pt modelId="{77F348E3-8844-45D9-9AF0-3FFE2EBF80CD}" type="pres">
      <dgm:prSet presAssocID="{85BE132D-03FD-42B3-9D84-E5B299BDB97B}" presName="nodeRect" presStyleLbl="alignNode1" presStyleIdx="2" presStyleCnt="3">
        <dgm:presLayoutVars>
          <dgm:bulletEnabled val="1"/>
        </dgm:presLayoutVars>
      </dgm:prSet>
      <dgm:spPr/>
    </dgm:pt>
  </dgm:ptLst>
  <dgm:cxnLst>
    <dgm:cxn modelId="{82D7DB12-A9B1-4D1D-8A11-F3D1FDBF0D32}" srcId="{1B2D50AA-8ED2-4799-BDB4-9CD401C2782E}" destId="{AEC28E1D-354B-4151-9176-9F60C5E0606C}" srcOrd="0" destOrd="0" parTransId="{4E389D6F-587B-4BD6-989F-58C1E16D52C6}" sibTransId="{5FB7C63A-3346-4849-A596-00BDA659A655}"/>
    <dgm:cxn modelId="{F71B565B-33F6-46DC-862D-AFFFE0F3B7D8}" type="presOf" srcId="{85BE132D-03FD-42B3-9D84-E5B299BDB97B}" destId="{77F348E3-8844-45D9-9AF0-3FFE2EBF80CD}" srcOrd="1" destOrd="0" presId="urn:microsoft.com/office/officeart/2016/7/layout/LinearBlockProcessNumbered"/>
    <dgm:cxn modelId="{366C6379-8973-4553-B3CD-74244AA2A290}" type="presOf" srcId="{AEC28E1D-354B-4151-9176-9F60C5E0606C}" destId="{5DFAF661-8379-4A90-A5BD-579527D726C5}" srcOrd="1" destOrd="0" presId="urn:microsoft.com/office/officeart/2016/7/layout/LinearBlockProcessNumbered"/>
    <dgm:cxn modelId="{EF2DD683-CB47-477C-B6C5-25378658F2FB}" type="presOf" srcId="{32F82615-1B06-4BAB-B6C8-C4A10A453C82}" destId="{919B170D-83BD-4EC4-BD79-52E7D8C22B67}" srcOrd="0" destOrd="0" presId="urn:microsoft.com/office/officeart/2016/7/layout/LinearBlockProcessNumbered"/>
    <dgm:cxn modelId="{2E38758C-EFC8-4920-87A4-3D226AB9F58F}" type="presOf" srcId="{85BE132D-03FD-42B3-9D84-E5B299BDB97B}" destId="{98362DB9-1897-464C-93E7-34FF61322D3F}" srcOrd="0" destOrd="0" presId="urn:microsoft.com/office/officeart/2016/7/layout/LinearBlockProcessNumbered"/>
    <dgm:cxn modelId="{26B3E58D-B61C-455D-9954-273ED70AE5CA}" type="presOf" srcId="{1B2D50AA-8ED2-4799-BDB4-9CD401C2782E}" destId="{51240CE8-FDBE-4C93-A36C-9641D1838CFD}" srcOrd="0" destOrd="0" presId="urn:microsoft.com/office/officeart/2016/7/layout/LinearBlockProcessNumbered"/>
    <dgm:cxn modelId="{9968E79E-4906-4856-A2E7-BB6DBF878717}" srcId="{1B2D50AA-8ED2-4799-BDB4-9CD401C2782E}" destId="{85BE132D-03FD-42B3-9D84-E5B299BDB97B}" srcOrd="2" destOrd="0" parTransId="{CFBFC618-8389-43FE-ADB5-312457366855}" sibTransId="{65091965-6A00-486B-B3FE-7A234267A805}"/>
    <dgm:cxn modelId="{85EB09A8-F5E7-4547-BB2E-0410D0C15F9F}" type="presOf" srcId="{32F82615-1B06-4BAB-B6C8-C4A10A453C82}" destId="{1F0D58CB-850E-4398-AAC4-75233D46E3CE}" srcOrd="1" destOrd="0" presId="urn:microsoft.com/office/officeart/2016/7/layout/LinearBlockProcessNumbered"/>
    <dgm:cxn modelId="{4B7920BA-4FC1-4C11-A12F-8C74FAB848B9}" type="presOf" srcId="{AEC28E1D-354B-4151-9176-9F60C5E0606C}" destId="{4FD3B335-8F79-40B4-8806-658EEE1CC9D3}" srcOrd="0" destOrd="0" presId="urn:microsoft.com/office/officeart/2016/7/layout/LinearBlockProcessNumbered"/>
    <dgm:cxn modelId="{26534ABD-0A32-425B-9620-E9C20A06E597}" srcId="{1B2D50AA-8ED2-4799-BDB4-9CD401C2782E}" destId="{32F82615-1B06-4BAB-B6C8-C4A10A453C82}" srcOrd="1" destOrd="0" parTransId="{2B0D1782-77A8-4066-B377-D6EE53E25029}" sibTransId="{781DA1DE-130E-412B-9F12-EC905A643A72}"/>
    <dgm:cxn modelId="{267D5ED3-34D6-411E-97D9-5ED046BFEEC4}" type="presOf" srcId="{781DA1DE-130E-412B-9F12-EC905A643A72}" destId="{83CEBE37-27C6-4EDE-B4D6-CA3D2F7E70F8}" srcOrd="0" destOrd="0" presId="urn:microsoft.com/office/officeart/2016/7/layout/LinearBlockProcessNumbered"/>
    <dgm:cxn modelId="{AF4840FC-A82D-4100-B0E4-48F92287F9E6}" type="presOf" srcId="{5FB7C63A-3346-4849-A596-00BDA659A655}" destId="{B8997FF4-A3F9-486C-BCFA-30766BEEC6CF}" srcOrd="0" destOrd="0" presId="urn:microsoft.com/office/officeart/2016/7/layout/LinearBlockProcessNumbered"/>
    <dgm:cxn modelId="{1008ADFE-72AF-4AAC-8031-2B9D649B3BF9}" type="presOf" srcId="{65091965-6A00-486B-B3FE-7A234267A805}" destId="{755F17FE-AAC8-4915-B8AA-38A12CAA5213}" srcOrd="0" destOrd="0" presId="urn:microsoft.com/office/officeart/2016/7/layout/LinearBlockProcessNumbered"/>
    <dgm:cxn modelId="{EB8D5259-781D-48EF-8FE8-856986D07589}" type="presParOf" srcId="{51240CE8-FDBE-4C93-A36C-9641D1838CFD}" destId="{7A9D18BE-7AE1-4819-B67F-A98C870428C6}" srcOrd="0" destOrd="0" presId="urn:microsoft.com/office/officeart/2016/7/layout/LinearBlockProcessNumbered"/>
    <dgm:cxn modelId="{AF8A988F-1BD8-44D9-A3E6-CF9F3DB1E36E}" type="presParOf" srcId="{7A9D18BE-7AE1-4819-B67F-A98C870428C6}" destId="{4FD3B335-8F79-40B4-8806-658EEE1CC9D3}" srcOrd="0" destOrd="0" presId="urn:microsoft.com/office/officeart/2016/7/layout/LinearBlockProcessNumbered"/>
    <dgm:cxn modelId="{A3469306-FDA0-45C7-819F-7722BAA8097E}" type="presParOf" srcId="{7A9D18BE-7AE1-4819-B67F-A98C870428C6}" destId="{B8997FF4-A3F9-486C-BCFA-30766BEEC6CF}" srcOrd="1" destOrd="0" presId="urn:microsoft.com/office/officeart/2016/7/layout/LinearBlockProcessNumbered"/>
    <dgm:cxn modelId="{D9C75040-C769-4856-BEA8-1F08BCB01616}" type="presParOf" srcId="{7A9D18BE-7AE1-4819-B67F-A98C870428C6}" destId="{5DFAF661-8379-4A90-A5BD-579527D726C5}" srcOrd="2" destOrd="0" presId="urn:microsoft.com/office/officeart/2016/7/layout/LinearBlockProcessNumbered"/>
    <dgm:cxn modelId="{A41C8CB7-25FC-462D-8511-581254A07BCE}" type="presParOf" srcId="{51240CE8-FDBE-4C93-A36C-9641D1838CFD}" destId="{D8823C22-C268-4DC5-B790-7E4AD5DC1A05}" srcOrd="1" destOrd="0" presId="urn:microsoft.com/office/officeart/2016/7/layout/LinearBlockProcessNumbered"/>
    <dgm:cxn modelId="{4F0F052D-9D40-498C-9C6E-1DEC2C14E092}" type="presParOf" srcId="{51240CE8-FDBE-4C93-A36C-9641D1838CFD}" destId="{5D33B247-A7AE-484A-B952-03688C28361E}" srcOrd="2" destOrd="0" presId="urn:microsoft.com/office/officeart/2016/7/layout/LinearBlockProcessNumbered"/>
    <dgm:cxn modelId="{A1D89C63-5DF6-4D59-8F49-645198EC0A84}" type="presParOf" srcId="{5D33B247-A7AE-484A-B952-03688C28361E}" destId="{919B170D-83BD-4EC4-BD79-52E7D8C22B67}" srcOrd="0" destOrd="0" presId="urn:microsoft.com/office/officeart/2016/7/layout/LinearBlockProcessNumbered"/>
    <dgm:cxn modelId="{B57E658E-4043-4375-BFF4-FE93057C5F3D}" type="presParOf" srcId="{5D33B247-A7AE-484A-B952-03688C28361E}" destId="{83CEBE37-27C6-4EDE-B4D6-CA3D2F7E70F8}" srcOrd="1" destOrd="0" presId="urn:microsoft.com/office/officeart/2016/7/layout/LinearBlockProcessNumbered"/>
    <dgm:cxn modelId="{5E3C91EE-3DDF-4F0A-A89E-C512ACED5954}" type="presParOf" srcId="{5D33B247-A7AE-484A-B952-03688C28361E}" destId="{1F0D58CB-850E-4398-AAC4-75233D46E3CE}" srcOrd="2" destOrd="0" presId="urn:microsoft.com/office/officeart/2016/7/layout/LinearBlockProcessNumbered"/>
    <dgm:cxn modelId="{8C8D3B0F-A147-4100-B202-2B0B2E87051A}" type="presParOf" srcId="{51240CE8-FDBE-4C93-A36C-9641D1838CFD}" destId="{447565DE-F9EF-471A-BBEB-4FE2D910A06F}" srcOrd="3" destOrd="0" presId="urn:microsoft.com/office/officeart/2016/7/layout/LinearBlockProcessNumbered"/>
    <dgm:cxn modelId="{E41278F2-4261-47F4-A15C-D457D9CB6CAD}" type="presParOf" srcId="{51240CE8-FDBE-4C93-A36C-9641D1838CFD}" destId="{59D21583-0DCC-4EB9-B94D-05E3CB771473}" srcOrd="4" destOrd="0" presId="urn:microsoft.com/office/officeart/2016/7/layout/LinearBlockProcessNumbered"/>
    <dgm:cxn modelId="{631218A8-CD7F-44F1-9AE3-EFBAF75D2DF5}" type="presParOf" srcId="{59D21583-0DCC-4EB9-B94D-05E3CB771473}" destId="{98362DB9-1897-464C-93E7-34FF61322D3F}" srcOrd="0" destOrd="0" presId="urn:microsoft.com/office/officeart/2016/7/layout/LinearBlockProcessNumbered"/>
    <dgm:cxn modelId="{CE6F0CA9-9415-4F15-844A-2CB42D350322}" type="presParOf" srcId="{59D21583-0DCC-4EB9-B94D-05E3CB771473}" destId="{755F17FE-AAC8-4915-B8AA-38A12CAA5213}" srcOrd="1" destOrd="0" presId="urn:microsoft.com/office/officeart/2016/7/layout/LinearBlockProcessNumbered"/>
    <dgm:cxn modelId="{D6A35EFD-7265-43AA-B09D-A11F9F395B86}" type="presParOf" srcId="{59D21583-0DCC-4EB9-B94D-05E3CB771473}" destId="{77F348E3-8844-45D9-9AF0-3FFE2EBF80CD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A813EA-DB55-4B16-8493-427EFE0DC566}" type="doc">
      <dgm:prSet loTypeId="urn:microsoft.com/office/officeart/2005/8/layout/hProcess9" loCatId="process" qsTypeId="urn:microsoft.com/office/officeart/2005/8/quickstyle/simple2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BE5F67B-C9FF-4354-82AD-EFABE74B8C70}">
      <dgm:prSet/>
      <dgm:spPr/>
      <dgm:t>
        <a:bodyPr/>
        <a:lstStyle/>
        <a:p>
          <a:r>
            <a:rPr lang="en-US"/>
            <a:t>What happened?</a:t>
          </a:r>
        </a:p>
      </dgm:t>
    </dgm:pt>
    <dgm:pt modelId="{BEF58514-AB95-4418-8DC0-F5191D9DFFB4}" type="parTrans" cxnId="{B2BB76AC-C174-4688-B2D0-BD9415092789}">
      <dgm:prSet/>
      <dgm:spPr/>
      <dgm:t>
        <a:bodyPr/>
        <a:lstStyle/>
        <a:p>
          <a:endParaRPr lang="en-US"/>
        </a:p>
      </dgm:t>
    </dgm:pt>
    <dgm:pt modelId="{DEA208BA-348D-42D1-97FB-23BE4DAAED79}" type="sibTrans" cxnId="{B2BB76AC-C174-4688-B2D0-BD9415092789}">
      <dgm:prSet/>
      <dgm:spPr/>
      <dgm:t>
        <a:bodyPr/>
        <a:lstStyle/>
        <a:p>
          <a:endParaRPr lang="en-US"/>
        </a:p>
      </dgm:t>
    </dgm:pt>
    <dgm:pt modelId="{F9CADC5E-04F7-4EC7-BBF7-449905858326}">
      <dgm:prSet/>
      <dgm:spPr/>
      <dgm:t>
        <a:bodyPr/>
        <a:lstStyle/>
        <a:p>
          <a:r>
            <a:rPr lang="en-US"/>
            <a:t>What were you thinking and feeling?</a:t>
          </a:r>
        </a:p>
      </dgm:t>
    </dgm:pt>
    <dgm:pt modelId="{18B310F2-9FCD-41FD-8D31-C60E49F19AC8}" type="parTrans" cxnId="{39D11F1C-7CC2-408C-BB24-83149BBE293F}">
      <dgm:prSet/>
      <dgm:spPr/>
      <dgm:t>
        <a:bodyPr/>
        <a:lstStyle/>
        <a:p>
          <a:endParaRPr lang="en-US"/>
        </a:p>
      </dgm:t>
    </dgm:pt>
    <dgm:pt modelId="{ECA149D2-64BC-4CFB-8B97-1EF05963C16B}" type="sibTrans" cxnId="{39D11F1C-7CC2-408C-BB24-83149BBE293F}">
      <dgm:prSet/>
      <dgm:spPr/>
      <dgm:t>
        <a:bodyPr/>
        <a:lstStyle/>
        <a:p>
          <a:endParaRPr lang="en-US"/>
        </a:p>
      </dgm:t>
    </dgm:pt>
    <dgm:pt modelId="{CA32A53F-F9AC-4C3B-9C42-C72265E3B013}">
      <dgm:prSet/>
      <dgm:spPr/>
      <dgm:t>
        <a:bodyPr/>
        <a:lstStyle/>
        <a:p>
          <a:r>
            <a:rPr lang="en-US"/>
            <a:t>Who has been affected and how?</a:t>
          </a:r>
        </a:p>
      </dgm:t>
    </dgm:pt>
    <dgm:pt modelId="{FAEE4924-0295-4B98-8A64-9023600FC22E}" type="parTrans" cxnId="{6CA5A213-1222-4707-808B-B4771523AB62}">
      <dgm:prSet/>
      <dgm:spPr/>
      <dgm:t>
        <a:bodyPr/>
        <a:lstStyle/>
        <a:p>
          <a:endParaRPr lang="en-US"/>
        </a:p>
      </dgm:t>
    </dgm:pt>
    <dgm:pt modelId="{D895712F-A63D-41F0-A14A-CB264E7D204C}" type="sibTrans" cxnId="{6CA5A213-1222-4707-808B-B4771523AB62}">
      <dgm:prSet/>
      <dgm:spPr/>
      <dgm:t>
        <a:bodyPr/>
        <a:lstStyle/>
        <a:p>
          <a:endParaRPr lang="en-US"/>
        </a:p>
      </dgm:t>
    </dgm:pt>
    <dgm:pt modelId="{8386A0F7-B77E-4C94-9DA4-CA7DBA65E711}">
      <dgm:prSet/>
      <dgm:spPr/>
      <dgm:t>
        <a:bodyPr/>
        <a:lstStyle/>
        <a:p>
          <a:r>
            <a:rPr lang="en-US"/>
            <a:t>What can be done to make things right?</a:t>
          </a:r>
        </a:p>
      </dgm:t>
    </dgm:pt>
    <dgm:pt modelId="{1FD98A84-6077-4FD4-9F9A-12383F936918}" type="parTrans" cxnId="{46A43EE0-454A-4168-A2D0-69169BFC1E22}">
      <dgm:prSet/>
      <dgm:spPr/>
      <dgm:t>
        <a:bodyPr/>
        <a:lstStyle/>
        <a:p>
          <a:endParaRPr lang="en-US"/>
        </a:p>
      </dgm:t>
    </dgm:pt>
    <dgm:pt modelId="{78D07CB7-F3EC-4591-8A12-55BF187A933E}" type="sibTrans" cxnId="{46A43EE0-454A-4168-A2D0-69169BFC1E22}">
      <dgm:prSet/>
      <dgm:spPr/>
      <dgm:t>
        <a:bodyPr/>
        <a:lstStyle/>
        <a:p>
          <a:endParaRPr lang="en-US"/>
        </a:p>
      </dgm:t>
    </dgm:pt>
    <dgm:pt modelId="{FDF52644-04AB-43CA-8CB8-1D2794BB1673}" type="pres">
      <dgm:prSet presAssocID="{FBA813EA-DB55-4B16-8493-427EFE0DC566}" presName="CompostProcess" presStyleCnt="0">
        <dgm:presLayoutVars>
          <dgm:dir/>
          <dgm:resizeHandles val="exact"/>
        </dgm:presLayoutVars>
      </dgm:prSet>
      <dgm:spPr/>
    </dgm:pt>
    <dgm:pt modelId="{7678B336-BAC0-4793-8EBD-B138414DC26E}" type="pres">
      <dgm:prSet presAssocID="{FBA813EA-DB55-4B16-8493-427EFE0DC566}" presName="arrow" presStyleLbl="bgShp" presStyleIdx="0" presStyleCnt="1"/>
      <dgm:spPr/>
    </dgm:pt>
    <dgm:pt modelId="{2FB854AD-DA2C-4AB7-AC04-C6E382168356}" type="pres">
      <dgm:prSet presAssocID="{FBA813EA-DB55-4B16-8493-427EFE0DC566}" presName="linearProcess" presStyleCnt="0"/>
      <dgm:spPr/>
    </dgm:pt>
    <dgm:pt modelId="{4CCB309D-CE9E-4EB4-B400-15364AE2AD7C}" type="pres">
      <dgm:prSet presAssocID="{FBE5F67B-C9FF-4354-82AD-EFABE74B8C70}" presName="textNode" presStyleLbl="node1" presStyleIdx="0" presStyleCnt="4">
        <dgm:presLayoutVars>
          <dgm:bulletEnabled val="1"/>
        </dgm:presLayoutVars>
      </dgm:prSet>
      <dgm:spPr/>
    </dgm:pt>
    <dgm:pt modelId="{F9E38277-4F3C-44C3-99F6-3E43350F2FC2}" type="pres">
      <dgm:prSet presAssocID="{DEA208BA-348D-42D1-97FB-23BE4DAAED79}" presName="sibTrans" presStyleCnt="0"/>
      <dgm:spPr/>
    </dgm:pt>
    <dgm:pt modelId="{BDFEDF41-D1CE-42CC-8101-5C885BA47403}" type="pres">
      <dgm:prSet presAssocID="{F9CADC5E-04F7-4EC7-BBF7-449905858326}" presName="textNode" presStyleLbl="node1" presStyleIdx="1" presStyleCnt="4">
        <dgm:presLayoutVars>
          <dgm:bulletEnabled val="1"/>
        </dgm:presLayoutVars>
      </dgm:prSet>
      <dgm:spPr/>
    </dgm:pt>
    <dgm:pt modelId="{3142921A-1455-40AC-8CF4-16225D5AA7BF}" type="pres">
      <dgm:prSet presAssocID="{ECA149D2-64BC-4CFB-8B97-1EF05963C16B}" presName="sibTrans" presStyleCnt="0"/>
      <dgm:spPr/>
    </dgm:pt>
    <dgm:pt modelId="{F2A39276-3D6B-41BE-9CAD-D0ED17003838}" type="pres">
      <dgm:prSet presAssocID="{CA32A53F-F9AC-4C3B-9C42-C72265E3B013}" presName="textNode" presStyleLbl="node1" presStyleIdx="2" presStyleCnt="4">
        <dgm:presLayoutVars>
          <dgm:bulletEnabled val="1"/>
        </dgm:presLayoutVars>
      </dgm:prSet>
      <dgm:spPr/>
    </dgm:pt>
    <dgm:pt modelId="{8152298D-CDD8-47FB-ABB1-9FC5A8357B32}" type="pres">
      <dgm:prSet presAssocID="{D895712F-A63D-41F0-A14A-CB264E7D204C}" presName="sibTrans" presStyleCnt="0"/>
      <dgm:spPr/>
    </dgm:pt>
    <dgm:pt modelId="{931B81AC-0714-4C2F-96BD-3FDD69DC9A11}" type="pres">
      <dgm:prSet presAssocID="{8386A0F7-B77E-4C94-9DA4-CA7DBA65E71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B800A70B-33A5-4DFA-8B85-AA2C2F81E5D6}" type="presOf" srcId="{CA32A53F-F9AC-4C3B-9C42-C72265E3B013}" destId="{F2A39276-3D6B-41BE-9CAD-D0ED17003838}" srcOrd="0" destOrd="0" presId="urn:microsoft.com/office/officeart/2005/8/layout/hProcess9"/>
    <dgm:cxn modelId="{6CA5A213-1222-4707-808B-B4771523AB62}" srcId="{FBA813EA-DB55-4B16-8493-427EFE0DC566}" destId="{CA32A53F-F9AC-4C3B-9C42-C72265E3B013}" srcOrd="2" destOrd="0" parTransId="{FAEE4924-0295-4B98-8A64-9023600FC22E}" sibTransId="{D895712F-A63D-41F0-A14A-CB264E7D204C}"/>
    <dgm:cxn modelId="{39D11F1C-7CC2-408C-BB24-83149BBE293F}" srcId="{FBA813EA-DB55-4B16-8493-427EFE0DC566}" destId="{F9CADC5E-04F7-4EC7-BBF7-449905858326}" srcOrd="1" destOrd="0" parTransId="{18B310F2-9FCD-41FD-8D31-C60E49F19AC8}" sibTransId="{ECA149D2-64BC-4CFB-8B97-1EF05963C16B}"/>
    <dgm:cxn modelId="{7C83E93D-F6DD-46C6-8972-2E82C82A0785}" type="presOf" srcId="{8386A0F7-B77E-4C94-9DA4-CA7DBA65E711}" destId="{931B81AC-0714-4C2F-96BD-3FDD69DC9A11}" srcOrd="0" destOrd="0" presId="urn:microsoft.com/office/officeart/2005/8/layout/hProcess9"/>
    <dgm:cxn modelId="{FF5AF376-AC21-4420-9D1D-929438415DC3}" type="presOf" srcId="{F9CADC5E-04F7-4EC7-BBF7-449905858326}" destId="{BDFEDF41-D1CE-42CC-8101-5C885BA47403}" srcOrd="0" destOrd="0" presId="urn:microsoft.com/office/officeart/2005/8/layout/hProcess9"/>
    <dgm:cxn modelId="{21F72057-FB5E-4863-A305-6862D2C899A9}" type="presOf" srcId="{FBA813EA-DB55-4B16-8493-427EFE0DC566}" destId="{FDF52644-04AB-43CA-8CB8-1D2794BB1673}" srcOrd="0" destOrd="0" presId="urn:microsoft.com/office/officeart/2005/8/layout/hProcess9"/>
    <dgm:cxn modelId="{BDF48293-EBBF-4C07-9599-E72B0F0004C7}" type="presOf" srcId="{FBE5F67B-C9FF-4354-82AD-EFABE74B8C70}" destId="{4CCB309D-CE9E-4EB4-B400-15364AE2AD7C}" srcOrd="0" destOrd="0" presId="urn:microsoft.com/office/officeart/2005/8/layout/hProcess9"/>
    <dgm:cxn modelId="{B2BB76AC-C174-4688-B2D0-BD9415092789}" srcId="{FBA813EA-DB55-4B16-8493-427EFE0DC566}" destId="{FBE5F67B-C9FF-4354-82AD-EFABE74B8C70}" srcOrd="0" destOrd="0" parTransId="{BEF58514-AB95-4418-8DC0-F5191D9DFFB4}" sibTransId="{DEA208BA-348D-42D1-97FB-23BE4DAAED79}"/>
    <dgm:cxn modelId="{46A43EE0-454A-4168-A2D0-69169BFC1E22}" srcId="{FBA813EA-DB55-4B16-8493-427EFE0DC566}" destId="{8386A0F7-B77E-4C94-9DA4-CA7DBA65E711}" srcOrd="3" destOrd="0" parTransId="{1FD98A84-6077-4FD4-9F9A-12383F936918}" sibTransId="{78D07CB7-F3EC-4591-8A12-55BF187A933E}"/>
    <dgm:cxn modelId="{99A4F87B-D8A5-46BC-B8D0-F9D5328F1412}" type="presParOf" srcId="{FDF52644-04AB-43CA-8CB8-1D2794BB1673}" destId="{7678B336-BAC0-4793-8EBD-B138414DC26E}" srcOrd="0" destOrd="0" presId="urn:microsoft.com/office/officeart/2005/8/layout/hProcess9"/>
    <dgm:cxn modelId="{4F137F93-73E8-407D-979D-A600BDC8EE52}" type="presParOf" srcId="{FDF52644-04AB-43CA-8CB8-1D2794BB1673}" destId="{2FB854AD-DA2C-4AB7-AC04-C6E382168356}" srcOrd="1" destOrd="0" presId="urn:microsoft.com/office/officeart/2005/8/layout/hProcess9"/>
    <dgm:cxn modelId="{61A9C525-D309-4B8B-8F6B-9B25736742DC}" type="presParOf" srcId="{2FB854AD-DA2C-4AB7-AC04-C6E382168356}" destId="{4CCB309D-CE9E-4EB4-B400-15364AE2AD7C}" srcOrd="0" destOrd="0" presId="urn:microsoft.com/office/officeart/2005/8/layout/hProcess9"/>
    <dgm:cxn modelId="{3D35E81C-3DA4-4939-B888-8C8C3FEBD833}" type="presParOf" srcId="{2FB854AD-DA2C-4AB7-AC04-C6E382168356}" destId="{F9E38277-4F3C-44C3-99F6-3E43350F2FC2}" srcOrd="1" destOrd="0" presId="urn:microsoft.com/office/officeart/2005/8/layout/hProcess9"/>
    <dgm:cxn modelId="{C5286CE8-BD5F-4DDA-8ED2-FFDF59D21FA1}" type="presParOf" srcId="{2FB854AD-DA2C-4AB7-AC04-C6E382168356}" destId="{BDFEDF41-D1CE-42CC-8101-5C885BA47403}" srcOrd="2" destOrd="0" presId="urn:microsoft.com/office/officeart/2005/8/layout/hProcess9"/>
    <dgm:cxn modelId="{0AC58525-FA80-4146-BD90-F653FC6AC19B}" type="presParOf" srcId="{2FB854AD-DA2C-4AB7-AC04-C6E382168356}" destId="{3142921A-1455-40AC-8CF4-16225D5AA7BF}" srcOrd="3" destOrd="0" presId="urn:microsoft.com/office/officeart/2005/8/layout/hProcess9"/>
    <dgm:cxn modelId="{EED6799B-C66E-4118-BAA9-829ADAFC1B5B}" type="presParOf" srcId="{2FB854AD-DA2C-4AB7-AC04-C6E382168356}" destId="{F2A39276-3D6B-41BE-9CAD-D0ED17003838}" srcOrd="4" destOrd="0" presId="urn:microsoft.com/office/officeart/2005/8/layout/hProcess9"/>
    <dgm:cxn modelId="{BF7F46A2-5A15-4E82-933E-1CC356550675}" type="presParOf" srcId="{2FB854AD-DA2C-4AB7-AC04-C6E382168356}" destId="{8152298D-CDD8-47FB-ABB1-9FC5A8357B32}" srcOrd="5" destOrd="0" presId="urn:microsoft.com/office/officeart/2005/8/layout/hProcess9"/>
    <dgm:cxn modelId="{24ADE885-D4CB-419D-9EA5-53B40A726BB1}" type="presParOf" srcId="{2FB854AD-DA2C-4AB7-AC04-C6E382168356}" destId="{931B81AC-0714-4C2F-96BD-3FDD69DC9A11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0DB7A4-94B7-4B8B-9596-5DDCE88AF13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25712F-FC39-4847-8F57-54013AEFCF8E}">
      <dgm:prSet/>
      <dgm:spPr/>
      <dgm:t>
        <a:bodyPr/>
        <a:lstStyle/>
        <a:p>
          <a:pPr algn="ctr"/>
          <a:r>
            <a:rPr lang="en-US" dirty="0"/>
            <a:t>Use existing discipline data</a:t>
          </a:r>
        </a:p>
      </dgm:t>
    </dgm:pt>
    <dgm:pt modelId="{FA1A4A27-7D0B-4851-9AC7-1F7460ADC7C4}" type="parTrans" cxnId="{5E62B275-6F0A-4F6E-88F6-076260D5AD0E}">
      <dgm:prSet/>
      <dgm:spPr/>
      <dgm:t>
        <a:bodyPr/>
        <a:lstStyle/>
        <a:p>
          <a:endParaRPr lang="en-US"/>
        </a:p>
      </dgm:t>
    </dgm:pt>
    <dgm:pt modelId="{2895E6E4-099A-406D-9AC5-33749EDBC34C}" type="sibTrans" cxnId="{5E62B275-6F0A-4F6E-88F6-076260D5AD0E}">
      <dgm:prSet/>
      <dgm:spPr/>
      <dgm:t>
        <a:bodyPr/>
        <a:lstStyle/>
        <a:p>
          <a:endParaRPr lang="en-US"/>
        </a:p>
      </dgm:t>
    </dgm:pt>
    <dgm:pt modelId="{ACE00534-7D78-462A-91C6-9D6466943C9C}">
      <dgm:prSet/>
      <dgm:spPr/>
      <dgm:t>
        <a:bodyPr/>
        <a:lstStyle/>
        <a:p>
          <a:pPr algn="ctr"/>
          <a:r>
            <a:rPr lang="en-US" dirty="0"/>
            <a:t>Data drives decisions</a:t>
          </a:r>
        </a:p>
      </dgm:t>
    </dgm:pt>
    <dgm:pt modelId="{961353B1-BDB4-4D85-B0B2-8EA312311EE2}" type="parTrans" cxnId="{796DEE40-7B86-4A0F-8084-536E075E4608}">
      <dgm:prSet/>
      <dgm:spPr/>
      <dgm:t>
        <a:bodyPr/>
        <a:lstStyle/>
        <a:p>
          <a:endParaRPr lang="en-US"/>
        </a:p>
      </dgm:t>
    </dgm:pt>
    <dgm:pt modelId="{7748DE9B-DE34-403D-80D7-C591B59E245B}" type="sibTrans" cxnId="{796DEE40-7B86-4A0F-8084-536E075E4608}">
      <dgm:prSet/>
      <dgm:spPr/>
      <dgm:t>
        <a:bodyPr/>
        <a:lstStyle/>
        <a:p>
          <a:endParaRPr lang="en-US"/>
        </a:p>
      </dgm:t>
    </dgm:pt>
    <dgm:pt modelId="{BB17EA42-B611-454D-8459-D2DA770F82DB}">
      <dgm:prSet/>
      <dgm:spPr/>
      <dgm:t>
        <a:bodyPr/>
        <a:lstStyle/>
        <a:p>
          <a:r>
            <a:rPr lang="en-US" dirty="0"/>
            <a:t>Look at the numbers!  Students in seats</a:t>
          </a:r>
        </a:p>
      </dgm:t>
    </dgm:pt>
    <dgm:pt modelId="{F9459ED9-1011-4D02-A65A-2756CB7664C8}" type="parTrans" cxnId="{1B433829-63A0-47C8-8DC3-6E5CA428EC29}">
      <dgm:prSet/>
      <dgm:spPr/>
      <dgm:t>
        <a:bodyPr/>
        <a:lstStyle/>
        <a:p>
          <a:endParaRPr lang="en-US"/>
        </a:p>
      </dgm:t>
    </dgm:pt>
    <dgm:pt modelId="{49ACCFE2-E5E2-47B7-9C5C-7A24742A8632}" type="sibTrans" cxnId="{1B433829-63A0-47C8-8DC3-6E5CA428EC29}">
      <dgm:prSet/>
      <dgm:spPr/>
      <dgm:t>
        <a:bodyPr/>
        <a:lstStyle/>
        <a:p>
          <a:endParaRPr lang="en-US"/>
        </a:p>
      </dgm:t>
    </dgm:pt>
    <dgm:pt modelId="{0B8E832A-2293-45C9-96C0-1DDB240EBE77}" type="pres">
      <dgm:prSet presAssocID="{1C0DB7A4-94B7-4B8B-9596-5DDCE88AF130}" presName="linear" presStyleCnt="0">
        <dgm:presLayoutVars>
          <dgm:animLvl val="lvl"/>
          <dgm:resizeHandles val="exact"/>
        </dgm:presLayoutVars>
      </dgm:prSet>
      <dgm:spPr/>
    </dgm:pt>
    <dgm:pt modelId="{3835FE9C-F549-459D-BBED-8C19EC34FAF2}" type="pres">
      <dgm:prSet presAssocID="{0225712F-FC39-4847-8F57-54013AEFCF8E}" presName="parentText" presStyleLbl="node1" presStyleIdx="0" presStyleCnt="3" custLinFactY="100000" custLinFactNeighborX="21" custLinFactNeighborY="162463">
        <dgm:presLayoutVars>
          <dgm:chMax val="0"/>
          <dgm:bulletEnabled val="1"/>
        </dgm:presLayoutVars>
      </dgm:prSet>
      <dgm:spPr/>
    </dgm:pt>
    <dgm:pt modelId="{86B2F6DC-89F6-4713-8DE9-269309818147}" type="pres">
      <dgm:prSet presAssocID="{2895E6E4-099A-406D-9AC5-33749EDBC34C}" presName="spacer" presStyleCnt="0"/>
      <dgm:spPr/>
    </dgm:pt>
    <dgm:pt modelId="{75DDC863-AA74-4BAD-94D1-97A2FE373079}" type="pres">
      <dgm:prSet presAssocID="{ACE00534-7D78-462A-91C6-9D6466943C9C}" presName="parentText" presStyleLbl="node1" presStyleIdx="1" presStyleCnt="3" custLinFactY="-227718" custLinFactNeighborX="21" custLinFactNeighborY="-300000">
        <dgm:presLayoutVars>
          <dgm:chMax val="0"/>
          <dgm:bulletEnabled val="1"/>
        </dgm:presLayoutVars>
      </dgm:prSet>
      <dgm:spPr/>
    </dgm:pt>
    <dgm:pt modelId="{6A51D44B-8D45-431C-8465-D552170AA862}" type="pres">
      <dgm:prSet presAssocID="{7748DE9B-DE34-403D-80D7-C591B59E245B}" presName="spacer" presStyleCnt="0"/>
      <dgm:spPr/>
    </dgm:pt>
    <dgm:pt modelId="{36105243-303E-4250-9FC5-9FAD0519619F}" type="pres">
      <dgm:prSet presAssocID="{BB17EA42-B611-454D-8459-D2DA770F82DB}" presName="parentText" presStyleLbl="node1" presStyleIdx="2" presStyleCnt="3" custLinFactY="36293" custLinFactNeighborX="21" custLinFactNeighborY="100000">
        <dgm:presLayoutVars>
          <dgm:chMax val="0"/>
          <dgm:bulletEnabled val="1"/>
        </dgm:presLayoutVars>
      </dgm:prSet>
      <dgm:spPr/>
    </dgm:pt>
  </dgm:ptLst>
  <dgm:cxnLst>
    <dgm:cxn modelId="{23BA2B26-FE3B-4591-924A-40B973E44F99}" type="presOf" srcId="{1C0DB7A4-94B7-4B8B-9596-5DDCE88AF130}" destId="{0B8E832A-2293-45C9-96C0-1DDB240EBE77}" srcOrd="0" destOrd="0" presId="urn:microsoft.com/office/officeart/2005/8/layout/vList2"/>
    <dgm:cxn modelId="{1B433829-63A0-47C8-8DC3-6E5CA428EC29}" srcId="{1C0DB7A4-94B7-4B8B-9596-5DDCE88AF130}" destId="{BB17EA42-B611-454D-8459-D2DA770F82DB}" srcOrd="2" destOrd="0" parTransId="{F9459ED9-1011-4D02-A65A-2756CB7664C8}" sibTransId="{49ACCFE2-E5E2-47B7-9C5C-7A24742A8632}"/>
    <dgm:cxn modelId="{64089635-E406-4CDC-BB69-16DFC351A34D}" type="presOf" srcId="{0225712F-FC39-4847-8F57-54013AEFCF8E}" destId="{3835FE9C-F549-459D-BBED-8C19EC34FAF2}" srcOrd="0" destOrd="0" presId="urn:microsoft.com/office/officeart/2005/8/layout/vList2"/>
    <dgm:cxn modelId="{796DEE40-7B86-4A0F-8084-536E075E4608}" srcId="{1C0DB7A4-94B7-4B8B-9596-5DDCE88AF130}" destId="{ACE00534-7D78-462A-91C6-9D6466943C9C}" srcOrd="1" destOrd="0" parTransId="{961353B1-BDB4-4D85-B0B2-8EA312311EE2}" sibTransId="{7748DE9B-DE34-403D-80D7-C591B59E245B}"/>
    <dgm:cxn modelId="{C567765E-173C-4873-859D-2A853A846753}" type="presOf" srcId="{ACE00534-7D78-462A-91C6-9D6466943C9C}" destId="{75DDC863-AA74-4BAD-94D1-97A2FE373079}" srcOrd="0" destOrd="0" presId="urn:microsoft.com/office/officeart/2005/8/layout/vList2"/>
    <dgm:cxn modelId="{5E62B275-6F0A-4F6E-88F6-076260D5AD0E}" srcId="{1C0DB7A4-94B7-4B8B-9596-5DDCE88AF130}" destId="{0225712F-FC39-4847-8F57-54013AEFCF8E}" srcOrd="0" destOrd="0" parTransId="{FA1A4A27-7D0B-4851-9AC7-1F7460ADC7C4}" sibTransId="{2895E6E4-099A-406D-9AC5-33749EDBC34C}"/>
    <dgm:cxn modelId="{EE5A90D3-BFCD-40B0-A7BD-129EC1E21187}" type="presOf" srcId="{BB17EA42-B611-454D-8459-D2DA770F82DB}" destId="{36105243-303E-4250-9FC5-9FAD0519619F}" srcOrd="0" destOrd="0" presId="urn:microsoft.com/office/officeart/2005/8/layout/vList2"/>
    <dgm:cxn modelId="{4BEBFAB5-7452-44F9-B3DF-F9F19B910520}" type="presParOf" srcId="{0B8E832A-2293-45C9-96C0-1DDB240EBE77}" destId="{3835FE9C-F549-459D-BBED-8C19EC34FAF2}" srcOrd="0" destOrd="0" presId="urn:microsoft.com/office/officeart/2005/8/layout/vList2"/>
    <dgm:cxn modelId="{F562E0DF-DFD3-4929-942C-BE5D41509FA1}" type="presParOf" srcId="{0B8E832A-2293-45C9-96C0-1DDB240EBE77}" destId="{86B2F6DC-89F6-4713-8DE9-269309818147}" srcOrd="1" destOrd="0" presId="urn:microsoft.com/office/officeart/2005/8/layout/vList2"/>
    <dgm:cxn modelId="{3A5B52CC-F303-437D-B8EC-A81D99A2C337}" type="presParOf" srcId="{0B8E832A-2293-45C9-96C0-1DDB240EBE77}" destId="{75DDC863-AA74-4BAD-94D1-97A2FE373079}" srcOrd="2" destOrd="0" presId="urn:microsoft.com/office/officeart/2005/8/layout/vList2"/>
    <dgm:cxn modelId="{823E806A-F622-4D49-ACC3-4F294D077B1E}" type="presParOf" srcId="{0B8E832A-2293-45C9-96C0-1DDB240EBE77}" destId="{6A51D44B-8D45-431C-8465-D552170AA862}" srcOrd="3" destOrd="0" presId="urn:microsoft.com/office/officeart/2005/8/layout/vList2"/>
    <dgm:cxn modelId="{36A1E11F-23C3-42B4-A9FD-4EE2058F1200}" type="presParOf" srcId="{0B8E832A-2293-45C9-96C0-1DDB240EBE77}" destId="{36105243-303E-4250-9FC5-9FAD0519619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D3B335-8F79-40B4-8806-658EEE1CC9D3}">
      <dsp:nvSpPr>
        <dsp:cNvPr id="0" name=""/>
        <dsp:cNvSpPr/>
      </dsp:nvSpPr>
      <dsp:spPr>
        <a:xfrm>
          <a:off x="589" y="460896"/>
          <a:ext cx="2386905" cy="28642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773" tIns="0" rIns="23577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Explore and demystify the notion that school security is synonymous with school safety.</a:t>
          </a:r>
        </a:p>
      </dsp:txBody>
      <dsp:txXfrm>
        <a:off x="589" y="1606611"/>
        <a:ext cx="2386905" cy="1718571"/>
      </dsp:txXfrm>
    </dsp:sp>
    <dsp:sp modelId="{B8997FF4-A3F9-486C-BCFA-30766BEEC6CF}">
      <dsp:nvSpPr>
        <dsp:cNvPr id="0" name=""/>
        <dsp:cNvSpPr/>
      </dsp:nvSpPr>
      <dsp:spPr>
        <a:xfrm>
          <a:off x="589" y="460896"/>
          <a:ext cx="2386905" cy="1145714"/>
        </a:xfrm>
        <a:prstGeom prst="rect">
          <a:avLst/>
        </a:prstGeom>
        <a:noFill/>
        <a:ln w="12700" cap="flat" cmpd="sng" algn="ctr">
          <a:noFill/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773" tIns="165100" rIns="235773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01</a:t>
          </a:r>
        </a:p>
      </dsp:txBody>
      <dsp:txXfrm>
        <a:off x="589" y="460896"/>
        <a:ext cx="2386905" cy="1145714"/>
      </dsp:txXfrm>
    </dsp:sp>
    <dsp:sp modelId="{919B170D-83BD-4EC4-BD79-52E7D8C22B67}">
      <dsp:nvSpPr>
        <dsp:cNvPr id="0" name=""/>
        <dsp:cNvSpPr/>
      </dsp:nvSpPr>
      <dsp:spPr>
        <a:xfrm>
          <a:off x="2578447" y="460896"/>
          <a:ext cx="2386905" cy="2864286"/>
        </a:xfrm>
        <a:prstGeom prst="rect">
          <a:avLst/>
        </a:prstGeom>
        <a:gradFill rotWithShape="0">
          <a:gsLst>
            <a:gs pos="0">
              <a:schemeClr val="accent2">
                <a:hueOff val="19519"/>
                <a:satOff val="-13438"/>
                <a:lumOff val="-3431"/>
                <a:alphaOff val="0"/>
                <a:shade val="85000"/>
                <a:satMod val="130000"/>
              </a:schemeClr>
            </a:gs>
            <a:gs pos="34000">
              <a:schemeClr val="accent2">
                <a:hueOff val="19519"/>
                <a:satOff val="-13438"/>
                <a:lumOff val="-3431"/>
                <a:alphaOff val="0"/>
                <a:shade val="87000"/>
                <a:satMod val="125000"/>
              </a:schemeClr>
            </a:gs>
            <a:gs pos="70000">
              <a:schemeClr val="accent2">
                <a:hueOff val="19519"/>
                <a:satOff val="-13438"/>
                <a:lumOff val="-343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19519"/>
                <a:satOff val="-13438"/>
                <a:lumOff val="-343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19519"/>
              <a:satOff val="-13438"/>
              <a:lumOff val="-3431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773" tIns="0" rIns="23577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Deepen our understanding of how to transform the school culture from the inside out.</a:t>
          </a:r>
        </a:p>
      </dsp:txBody>
      <dsp:txXfrm>
        <a:off x="2578447" y="1606611"/>
        <a:ext cx="2386905" cy="1718571"/>
      </dsp:txXfrm>
    </dsp:sp>
    <dsp:sp modelId="{83CEBE37-27C6-4EDE-B4D6-CA3D2F7E70F8}">
      <dsp:nvSpPr>
        <dsp:cNvPr id="0" name=""/>
        <dsp:cNvSpPr/>
      </dsp:nvSpPr>
      <dsp:spPr>
        <a:xfrm>
          <a:off x="2578447" y="460896"/>
          <a:ext cx="2386905" cy="1145714"/>
        </a:xfrm>
        <a:prstGeom prst="rect">
          <a:avLst/>
        </a:prstGeom>
        <a:noFill/>
        <a:ln w="12700" cap="flat" cmpd="sng" algn="ctr">
          <a:noFill/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773" tIns="165100" rIns="235773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02</a:t>
          </a:r>
        </a:p>
      </dsp:txBody>
      <dsp:txXfrm>
        <a:off x="2578447" y="460896"/>
        <a:ext cx="2386905" cy="1145714"/>
      </dsp:txXfrm>
    </dsp:sp>
    <dsp:sp modelId="{98362DB9-1897-464C-93E7-34FF61322D3F}">
      <dsp:nvSpPr>
        <dsp:cNvPr id="0" name=""/>
        <dsp:cNvSpPr/>
      </dsp:nvSpPr>
      <dsp:spPr>
        <a:xfrm>
          <a:off x="5156305" y="460896"/>
          <a:ext cx="2386905" cy="2864286"/>
        </a:xfrm>
        <a:prstGeom prst="rect">
          <a:avLst/>
        </a:prstGeom>
        <a:gradFill rotWithShape="0">
          <a:gsLst>
            <a:gs pos="0">
              <a:schemeClr val="accent2">
                <a:hueOff val="39038"/>
                <a:satOff val="-26876"/>
                <a:lumOff val="-6863"/>
                <a:alphaOff val="0"/>
                <a:shade val="85000"/>
                <a:satMod val="130000"/>
              </a:schemeClr>
            </a:gs>
            <a:gs pos="34000">
              <a:schemeClr val="accent2">
                <a:hueOff val="39038"/>
                <a:satOff val="-26876"/>
                <a:lumOff val="-6863"/>
                <a:alphaOff val="0"/>
                <a:shade val="87000"/>
                <a:satMod val="125000"/>
              </a:schemeClr>
            </a:gs>
            <a:gs pos="70000">
              <a:schemeClr val="accent2">
                <a:hueOff val="39038"/>
                <a:satOff val="-26876"/>
                <a:lumOff val="-686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39038"/>
                <a:satOff val="-26876"/>
                <a:lumOff val="-686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2">
              <a:hueOff val="39038"/>
              <a:satOff val="-26876"/>
              <a:lumOff val="-6863"/>
              <a:alphaOff val="0"/>
            </a:schemeClr>
          </a:solidFill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773" tIns="0" rIns="235773" bIns="33020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Develop 2-3 action steps for advocating and promoting restorative practices with school and community stakeholders.</a:t>
          </a:r>
        </a:p>
      </dsp:txBody>
      <dsp:txXfrm>
        <a:off x="5156305" y="1606611"/>
        <a:ext cx="2386905" cy="1718571"/>
      </dsp:txXfrm>
    </dsp:sp>
    <dsp:sp modelId="{755F17FE-AAC8-4915-B8AA-38A12CAA5213}">
      <dsp:nvSpPr>
        <dsp:cNvPr id="0" name=""/>
        <dsp:cNvSpPr/>
      </dsp:nvSpPr>
      <dsp:spPr>
        <a:xfrm>
          <a:off x="5156305" y="460896"/>
          <a:ext cx="2386905" cy="1145714"/>
        </a:xfrm>
        <a:prstGeom prst="rect">
          <a:avLst/>
        </a:prstGeom>
        <a:noFill/>
        <a:ln w="12700" cap="flat" cmpd="sng" algn="ctr">
          <a:noFill/>
          <a:prstDash val="solid"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/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35773" tIns="165100" rIns="235773" bIns="165100" numCol="1" spcCol="1270" anchor="ctr" anchorCtr="0">
          <a:noAutofit/>
        </a:bodyPr>
        <a:lstStyle/>
        <a:p>
          <a:pPr marL="0" lvl="0" indent="0" algn="l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800" kern="1200"/>
            <a:t>03</a:t>
          </a:r>
          <a:endParaRPr lang="en-US" sz="5800" kern="1200" dirty="0"/>
        </a:p>
      </dsp:txBody>
      <dsp:txXfrm>
        <a:off x="5156305" y="460896"/>
        <a:ext cx="2386905" cy="11457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8B336-BAC0-4793-8EBD-B138414DC26E}">
      <dsp:nvSpPr>
        <dsp:cNvPr id="0" name=""/>
        <dsp:cNvSpPr/>
      </dsp:nvSpPr>
      <dsp:spPr>
        <a:xfrm>
          <a:off x="565784" y="0"/>
          <a:ext cx="6412230" cy="3786080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CB309D-CE9E-4EB4-B400-15364AE2AD7C}">
      <dsp:nvSpPr>
        <dsp:cNvPr id="0" name=""/>
        <dsp:cNvSpPr/>
      </dsp:nvSpPr>
      <dsp:spPr>
        <a:xfrm>
          <a:off x="3775" y="1135824"/>
          <a:ext cx="1815963" cy="1514432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happened?</a:t>
          </a:r>
        </a:p>
      </dsp:txBody>
      <dsp:txXfrm>
        <a:off x="77703" y="1209752"/>
        <a:ext cx="1668107" cy="1366576"/>
      </dsp:txXfrm>
    </dsp:sp>
    <dsp:sp modelId="{BDFEDF41-D1CE-42CC-8101-5C885BA47403}">
      <dsp:nvSpPr>
        <dsp:cNvPr id="0" name=""/>
        <dsp:cNvSpPr/>
      </dsp:nvSpPr>
      <dsp:spPr>
        <a:xfrm>
          <a:off x="1910537" y="1135824"/>
          <a:ext cx="1815963" cy="1514432"/>
        </a:xfrm>
        <a:prstGeom prst="roundRect">
          <a:avLst/>
        </a:prstGeom>
        <a:solidFill>
          <a:schemeClr val="accent2">
            <a:hueOff val="13013"/>
            <a:satOff val="-8959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were you thinking and feeling?</a:t>
          </a:r>
        </a:p>
      </dsp:txBody>
      <dsp:txXfrm>
        <a:off x="1984465" y="1209752"/>
        <a:ext cx="1668107" cy="1366576"/>
      </dsp:txXfrm>
    </dsp:sp>
    <dsp:sp modelId="{F2A39276-3D6B-41BE-9CAD-D0ED17003838}">
      <dsp:nvSpPr>
        <dsp:cNvPr id="0" name=""/>
        <dsp:cNvSpPr/>
      </dsp:nvSpPr>
      <dsp:spPr>
        <a:xfrm>
          <a:off x="3817299" y="1135824"/>
          <a:ext cx="1815963" cy="1514432"/>
        </a:xfrm>
        <a:prstGeom prst="roundRect">
          <a:avLst/>
        </a:prstGeom>
        <a:solidFill>
          <a:schemeClr val="accent2">
            <a:hueOff val="26025"/>
            <a:satOff val="-17917"/>
            <a:lumOff val="-457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Who has been affected and how?</a:t>
          </a:r>
        </a:p>
      </dsp:txBody>
      <dsp:txXfrm>
        <a:off x="3891227" y="1209752"/>
        <a:ext cx="1668107" cy="1366576"/>
      </dsp:txXfrm>
    </dsp:sp>
    <dsp:sp modelId="{931B81AC-0714-4C2F-96BD-3FDD69DC9A11}">
      <dsp:nvSpPr>
        <dsp:cNvPr id="0" name=""/>
        <dsp:cNvSpPr/>
      </dsp:nvSpPr>
      <dsp:spPr>
        <a:xfrm>
          <a:off x="5724060" y="1135824"/>
          <a:ext cx="1815963" cy="1514432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can be done to make things right?</a:t>
          </a:r>
        </a:p>
      </dsp:txBody>
      <dsp:txXfrm>
        <a:off x="5797988" y="1209752"/>
        <a:ext cx="1668107" cy="136657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35FE9C-F549-459D-BBED-8C19EC34FAF2}">
      <dsp:nvSpPr>
        <dsp:cNvPr id="0" name=""/>
        <dsp:cNvSpPr/>
      </dsp:nvSpPr>
      <dsp:spPr>
        <a:xfrm>
          <a:off x="0" y="1422265"/>
          <a:ext cx="8175358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Use existing discipline data</a:t>
          </a:r>
        </a:p>
      </dsp:txBody>
      <dsp:txXfrm>
        <a:off x="44492" y="1466757"/>
        <a:ext cx="8086374" cy="822446"/>
      </dsp:txXfrm>
    </dsp:sp>
    <dsp:sp modelId="{75DDC863-AA74-4BAD-94D1-97A2FE373079}">
      <dsp:nvSpPr>
        <dsp:cNvPr id="0" name=""/>
        <dsp:cNvSpPr/>
      </dsp:nvSpPr>
      <dsp:spPr>
        <a:xfrm>
          <a:off x="0" y="0"/>
          <a:ext cx="8175358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Data drives decisions</a:t>
          </a:r>
        </a:p>
      </dsp:txBody>
      <dsp:txXfrm>
        <a:off x="44492" y="44492"/>
        <a:ext cx="8086374" cy="822446"/>
      </dsp:txXfrm>
    </dsp:sp>
    <dsp:sp modelId="{36105243-303E-4250-9FC5-9FAD0519619F}">
      <dsp:nvSpPr>
        <dsp:cNvPr id="0" name=""/>
        <dsp:cNvSpPr/>
      </dsp:nvSpPr>
      <dsp:spPr>
        <a:xfrm>
          <a:off x="0" y="2707812"/>
          <a:ext cx="8175358" cy="9114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Look at the numbers!  Students in seats</a:t>
          </a:r>
        </a:p>
      </dsp:txBody>
      <dsp:txXfrm>
        <a:off x="44492" y="2752304"/>
        <a:ext cx="8086374" cy="82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64F4609-6E1A-4A4B-9CB5-3FFDAAE80DE7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C5C24C9-5576-4542-BC20-AAAFBBF775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9399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63686E-E1FA-473D-9489-21E67676B28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C53C6A0-E8E5-4D9B-8374-5A01325A3D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01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9874" indent="-288413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53653" indent="-230730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15113" indent="-230730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76574" indent="-230730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38035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99496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60957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922417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fld id="{6A3C7C27-0D2B-4439-B67D-07231ACA0755}" type="slidenum">
              <a:rPr lang="en-US" smtClean="0">
                <a:latin typeface="Garamond" panose="02020404030301010803" pitchFamily="18" charset="0"/>
              </a:rPr>
              <a:pPr/>
              <a:t>1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5325"/>
            <a:ext cx="4648200" cy="3486150"/>
          </a:xfrm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16111"/>
            <a:ext cx="5142244" cy="4184021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1414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902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EV:  After the 2-day training, adult leaders meet with the trainer to establish family groups and plan for implementation.</a:t>
            </a:r>
          </a:p>
          <a:p>
            <a:r>
              <a:rPr lang="en-US"/>
              <a:t>The Family Group meetings are key because they provide the safety net to support the students who are taking on the role as an Upstander.  </a:t>
            </a:r>
          </a:p>
          <a:p>
            <a:r>
              <a:rPr lang="en-US"/>
              <a:t>Family group meetings also help students connect with adults on campus, so when it comes to using the Get Help skill they learned, they have a trusted and carign adult on campus they can go to.</a:t>
            </a: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934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9874" indent="-288413" defTabSz="930934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53653" indent="-230730" defTabSz="930934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15113" indent="-230730" defTabSz="930934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76574" indent="-230730" defTabSz="930934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38035" indent="-230730" algn="ctr" defTabSz="9309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99496" indent="-230730" algn="ctr" defTabSz="9309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60957" indent="-230730" algn="ctr" defTabSz="9309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922417" indent="-230730" algn="ctr" defTabSz="9309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fld id="{01375E94-F713-514F-B32D-800718D5CB9E}" type="slidenum">
              <a:rPr lang="en-US" sz="1300">
                <a:latin typeface="Garamond" charset="0"/>
              </a:rPr>
              <a:pPr/>
              <a:t>25</a:t>
            </a:fld>
            <a:endParaRPr lang="en-US" sz="13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324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>
                <a:ea typeface="ＭＳ Ｐゴシック" charset="0"/>
              </a:rPr>
              <a:t>ALL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39862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57066" indent="-291179" defTabSz="939862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64717" indent="-232943" defTabSz="939862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30604" indent="-232943" defTabSz="939862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96491" indent="-232943" defTabSz="939862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62377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3028264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94151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960038" indent="-232943" defTabSz="93986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fld id="{6BF2A2BE-6A5A-4B3E-88B3-6825B2216626}" type="slidenum">
              <a:rPr lang="en-US" altLang="en-US" sz="1300">
                <a:solidFill>
                  <a:srgbClr val="000000"/>
                </a:solidFill>
                <a:latin typeface="Garamond" panose="02020404030301010803" pitchFamily="18" charset="0"/>
              </a:rPr>
              <a:pPr/>
              <a:t>28</a:t>
            </a:fld>
            <a:endParaRPr lang="en-US" altLang="en-US" sz="1300">
              <a:solidFill>
                <a:srgbClr val="00000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783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934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9874" indent="-288413" defTabSz="930934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53653" indent="-230730" defTabSz="930934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15113" indent="-230730" defTabSz="930934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76574" indent="-230730" defTabSz="930934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38035" indent="-230730" algn="ctr" defTabSz="9309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99496" indent="-230730" algn="ctr" defTabSz="9309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60957" indent="-230730" algn="ctr" defTabSz="9309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922417" indent="-230730" algn="ctr" defTabSz="93093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fld id="{D6D79750-0389-C54D-BDBE-2FA8A4027CD7}" type="slidenum">
              <a:rPr lang="en-US" sz="1300">
                <a:latin typeface="Garamond" charset="0"/>
              </a:rPr>
              <a:pPr/>
              <a:t>29</a:t>
            </a:fld>
            <a:endParaRPr lang="en-US" sz="1300">
              <a:latin typeface="Garamond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5325"/>
            <a:ext cx="4648200" cy="3486150"/>
          </a:xfrm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16111"/>
            <a:ext cx="5142244" cy="4184021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0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/>
              <a:t>RP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624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9624" indent="-288317" defTabSz="930624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53269" indent="-230654" defTabSz="930624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14576" indent="-230654" defTabSz="930624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75882" indent="-230654" defTabSz="930624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37191" indent="-230654" algn="ctr" defTabSz="9306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98497" indent="-230654" algn="ctr" defTabSz="9306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59805" indent="-230654" algn="ctr" defTabSz="9306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921111" indent="-230654" algn="ctr" defTabSz="930624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fld id="{ED7E3FD8-7EBD-F846-AD7C-DCAA1C99D7EC}" type="slidenum">
              <a:rPr lang="en-US" sz="1300">
                <a:latin typeface="Garamond" charset="0"/>
              </a:rPr>
              <a:pPr/>
              <a:t>3</a:t>
            </a:fld>
            <a:endParaRPr lang="en-US" sz="1300">
              <a:latin typeface="Garam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88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to leadership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465887">
              <a:defRPr/>
            </a:pPr>
            <a:fld id="{4E0F8E70-617E-B848-8E96-E0DBBEDC2B35}" type="slidenum">
              <a:rPr lang="en-US">
                <a:solidFill>
                  <a:prstClr val="black"/>
                </a:solidFill>
                <a:latin typeface="Calibri"/>
              </a:rPr>
              <a:pPr defTabSz="465887">
                <a:defRPr/>
              </a:pPr>
              <a:t>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051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9874" indent="-288413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53653" indent="-230730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15113" indent="-230730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76574" indent="-230730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38035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99496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60957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922417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fld id="{09D8BB08-AD21-4AFB-8E5B-F8DF5128167A}" type="slidenum">
              <a:rPr lang="en-US" smtClean="0">
                <a:latin typeface="Garamond" panose="02020404030301010803" pitchFamily="18" charset="0"/>
              </a:rPr>
              <a:pPr/>
              <a:t>5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9882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9263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53C6A0-E8E5-4D9B-8374-5A01325A3DE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0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9874" indent="-288413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53653" indent="-230730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15113" indent="-230730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76574" indent="-230730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38035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99496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60957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922417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fld id="{32FF4E43-CBB4-4B98-9464-8A1A988CB4A1}" type="slidenum">
              <a:rPr lang="en-US" smtClean="0">
                <a:latin typeface="Garamond" panose="02020404030301010803" pitchFamily="18" charset="0"/>
              </a:rPr>
              <a:pPr/>
              <a:t>10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5325"/>
            <a:ext cx="4643438" cy="34829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4078" y="4416111"/>
            <a:ext cx="5142244" cy="4184021"/>
          </a:xfrm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latin typeface="Arial" panose="020B0604020202020204" pitchFamily="34" charset="0"/>
              </a:rPr>
              <a:t>Let</a:t>
            </a:r>
            <a:r>
              <a:rPr lang="en-US" altLang="en-US">
                <a:latin typeface="Arial" panose="020B0604020202020204" pitchFamily="34" charset="0"/>
              </a:rPr>
              <a:t>’</a:t>
            </a:r>
            <a:r>
              <a:rPr lang="en-US">
                <a:latin typeface="Arial" panose="020B0604020202020204" pitchFamily="34" charset="0"/>
              </a:rPr>
              <a:t>s look more closely at students...</a:t>
            </a:r>
          </a:p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>
                <a:latin typeface="Arial" panose="020B0604020202020204" pitchFamily="34" charset="0"/>
              </a:rPr>
              <a:t>These unique characteristics of students make them well suited to one particular key -- the one with the most direct impact on school climate... And overall safety</a:t>
            </a:r>
          </a:p>
        </p:txBody>
      </p:sp>
    </p:spTree>
    <p:extLst>
      <p:ext uri="{BB962C8B-B14F-4D97-AF65-F5344CB8AC3E}">
        <p14:creationId xmlns:p14="http://schemas.microsoft.com/office/powerpoint/2010/main" val="2176251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9874" indent="-288413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53653" indent="-230730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15113" indent="-230730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76574" indent="-230730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38035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99496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60957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922417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fld id="{355833D8-F01C-439D-A907-1461A068100E}" type="slidenum">
              <a:rPr lang="en-US" smtClean="0">
                <a:latin typeface="Garamond" panose="02020404030301010803" pitchFamily="18" charset="0"/>
              </a:rPr>
              <a:pPr/>
              <a:t>12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6913"/>
            <a:ext cx="4646613" cy="3484562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lIns="93498" tIns="46750" rIns="93498" bIns="46750"/>
          <a:lstStyle/>
          <a:p>
            <a:pPr eaLnBrk="1" hangingPunct="1">
              <a:defRPr/>
            </a:pPr>
            <a:r>
              <a:rPr lang="en-US">
                <a:latin typeface="Arial" panose="020B0604020202020204" pitchFamily="34" charset="0"/>
              </a:rPr>
              <a:t>So what does that mean?</a:t>
            </a:r>
          </a:p>
          <a:p>
            <a:pPr eaLnBrk="1" hangingPunct="1">
              <a:defRPr/>
            </a:pPr>
            <a:r>
              <a:rPr lang="en-US">
                <a:latin typeface="Arial" panose="020B0604020202020204" pitchFamily="34" charset="0"/>
              </a:rPr>
              <a:t> well it starts with understanding who the players are in the Dynamic of Mistreatment</a:t>
            </a:r>
          </a:p>
          <a:p>
            <a:pPr eaLnBrk="1" hangingPunct="1">
              <a:defRPr/>
            </a:pPr>
            <a:r>
              <a:rPr lang="en-US">
                <a:latin typeface="Arial" panose="020B0604020202020204" pitchFamily="34" charset="0"/>
              </a:rPr>
              <a:t>Looking at the work of Dr. Ron Slaby professor at Harvard University and expert in the field of violence prevention</a:t>
            </a:r>
          </a:p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>
                <a:latin typeface="Arial" panose="020B0604020202020204" pitchFamily="34" charset="0"/>
              </a:rPr>
              <a:t>…He holds there are three players in this drama</a:t>
            </a:r>
          </a:p>
          <a:p>
            <a:pPr eaLnBrk="1" hangingPunct="1">
              <a:defRPr/>
            </a:pPr>
            <a:r>
              <a:rPr lang="en-US">
                <a:latin typeface="Arial" panose="020B0604020202020204" pitchFamily="34" charset="0"/>
              </a:rPr>
              <a:t> </a:t>
            </a:r>
          </a:p>
          <a:p>
            <a:pPr eaLnBrk="1" hangingPunct="1">
              <a:defRPr/>
            </a:pPr>
            <a:r>
              <a:rPr lang="en-US">
                <a:latin typeface="Arial" panose="020B0604020202020204" pitchFamily="34" charset="0"/>
              </a:rPr>
              <a:t>There are the </a:t>
            </a:r>
            <a:r>
              <a:rPr lang="en-US" b="1">
                <a:latin typeface="Arial" panose="020B0604020202020204" pitchFamily="34" charset="0"/>
              </a:rPr>
              <a:t>targets..</a:t>
            </a:r>
            <a:r>
              <a:rPr lang="en-US">
                <a:latin typeface="Arial" panose="020B0604020202020204" pitchFamily="34" charset="0"/>
              </a:rPr>
              <a:t> those ss getting left out, picked on bullied, teased</a:t>
            </a:r>
          </a:p>
          <a:p>
            <a:pPr eaLnBrk="1" hangingPunct="1">
              <a:defRPr/>
            </a:pPr>
            <a:r>
              <a:rPr lang="en-US">
                <a:latin typeface="Arial" panose="020B0604020202020204" pitchFamily="34" charset="0"/>
              </a:rPr>
              <a:t>Then there</a:t>
            </a:r>
            <a:r>
              <a:rPr lang="en-US" altLang="en-US">
                <a:latin typeface="Arial" panose="020B0604020202020204" pitchFamily="34" charset="0"/>
              </a:rPr>
              <a:t>’</a:t>
            </a:r>
            <a:r>
              <a:rPr lang="en-US">
                <a:latin typeface="Arial" panose="020B0604020202020204" pitchFamily="34" charset="0"/>
              </a:rPr>
              <a:t>s the </a:t>
            </a:r>
            <a:r>
              <a:rPr lang="en-US" b="1">
                <a:latin typeface="Arial" panose="020B0604020202020204" pitchFamily="34" charset="0"/>
              </a:rPr>
              <a:t>Aggressor</a:t>
            </a:r>
            <a:r>
              <a:rPr lang="en-US">
                <a:latin typeface="Arial" panose="020B0604020202020204" pitchFamily="34" charset="0"/>
              </a:rPr>
              <a:t>s-the ss doing the bullying, teasing, name calling </a:t>
            </a:r>
          </a:p>
          <a:p>
            <a:pPr eaLnBrk="1" hangingPunct="1">
              <a:defRPr/>
            </a:pPr>
            <a:r>
              <a:rPr lang="en-US">
                <a:latin typeface="Arial" panose="020B0604020202020204" pitchFamily="34" charset="0"/>
              </a:rPr>
              <a:t>And then the bystanders – these are the ss that tend to witness mistreatment and not act</a:t>
            </a:r>
          </a:p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>
                <a:latin typeface="Arial" panose="020B0604020202020204" pitchFamily="34" charset="0"/>
              </a:rPr>
              <a:t>As you can see, interestingly enough they make up approx 85% of the student population which you can see</a:t>
            </a:r>
          </a:p>
          <a:p>
            <a:pPr eaLnBrk="1" hangingPunct="1">
              <a:defRPr/>
            </a:pPr>
            <a:r>
              <a:rPr lang="en-US">
                <a:latin typeface="Arial" panose="020B0604020202020204" pitchFamily="34" charset="0"/>
              </a:rPr>
              <a:t>Almost 9 out of 10 ss aren</a:t>
            </a:r>
            <a:r>
              <a:rPr lang="en-US" altLang="en-US">
                <a:latin typeface="Arial" panose="020B0604020202020204" pitchFamily="34" charset="0"/>
              </a:rPr>
              <a:t>’</a:t>
            </a:r>
            <a:r>
              <a:rPr lang="en-US">
                <a:latin typeface="Arial" panose="020B0604020202020204" pitchFamily="34" charset="0"/>
              </a:rPr>
              <a:t>t doing the bullying or receiving the mistreatment</a:t>
            </a:r>
          </a:p>
          <a:p>
            <a:pPr eaLnBrk="1" hangingPunct="1">
              <a:defRPr/>
            </a:pPr>
            <a:endParaRPr lang="en-US">
              <a:latin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>
                <a:latin typeface="Arial" panose="020B0604020202020204" pitchFamily="34" charset="0"/>
              </a:rPr>
              <a:t>The challenge is how do we mobilize, activate or inspire these bystanders to speak up?</a:t>
            </a:r>
          </a:p>
        </p:txBody>
      </p:sp>
    </p:spTree>
    <p:extLst>
      <p:ext uri="{BB962C8B-B14F-4D97-AF65-F5344CB8AC3E}">
        <p14:creationId xmlns:p14="http://schemas.microsoft.com/office/powerpoint/2010/main" val="16890795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9874" indent="-288413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53653" indent="-230730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15113" indent="-230730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76574" indent="-230730" defTabSz="930934"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38035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99496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60957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922417" indent="-230730" defTabSz="930934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fld id="{A67833F5-A310-4FEA-8849-02B1B84EF8AC}" type="slidenum">
              <a:rPr lang="en-US" smtClean="0">
                <a:latin typeface="Garamond" panose="02020404030301010803" pitchFamily="18" charset="0"/>
              </a:rPr>
              <a:pPr/>
              <a:t>15</a:t>
            </a:fld>
            <a:endParaRPr lang="en-US">
              <a:latin typeface="Garamond" panose="02020404030301010803" pitchFamily="18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435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F0EE-6AE6-0C49-8221-7089F0B32862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703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C1548-71BE-8E46-936A-64C62A810C58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32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FC1F5-1D66-3B45-88E7-E7D4AA379B49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645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CDF-A4D6-41B2-BA38-631AC8F1455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1AD0-D51B-4032-A171-F105903D357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814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CFB-7A83-AF4F-927E-45C691FB6D58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088663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CDF-A4D6-41B2-BA38-631AC8F1455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1AD0-D51B-4032-A171-F105903D3573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14401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CFB-7A83-AF4F-927E-45C691FB6D58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43705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CFB-7A83-AF4F-927E-45C691FB6D58}" type="datetime1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225652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CDF-A4D6-41B2-BA38-631AC8F1455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1AD0-D51B-4032-A171-F105903D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42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CDF-A4D6-41B2-BA38-631AC8F14550}" type="datetimeFigureOut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1AD0-D51B-4032-A171-F105903D3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97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D2769CFB-7A83-AF4F-927E-45C691FB6D58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20410"/>
      </p:ext>
    </p:extLst>
  </p:cSld>
  <p:clrMapOvr>
    <a:masterClrMapping/>
  </p:clrMapOvr>
  <p:hf hd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EC31C-514A-5341-989A-86D182171618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3979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CFB-7A83-AF4F-927E-45C691FB6D58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026471"/>
      </p:ext>
    </p:extLst>
  </p:cSld>
  <p:clrMapOvr>
    <a:masterClrMapping/>
  </p:clrMapOvr>
  <p:hf hd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CFB-7A83-AF4F-927E-45C691FB6D58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717156"/>
      </p:ext>
    </p:extLst>
  </p:cSld>
  <p:clrMapOvr>
    <a:masterClrMapping/>
  </p:clrMapOvr>
  <p:hf hd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69CFB-7A83-AF4F-927E-45C691FB6D58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48770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75107-0250-F645-BE15-E3A8A32BD743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888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0410D-F43B-6443-B5E3-A0624CE3957F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7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21215-850C-254B-A121-2604C93034EC}" type="datetime1">
              <a:rPr lang="en-US" smtClean="0"/>
              <a:t>10/22/2018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421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9DBEE-855A-2B43-98F8-A87168A4A2FD}" type="datetime1">
              <a:rPr lang="en-US" smtClean="0"/>
              <a:t>10/22/2018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23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A67E0-4730-C642-9792-AD0AF8C43016}" type="datetime1">
              <a:rPr lang="en-US" smtClean="0"/>
              <a:t>10/22/2018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9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4A5BD-D0F1-CB49-A6D0-03F9967D9CBB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7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FDDB3-DB9C-064B-9F40-ECA641A304DD}" type="datetime1">
              <a:rPr lang="en-US" smtClean="0"/>
              <a:t>10/22/2018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All Slides 2017 Community Matters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64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69CFB-7A83-AF4F-927E-45C691FB6D58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87133" y="6356350"/>
            <a:ext cx="34628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70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2769CFB-7A83-AF4F-927E-45C691FB6D58}" type="datetime1">
              <a:rPr lang="en-US" smtClean="0"/>
              <a:t>10/22/2018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A2CDDDA-D81C-3A44-9C76-8DD6AC163A4A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7813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6" r:id="rId2"/>
    <p:sldLayoutId id="2147483937" r:id="rId3"/>
    <p:sldLayoutId id="2147483938" r:id="rId4"/>
    <p:sldLayoutId id="2147483939" r:id="rId5"/>
    <p:sldLayoutId id="2147483940" r:id="rId6"/>
    <p:sldLayoutId id="2147483941" r:id="rId7"/>
    <p:sldLayoutId id="2147483942" r:id="rId8"/>
    <p:sldLayoutId id="2147483943" r:id="rId9"/>
    <p:sldLayoutId id="2147483944" r:id="rId10"/>
    <p:sldLayoutId id="2147483945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mmunity-matters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hyperlink" Target="mailto:leeann@community-matters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2018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Community Matters</a:t>
            </a:r>
          </a:p>
          <a:p>
            <a:endParaRPr lang="en-US" dirty="0"/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14103" y="1981200"/>
            <a:ext cx="7222843" cy="419100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endParaRPr lang="en-US" sz="3900" b="1" i="1" dirty="0">
              <a:solidFill>
                <a:schemeClr val="tx1"/>
              </a:solidFill>
              <a:latin typeface="+mj-lt"/>
              <a:cs typeface="Chalkboard"/>
            </a:endParaRPr>
          </a:p>
          <a:p>
            <a:pPr marL="0" lvl="0" indent="0" algn="ctr">
              <a:spcBef>
                <a:spcPts val="0"/>
              </a:spcBef>
              <a:buNone/>
            </a:pPr>
            <a:endParaRPr lang="en-US" sz="3900" b="1" i="1" dirty="0">
              <a:solidFill>
                <a:schemeClr val="tx1"/>
              </a:solidFill>
              <a:latin typeface="+mj-lt"/>
              <a:cs typeface="Chalkboard"/>
            </a:endParaRP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900" b="1" i="1" dirty="0">
                <a:solidFill>
                  <a:schemeClr val="tx1"/>
                </a:solidFill>
                <a:latin typeface="+mj-lt"/>
                <a:cs typeface="Chalkboard"/>
              </a:rPr>
              <a:t>The Critical Role of Youth in </a:t>
            </a:r>
          </a:p>
          <a:p>
            <a:pPr marL="0" lvl="0" indent="0" algn="ctr">
              <a:spcBef>
                <a:spcPts val="0"/>
              </a:spcBef>
              <a:buNone/>
            </a:pPr>
            <a:r>
              <a:rPr lang="en-US" sz="3900" b="1" i="1" dirty="0">
                <a:solidFill>
                  <a:schemeClr val="tx1"/>
                </a:solidFill>
                <a:latin typeface="+mj-lt"/>
                <a:cs typeface="Chalkboard"/>
              </a:rPr>
              <a:t>Building Restorative School Cultures</a:t>
            </a:r>
            <a:endParaRPr lang="en-US" sz="3900" b="1" dirty="0">
              <a:solidFill>
                <a:schemeClr val="tx1"/>
              </a:solidFill>
              <a:latin typeface="+mj-lt"/>
            </a:endParaRPr>
          </a:p>
          <a:p>
            <a:pPr algn="ctr" eaLnBrk="1" hangingPunct="1">
              <a:buFontTx/>
              <a:buNone/>
              <a:defRPr/>
            </a:pPr>
            <a:endParaRPr lang="en-US" sz="1000" b="1" dirty="0">
              <a:latin typeface="Century Gothic" pitchFamily="34" charset="0"/>
              <a:cs typeface="+mn-cs"/>
            </a:endParaRPr>
          </a:p>
          <a:p>
            <a:pPr algn="ctr" eaLnBrk="1" hangingPunct="1">
              <a:buFontTx/>
              <a:buNone/>
              <a:defRPr/>
            </a:pPr>
            <a:endParaRPr lang="en-US" sz="1000" b="1" dirty="0">
              <a:latin typeface="Century Gothic" pitchFamily="34" charset="0"/>
              <a:cs typeface="+mn-cs"/>
            </a:endParaRPr>
          </a:p>
          <a:p>
            <a:pPr algn="ctr" eaLnBrk="1" hangingPunct="1">
              <a:buNone/>
              <a:defRPr/>
            </a:pPr>
            <a:r>
              <a:rPr lang="en-US" b="1" dirty="0">
                <a:latin typeface="+mj-lt"/>
                <a:cs typeface="Arial" panose="020B0604020202020204" pitchFamily="34" charset="0"/>
              </a:rPr>
              <a:t>Sue Perkins, M.A.Ed.</a:t>
            </a:r>
            <a:endParaRPr lang="en-US" sz="3200" b="1" dirty="0"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endParaRPr lang="en-US" sz="800" b="1" dirty="0">
              <a:latin typeface="+mj-lt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b="1" dirty="0">
                <a:solidFill>
                  <a:srgbClr val="008000"/>
                </a:solidFill>
                <a:latin typeface="+mj-lt"/>
                <a:cs typeface="Arial" panose="020B0604020202020204" pitchFamily="34" charset="0"/>
              </a:rPr>
              <a:t>www.community-matters.org</a:t>
            </a:r>
          </a:p>
          <a:p>
            <a:pPr algn="ctr" eaLnBrk="1" hangingPunct="1">
              <a:lnSpc>
                <a:spcPct val="120000"/>
              </a:lnSpc>
              <a:buFontTx/>
              <a:buNone/>
              <a:defRPr/>
            </a:pPr>
            <a:endParaRPr lang="en-US" sz="2400" dirty="0">
              <a:cs typeface="+mn-cs"/>
            </a:endParaRPr>
          </a:p>
        </p:txBody>
      </p:sp>
      <p:grpSp>
        <p:nvGrpSpPr>
          <p:cNvPr id="17411" name="Group 4"/>
          <p:cNvGrpSpPr>
            <a:grpSpLocks/>
          </p:cNvGrpSpPr>
          <p:nvPr/>
        </p:nvGrpSpPr>
        <p:grpSpPr bwMode="auto">
          <a:xfrm>
            <a:off x="1066800" y="685800"/>
            <a:ext cx="6610241" cy="1295400"/>
            <a:chOff x="1066800" y="609600"/>
            <a:chExt cx="6610241" cy="1295400"/>
          </a:xfrm>
        </p:grpSpPr>
        <p:pic>
          <p:nvPicPr>
            <p:cNvPr id="17413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609600"/>
              <a:ext cx="6610241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 bwMode="auto">
            <a:xfrm>
              <a:off x="1310783" y="705229"/>
              <a:ext cx="6248400" cy="990600"/>
            </a:xfrm>
            <a:prstGeom prst="roundRect">
              <a:avLst/>
            </a:prstGeom>
            <a:noFill/>
            <a:ln>
              <a:solidFill>
                <a:srgbClr val="EAB2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822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7D379150-F6B4-45C8-BE10-6B278AD400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5FFCF544-A370-4A5D-A95F-CA6E0E7191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6EEB3B97-A638-498B-8083-54191CE71E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83" name="Rectangle 82">
            <a:extLst>
              <a:ext uri="{FF2B5EF4-FFF2-40B4-BE49-F238E27FC236}">
                <a16:creationId xmlns:a16="http://schemas.microsoft.com/office/drawing/2014/main" id="{7EE378F3-9642-471B-8215-AA32884221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26405F82-F7FB-4124-AE2B-3D69A007C1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" y="0"/>
            <a:ext cx="566090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22960" y="516835"/>
            <a:ext cx="4483452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sz="3500" b="1">
                <a:solidFill>
                  <a:srgbClr val="FFFFFF"/>
                </a:solidFill>
              </a:rPr>
              <a:t>Leveraging the </a:t>
            </a:r>
            <a:br>
              <a:rPr lang="en-US" sz="3500" b="1">
                <a:solidFill>
                  <a:srgbClr val="FFFFFF"/>
                </a:solidFill>
              </a:rPr>
            </a:br>
            <a:r>
              <a:rPr lang="en-US" sz="3500" b="1">
                <a:solidFill>
                  <a:srgbClr val="FFFFFF"/>
                </a:solidFill>
              </a:rPr>
              <a:t>Power &amp; Potential of Students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42586" y="2308840"/>
            <a:ext cx="4638274" cy="3224682"/>
          </a:xfrm>
        </p:spPr>
        <p:txBody>
          <a:bodyPr vert="horz" lIns="0" tIns="45720" rIns="0" bIns="45720" rtlCol="0">
            <a:normAutofit fontScale="92500" lnSpcReduction="10000"/>
          </a:bodyPr>
          <a:lstStyle/>
          <a:p>
            <a:pPr marL="201168" lvl="1" indent="0">
              <a:spcAft>
                <a:spcPts val="1400"/>
              </a:spcAft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lvl="1">
              <a:spcAft>
                <a:spcPts val="1400"/>
              </a:spcAft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See, hear and know things adults don</a:t>
            </a:r>
            <a:r>
              <a:rPr lang="en-US" altLang="en-US" sz="2000" dirty="0">
                <a:solidFill>
                  <a:srgbClr val="FFFFFF"/>
                </a:solidFill>
              </a:rPr>
              <a:t>’</a:t>
            </a:r>
            <a:r>
              <a:rPr lang="en-US" altLang="ja-JP" sz="2000" dirty="0">
                <a:solidFill>
                  <a:srgbClr val="FFFFFF"/>
                </a:solidFill>
              </a:rPr>
              <a:t>t</a:t>
            </a:r>
          </a:p>
          <a:p>
            <a:pPr lvl="2">
              <a:spcAft>
                <a:spcPts val="1400"/>
              </a:spcAft>
              <a:buFont typeface="Calibri" panose="020F0502020204030204" pitchFamily="34" charset="0"/>
              <a:buNone/>
            </a:pPr>
            <a:r>
              <a:rPr lang="en-US" sz="2000" dirty="0">
                <a:solidFill>
                  <a:srgbClr val="FFFFFF"/>
                </a:solidFill>
              </a:rPr>
              <a:t>	In 88% of bullying incidents, peers are present</a:t>
            </a:r>
          </a:p>
          <a:p>
            <a:pPr lvl="1">
              <a:spcAft>
                <a:spcPts val="1400"/>
              </a:spcAft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Can effectively intervene in ways adults can</a:t>
            </a:r>
            <a:r>
              <a:rPr lang="en-US" altLang="en-US" sz="2000" dirty="0">
                <a:solidFill>
                  <a:srgbClr val="FFFFFF"/>
                </a:solidFill>
              </a:rPr>
              <a:t>’</a:t>
            </a:r>
            <a:r>
              <a:rPr lang="en-US" altLang="ja-JP" sz="2000" dirty="0">
                <a:solidFill>
                  <a:srgbClr val="FFFFFF"/>
                </a:solidFill>
              </a:rPr>
              <a:t>t</a:t>
            </a:r>
          </a:p>
          <a:p>
            <a:pPr lvl="1">
              <a:spcAft>
                <a:spcPts val="1400"/>
              </a:spcAft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First to arrive on the scene of mistreatment</a:t>
            </a:r>
          </a:p>
          <a:p>
            <a:pPr lvl="1">
              <a:spcAft>
                <a:spcPts val="1400"/>
              </a:spcAft>
              <a:buFont typeface="Calibri" panose="020F050202020403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</a:rPr>
              <a:t>Set the tone and social norms on campus</a:t>
            </a:r>
          </a:p>
          <a:p>
            <a:pPr lvl="1">
              <a:spcAft>
                <a:spcPts val="1400"/>
              </a:spcAft>
              <a:buFont typeface="Calibri" panose="020F0502020204030204" pitchFamily="34" charset="0"/>
              <a:buChar char="•"/>
            </a:pPr>
            <a:endParaRPr lang="en-US" sz="1600" dirty="0">
              <a:solidFill>
                <a:srgbClr val="FFFFFF"/>
              </a:solidFill>
            </a:endParaRPr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AAAE29FD-C3A6-46E4-BF94-132A4C4EE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0920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2" name="Graphic 71" descr="Team">
            <a:extLst>
              <a:ext uri="{FF2B5EF4-FFF2-40B4-BE49-F238E27FC236}">
                <a16:creationId xmlns:a16="http://schemas.microsoft.com/office/drawing/2014/main" id="{1E3F0E54-C6A6-40D9-860F-826D0DC72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88986" y="2182759"/>
            <a:ext cx="2470690" cy="247069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33552B0B-B7DC-48EA-937A-FCDB5993E0F4}" type="slidenum">
              <a:rPr lang="en-US">
                <a:solidFill>
                  <a:schemeClr val="tx2"/>
                </a:solidFill>
              </a:rPr>
              <a:pPr defTabSz="914400">
                <a:spcAft>
                  <a:spcPts val="600"/>
                </a:spcAft>
                <a:defRPr/>
              </a:pPr>
              <a:t>10</a:t>
            </a:fld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59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0000FF"/>
                </a:solidFill>
              </a:rPr>
              <a:t>Empowering Youth: The Formula</a:t>
            </a:r>
          </a:p>
        </p:txBody>
      </p:sp>
      <p:sp>
        <p:nvSpPr>
          <p:cNvPr id="60419" name="Content Placeholder 3"/>
          <p:cNvSpPr>
            <a:spLocks noGrp="1"/>
          </p:cNvSpPr>
          <p:nvPr>
            <p:ph idx="1"/>
          </p:nvPr>
        </p:nvSpPr>
        <p:spPr>
          <a:xfrm>
            <a:off x="559965" y="1737361"/>
            <a:ext cx="7772400" cy="46482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b="1" u="sng" dirty="0"/>
              <a:t>The 3 </a:t>
            </a:r>
            <a:r>
              <a:rPr lang="en-US" altLang="en-US" b="1" u="sng" dirty="0"/>
              <a:t>“</a:t>
            </a:r>
            <a:r>
              <a:rPr lang="en-US" b="1" u="sng" dirty="0"/>
              <a:t>P</a:t>
            </a:r>
            <a:r>
              <a:rPr lang="en-US" altLang="en-US" b="1" u="sng" dirty="0"/>
              <a:t>’</a:t>
            </a:r>
            <a:r>
              <a:rPr lang="en-US" b="1" u="sng" dirty="0"/>
              <a:t>s</a:t>
            </a:r>
            <a:r>
              <a:rPr lang="en-US" altLang="en-US" b="1" u="sng" dirty="0"/>
              <a:t>”</a:t>
            </a:r>
            <a:r>
              <a:rPr lang="en-US" altLang="ja-JP" b="1" dirty="0"/>
              <a:t>  </a:t>
            </a:r>
          </a:p>
          <a:p>
            <a:pPr marL="0" indent="0" algn="ctr">
              <a:buFontTx/>
              <a:buNone/>
            </a:pPr>
            <a:r>
              <a:rPr lang="en-US" sz="2400" b="1" dirty="0"/>
              <a:t>(</a:t>
            </a:r>
            <a:r>
              <a:rPr lang="en-US" sz="3200" b="1" i="1" dirty="0">
                <a:solidFill>
                  <a:srgbClr val="0070C0"/>
                </a:solidFill>
              </a:rPr>
              <a:t>Purpose, Power and Place</a:t>
            </a:r>
            <a:r>
              <a:rPr lang="en-US" sz="2400" b="1" dirty="0"/>
              <a:t>)</a:t>
            </a:r>
          </a:p>
          <a:p>
            <a:pPr marL="0" indent="0" algn="ctr">
              <a:buFontTx/>
              <a:buNone/>
            </a:pPr>
            <a:r>
              <a:rPr lang="en-US" b="1" dirty="0"/>
              <a:t>+</a:t>
            </a:r>
          </a:p>
          <a:p>
            <a:pPr marL="0" indent="0" algn="ctr">
              <a:buFontTx/>
              <a:buNone/>
            </a:pPr>
            <a:r>
              <a:rPr lang="en-US" b="1" u="sng" dirty="0"/>
              <a:t>The 3 </a:t>
            </a:r>
            <a:r>
              <a:rPr lang="en-US" altLang="en-US" b="1" u="sng" dirty="0"/>
              <a:t>“</a:t>
            </a:r>
            <a:r>
              <a:rPr lang="en-US" b="1" u="sng" dirty="0"/>
              <a:t>E</a:t>
            </a:r>
            <a:r>
              <a:rPr lang="en-US" altLang="en-US" b="1" u="sng" dirty="0"/>
              <a:t>’</a:t>
            </a:r>
            <a:r>
              <a:rPr lang="en-US" b="1" u="sng" dirty="0"/>
              <a:t>s</a:t>
            </a:r>
            <a:r>
              <a:rPr lang="en-US" altLang="en-US" b="1" u="sng" dirty="0"/>
              <a:t>”</a:t>
            </a:r>
            <a:r>
              <a:rPr lang="en-US" b="1" u="sng" dirty="0"/>
              <a:t> </a:t>
            </a:r>
          </a:p>
          <a:p>
            <a:pPr marL="0" indent="0" algn="ctr">
              <a:buFontTx/>
              <a:buNone/>
            </a:pPr>
            <a:r>
              <a:rPr lang="en-US" sz="2400" b="1" dirty="0"/>
              <a:t>(</a:t>
            </a:r>
            <a:r>
              <a:rPr lang="en-US" sz="2400" b="1" i="1" dirty="0"/>
              <a:t>Engage, Equip, and Empower</a:t>
            </a:r>
            <a:r>
              <a:rPr lang="en-US" sz="2400" b="1" dirty="0"/>
              <a:t>)</a:t>
            </a:r>
          </a:p>
          <a:p>
            <a:pPr marL="0" indent="0" algn="ctr">
              <a:buFontTx/>
              <a:buNone/>
            </a:pPr>
            <a:r>
              <a:rPr lang="en-US" b="1" dirty="0"/>
              <a:t>=</a:t>
            </a:r>
          </a:p>
          <a:p>
            <a:pPr marL="0" indent="0" algn="ctr">
              <a:buFontTx/>
              <a:buNone/>
            </a:pPr>
            <a:r>
              <a:rPr lang="en-US" b="1" u="sng" dirty="0"/>
              <a:t>The 3 </a:t>
            </a:r>
            <a:r>
              <a:rPr lang="en-US" altLang="en-US" b="1" u="sng" dirty="0"/>
              <a:t>“</a:t>
            </a:r>
            <a:r>
              <a:rPr lang="en-US" b="1" u="sng" dirty="0"/>
              <a:t>C</a:t>
            </a:r>
            <a:r>
              <a:rPr lang="en-US" altLang="en-US" b="1" u="sng" dirty="0"/>
              <a:t>’</a:t>
            </a:r>
            <a:r>
              <a:rPr lang="en-US" b="1" u="sng" dirty="0"/>
              <a:t>s</a:t>
            </a:r>
            <a:r>
              <a:rPr lang="en-US" altLang="en-US" b="1" u="sng" dirty="0"/>
              <a:t>”</a:t>
            </a:r>
            <a:endParaRPr lang="en-US" b="1" u="sng" dirty="0"/>
          </a:p>
          <a:p>
            <a:pPr marL="0" indent="0" algn="ctr">
              <a:buFontTx/>
              <a:buNone/>
            </a:pPr>
            <a:r>
              <a:rPr lang="en-US" b="1" dirty="0"/>
              <a:t>(</a:t>
            </a:r>
            <a:r>
              <a:rPr lang="en-US" b="1" i="1" dirty="0"/>
              <a:t>Competent, Caring and Contributing</a:t>
            </a:r>
            <a:r>
              <a:rPr lang="en-US" b="1" dirty="0"/>
              <a:t>)</a:t>
            </a:r>
          </a:p>
          <a:p>
            <a:pPr marL="0" indent="0" algn="ctr">
              <a:buFontTx/>
              <a:buNone/>
            </a:pPr>
            <a:endParaRPr lang="en-US" dirty="0"/>
          </a:p>
          <a:p>
            <a:pPr marL="0" indent="0" algn="ctr">
              <a:buFontTx/>
              <a:buNone/>
            </a:pPr>
            <a:endParaRPr lang="en-US" dirty="0"/>
          </a:p>
          <a:p>
            <a:pPr marL="0" indent="0" algn="ctr">
              <a:buFontTx/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0B201-EB11-49F7-8365-65E20363194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071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506" name="Oval 2"/>
          <p:cNvSpPr>
            <a:spLocks noChangeArrowheads="1"/>
          </p:cNvSpPr>
          <p:nvPr/>
        </p:nvSpPr>
        <p:spPr bwMode="auto">
          <a:xfrm>
            <a:off x="1066800" y="1447800"/>
            <a:ext cx="1981200" cy="1905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2338AD"/>
                </a:solidFill>
                <a:latin typeface="Arial Rounded MT Bold" panose="020F070403050403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 Rounded MT Bold" panose="020F070403050403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429507" name="Oval 3"/>
          <p:cNvSpPr>
            <a:spLocks noChangeArrowheads="1"/>
          </p:cNvSpPr>
          <p:nvPr/>
        </p:nvSpPr>
        <p:spPr bwMode="auto">
          <a:xfrm>
            <a:off x="685800" y="838200"/>
            <a:ext cx="3962400" cy="38100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2338AD"/>
                </a:solidFill>
                <a:latin typeface="Arial Rounded MT Bold" panose="020F070403050403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 Rounded MT Bold" panose="020F070403050403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429508" name="Oval 4"/>
          <p:cNvSpPr>
            <a:spLocks noChangeArrowheads="1"/>
          </p:cNvSpPr>
          <p:nvPr/>
        </p:nvSpPr>
        <p:spPr bwMode="auto">
          <a:xfrm>
            <a:off x="76200" y="152400"/>
            <a:ext cx="7162800" cy="6400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2338AD"/>
                </a:solidFill>
                <a:latin typeface="Arial Rounded MT Bold" panose="020F070403050403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 Rounded MT Bold" panose="020F070403050403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  <p:sp>
        <p:nvSpPr>
          <p:cNvPr id="1429509" name="Text Box 5"/>
          <p:cNvSpPr txBox="1">
            <a:spLocks noChangeArrowheads="1"/>
          </p:cNvSpPr>
          <p:nvPr/>
        </p:nvSpPr>
        <p:spPr bwMode="auto">
          <a:xfrm>
            <a:off x="1295400" y="2011363"/>
            <a:ext cx="18288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2338AD"/>
                </a:solidFill>
                <a:latin typeface="Arial Rounded MT Bold" panose="020F070403050403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 Rounded MT Bold" panose="020F070403050403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200" b="1">
                <a:latin typeface="Century Gothic" panose="020B0502020202020204" pitchFamily="34" charset="0"/>
              </a:rPr>
              <a:t>Targets</a:t>
            </a:r>
          </a:p>
        </p:txBody>
      </p:sp>
      <p:sp>
        <p:nvSpPr>
          <p:cNvPr id="1429510" name="Text Box 6"/>
          <p:cNvSpPr txBox="1">
            <a:spLocks noChangeArrowheads="1"/>
          </p:cNvSpPr>
          <p:nvPr/>
        </p:nvSpPr>
        <p:spPr bwMode="auto">
          <a:xfrm>
            <a:off x="1447800" y="3352800"/>
            <a:ext cx="3048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2338AD"/>
                </a:solidFill>
                <a:latin typeface="Arial Rounded MT Bold" panose="020F070403050403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 Rounded MT Bold" panose="020F070403050403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sz="3200" b="1">
                <a:latin typeface="Century Gothic" panose="020B0502020202020204" pitchFamily="34" charset="0"/>
              </a:rPr>
              <a:t>Aggressors</a:t>
            </a:r>
          </a:p>
        </p:txBody>
      </p:sp>
      <p:sp>
        <p:nvSpPr>
          <p:cNvPr id="1429511" name="Text Box 7"/>
          <p:cNvSpPr txBox="1">
            <a:spLocks noChangeArrowheads="1"/>
          </p:cNvSpPr>
          <p:nvPr/>
        </p:nvSpPr>
        <p:spPr bwMode="auto">
          <a:xfrm>
            <a:off x="1752600" y="4772025"/>
            <a:ext cx="5791200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2338AD"/>
                </a:solidFill>
                <a:latin typeface="Arial Rounded MT Bold" panose="020F070403050403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 Rounded MT Bold" panose="020F070403050403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9pPr>
          </a:lstStyle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3200" b="1">
                <a:latin typeface="Century Gothic" panose="020B0502020202020204" pitchFamily="34" charset="0"/>
              </a:rPr>
              <a:t>  Bystanders = </a:t>
            </a:r>
            <a:r>
              <a:rPr lang="en-US" sz="3200" b="1">
                <a:solidFill>
                  <a:srgbClr val="0000CC"/>
                </a:solidFill>
                <a:latin typeface="Century Gothic" panose="020B0502020202020204" pitchFamily="34" charset="0"/>
              </a:rPr>
              <a:t>85%</a:t>
            </a:r>
            <a:r>
              <a:rPr lang="en-US" sz="3200" b="1">
                <a:latin typeface="Century Gothic" panose="020B0502020202020204" pitchFamily="34" charset="0"/>
              </a:rPr>
              <a:t> </a:t>
            </a:r>
          </a:p>
          <a:p>
            <a:pPr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en-US" sz="3200" b="1">
                <a:latin typeface="Century Gothic" panose="020B0502020202020204" pitchFamily="34" charset="0"/>
              </a:rPr>
              <a:t>The Passive Majority</a:t>
            </a: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4648200" y="533400"/>
            <a:ext cx="4114800" cy="1447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2338AD"/>
                </a:solidFill>
                <a:latin typeface="Arial Rounded MT Bold" panose="020F070403050403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 Rounded MT Bold" panose="020F070403050403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sz="1800">
              <a:solidFill>
                <a:schemeClr val="hlink"/>
              </a:solidFill>
              <a:latin typeface="Garamond" panose="02020404030301010803" pitchFamily="18" charset="0"/>
            </a:endParaRPr>
          </a:p>
        </p:txBody>
      </p:sp>
      <p:sp>
        <p:nvSpPr>
          <p:cNvPr id="15371" name="Text Box 9"/>
          <p:cNvSpPr txBox="1">
            <a:spLocks noChangeArrowheads="1"/>
          </p:cNvSpPr>
          <p:nvPr/>
        </p:nvSpPr>
        <p:spPr bwMode="auto">
          <a:xfrm>
            <a:off x="4419600" y="609600"/>
            <a:ext cx="42672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dirty="0">
                <a:solidFill>
                  <a:srgbClr val="006600"/>
                </a:solidFill>
                <a:latin typeface="Arial Rounded MT Bold" panose="020F0704030504030204" pitchFamily="34" charset="0"/>
              </a:rPr>
              <a:t>The Dynamic of  Bullying &amp; Other Mistreatment</a:t>
            </a:r>
          </a:p>
        </p:txBody>
      </p:sp>
      <p:pic>
        <p:nvPicPr>
          <p:cNvPr id="38922" name="Picture 10" descr="boys boo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8" y="2667000"/>
            <a:ext cx="25273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52B0B-B7DC-48EA-937A-FCDB5993E0F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63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04799"/>
            <a:ext cx="5334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033CC"/>
                </a:solidFill>
                <a:latin typeface="+mj-lt"/>
              </a:rPr>
              <a:t>Increasing Student Voice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0033CC"/>
                </a:solidFill>
              </a:rPr>
              <a:t>(in both formal &amp; informal settings)</a:t>
            </a:r>
          </a:p>
        </p:txBody>
      </p:sp>
      <p:sp>
        <p:nvSpPr>
          <p:cNvPr id="3" name="Oval Callout 2"/>
          <p:cNvSpPr/>
          <p:nvPr/>
        </p:nvSpPr>
        <p:spPr bwMode="auto">
          <a:xfrm>
            <a:off x="6210300" y="1371600"/>
            <a:ext cx="2362200" cy="1371600"/>
          </a:xfrm>
          <a:prstGeom prst="wedgeEllipseCallout">
            <a:avLst>
              <a:gd name="adj1" fmla="val -68145"/>
              <a:gd name="adj2" fmla="val 63366"/>
            </a:avLst>
          </a:prstGeom>
          <a:solidFill>
            <a:srgbClr val="0033CC"/>
          </a:solidFill>
          <a:ln>
            <a:solidFill>
              <a:srgbClr val="0033CC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Bystander Education &amp; Empowerment</a:t>
            </a:r>
          </a:p>
        </p:txBody>
      </p:sp>
      <p:sp>
        <p:nvSpPr>
          <p:cNvPr id="6" name="Oval Callout 5"/>
          <p:cNvSpPr/>
          <p:nvPr/>
        </p:nvSpPr>
        <p:spPr bwMode="auto">
          <a:xfrm>
            <a:off x="6494417" y="3657600"/>
            <a:ext cx="2362200" cy="1371600"/>
          </a:xfrm>
          <a:prstGeom prst="wedgeEllipseCallout">
            <a:avLst>
              <a:gd name="adj1" fmla="val -82154"/>
              <a:gd name="adj2" fmla="val -57905"/>
            </a:avLst>
          </a:prstGeom>
          <a:solidFill>
            <a:srgbClr val="0033CC"/>
          </a:solidFill>
          <a:ln>
            <a:solidFill>
              <a:srgbClr val="0033CC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Peer Helping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&amp;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Mentoring</a:t>
            </a:r>
          </a:p>
        </p:txBody>
      </p:sp>
      <p:sp>
        <p:nvSpPr>
          <p:cNvPr id="7" name="Oval Callout 6"/>
          <p:cNvSpPr/>
          <p:nvPr/>
        </p:nvSpPr>
        <p:spPr bwMode="auto">
          <a:xfrm>
            <a:off x="4267200" y="5057503"/>
            <a:ext cx="2362200" cy="1371600"/>
          </a:xfrm>
          <a:prstGeom prst="wedgeEllipseCallout">
            <a:avLst>
              <a:gd name="adj1" fmla="val -36808"/>
              <a:gd name="adj2" fmla="val -134096"/>
            </a:avLst>
          </a:prstGeom>
          <a:solidFill>
            <a:srgbClr val="0033CC"/>
          </a:solidFill>
          <a:ln>
            <a:solidFill>
              <a:srgbClr val="0033CC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Restorative Practices Leaders</a:t>
            </a:r>
          </a:p>
        </p:txBody>
      </p:sp>
      <p:sp>
        <p:nvSpPr>
          <p:cNvPr id="8" name="Oval Callout 7"/>
          <p:cNvSpPr/>
          <p:nvPr/>
        </p:nvSpPr>
        <p:spPr bwMode="auto">
          <a:xfrm>
            <a:off x="250371" y="1295400"/>
            <a:ext cx="2666999" cy="1894193"/>
          </a:xfrm>
          <a:prstGeom prst="wedgeEllipseCallout">
            <a:avLst>
              <a:gd name="adj1" fmla="val 62984"/>
              <a:gd name="adj2" fmla="val 34661"/>
            </a:avLst>
          </a:prstGeom>
          <a:solidFill>
            <a:srgbClr val="0033CC"/>
          </a:solidFill>
          <a:ln>
            <a:solidFill>
              <a:srgbClr val="0033CC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Leadership Opportunities, e.g., serving on a Climate Committee</a:t>
            </a:r>
          </a:p>
        </p:txBody>
      </p:sp>
      <p:sp>
        <p:nvSpPr>
          <p:cNvPr id="9" name="Oval Callout 8"/>
          <p:cNvSpPr/>
          <p:nvPr/>
        </p:nvSpPr>
        <p:spPr bwMode="auto">
          <a:xfrm>
            <a:off x="343989" y="4191000"/>
            <a:ext cx="2362200" cy="1371600"/>
          </a:xfrm>
          <a:prstGeom prst="wedgeEllipseCallout">
            <a:avLst>
              <a:gd name="adj1" fmla="val 72316"/>
              <a:gd name="adj2" fmla="val -70603"/>
            </a:avLst>
          </a:prstGeom>
          <a:solidFill>
            <a:srgbClr val="0033CC"/>
          </a:solidFill>
          <a:ln>
            <a:solidFill>
              <a:srgbClr val="0033CC"/>
            </a:solidFill>
            <a:headEnd type="none" w="med" len="med"/>
            <a:tailEnd type="none" w="med" len="med"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600" dirty="0">
              <a:solidFill>
                <a:srgbClr val="000000"/>
              </a:solidFill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solidFill>
                  <a:srgbClr val="FFFFFF"/>
                </a:solidFill>
              </a:rPr>
              <a:t>Peer Mediating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024040"/>
            <a:ext cx="2457995" cy="187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52B0B-B7DC-48EA-937A-FCDB5993E0F4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9928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4613" y="634946"/>
            <a:ext cx="2767693" cy="145075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600" b="1"/>
              <a:t>Criteria for Strong </a:t>
            </a:r>
            <a:br>
              <a:rPr lang="en-US" sz="2600" b="1"/>
            </a:br>
            <a:r>
              <a:rPr lang="en-US" sz="2600" b="1"/>
              <a:t>Youth Development Programs</a:t>
            </a:r>
          </a:p>
        </p:txBody>
      </p:sp>
      <p:pic>
        <p:nvPicPr>
          <p:cNvPr id="71" name="Graphic 70" descr="Group">
            <a:extLst>
              <a:ext uri="{FF2B5EF4-FFF2-40B4-BE49-F238E27FC236}">
                <a16:creationId xmlns:a16="http://schemas.microsoft.com/office/drawing/2014/main" id="{EC86E32C-958A-4116-9E5A-2815D7E2FD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5499" y="706108"/>
            <a:ext cx="5182351" cy="5182351"/>
          </a:xfrm>
          <a:prstGeom prst="rect">
            <a:avLst/>
          </a:prstGeom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5894613" y="2198914"/>
            <a:ext cx="2767693" cy="3670180"/>
          </a:xfrm>
        </p:spPr>
        <p:txBody>
          <a:bodyPr>
            <a:normAutofit/>
          </a:bodyPr>
          <a:lstStyle/>
          <a:p>
            <a:pPr marL="514350" indent="-514350">
              <a:buFont typeface="Arial Rounded MT Bold" panose="020F0704030504030204" pitchFamily="34" charset="0"/>
              <a:buAutoNum type="arabicPeriod"/>
            </a:pPr>
            <a:r>
              <a:rPr lang="en-US"/>
              <a:t>Enroll diverse student leaders</a:t>
            </a:r>
          </a:p>
          <a:p>
            <a:pPr marL="514350" indent="-514350">
              <a:buFont typeface="Arial Rounded MT Bold" panose="020F0704030504030204" pitchFamily="34" charset="0"/>
              <a:buAutoNum type="arabicPeriod"/>
            </a:pPr>
            <a:r>
              <a:rPr lang="en-US"/>
              <a:t>Equip students with skills</a:t>
            </a:r>
          </a:p>
          <a:p>
            <a:pPr marL="514350" indent="-514350">
              <a:buFont typeface="Arial Rounded MT Bold" panose="020F0704030504030204" pitchFamily="34" charset="0"/>
              <a:buAutoNum type="arabicPeriod"/>
            </a:pPr>
            <a:r>
              <a:rPr lang="en-US"/>
              <a:t>Provide staff support and guidance</a:t>
            </a:r>
          </a:p>
          <a:p>
            <a:pPr marL="514350" indent="-514350">
              <a:buFont typeface="Arial Rounded MT Bold" panose="020F0704030504030204" pitchFamily="34" charset="0"/>
              <a:buAutoNum type="arabicPeriod"/>
            </a:pPr>
            <a:r>
              <a:rPr lang="en-US"/>
              <a:t>Collect data and measure impact</a:t>
            </a:r>
          </a:p>
          <a:p>
            <a:pPr marL="514350" indent="-514350">
              <a:buFont typeface="Arial Rounded MT Bold" panose="020F0704030504030204" pitchFamily="34" charset="0"/>
              <a:buAutoNum type="arabicPeriod"/>
            </a:pPr>
            <a:r>
              <a:rPr lang="en-US"/>
              <a:t>Celebrate successes 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1A50B201-EB11-49F7-8365-65E203631946}" type="slidenum">
              <a:rPr lang="en-US" smtClean="0"/>
              <a:pPr>
                <a:spcAft>
                  <a:spcPts val="600"/>
                </a:spcAft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8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552B0B-B7DC-48EA-937A-FCDB5993E0F4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431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784371" y="191798"/>
            <a:ext cx="7772400" cy="747769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rgbClr val="0000FF"/>
                </a:solidFill>
                <a:cs typeface="+mj-cs"/>
              </a:rPr>
              <a:t>Safe School Ambassadors</a:t>
            </a:r>
            <a:r>
              <a:rPr lang="en-US" sz="3600" b="1" baseline="30000" dirty="0">
                <a:solidFill>
                  <a:srgbClr val="0000FF"/>
                </a:solidFill>
                <a:latin typeface="Century Gothic" pitchFamily="34" charset="0"/>
                <a:cs typeface="+mj-cs"/>
                <a:sym typeface="Symbol" pitchFamily="18" charset="2"/>
              </a:rPr>
              <a:t></a:t>
            </a:r>
            <a:endParaRPr lang="en-US" sz="3600" b="1" dirty="0">
              <a:solidFill>
                <a:srgbClr val="0000FF"/>
              </a:solidFill>
              <a:latin typeface="Century Gothic" pitchFamily="34" charset="0"/>
              <a:cs typeface="+mj-cs"/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84371" y="3899537"/>
            <a:ext cx="7772400" cy="1219200"/>
          </a:xfrm>
        </p:spPr>
        <p:txBody>
          <a:bodyPr>
            <a:normAutofit fontScale="92500"/>
          </a:bodyPr>
          <a:lstStyle/>
          <a:p>
            <a:pPr marL="0" indent="0" algn="ctr" eaLnBrk="1" hangingPunct="1">
              <a:buFontTx/>
              <a:buNone/>
            </a:pPr>
            <a:r>
              <a:rPr lang="en-US" sz="2400" dirty="0"/>
              <a:t>A SAMHSA NREPP Listed, evidenced-based, field-tested program that engages, equips and empowers student bystanders to reduce bullying and other forms of mistreatment.</a:t>
            </a:r>
            <a:endParaRPr lang="en-US" sz="2400" dirty="0">
              <a:latin typeface="Tahoma" panose="020B0604030504040204" pitchFamily="34" charset="0"/>
            </a:endParaRPr>
          </a:p>
        </p:txBody>
      </p:sp>
      <p:pic>
        <p:nvPicPr>
          <p:cNvPr id="15367" name="Picture 5" descr="Tehachapi HS train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938" y="1140983"/>
            <a:ext cx="4876450" cy="2504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2028388" y="5370802"/>
            <a:ext cx="4953000" cy="887412"/>
            <a:chOff x="1066800" y="609600"/>
            <a:chExt cx="6705600" cy="1295400"/>
          </a:xfrm>
        </p:grpSpPr>
        <p:pic>
          <p:nvPicPr>
            <p:cNvPr id="9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609600"/>
              <a:ext cx="6610241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ounded Rectangle 9"/>
            <p:cNvSpPr/>
            <p:nvPr/>
          </p:nvSpPr>
          <p:spPr bwMode="auto">
            <a:xfrm>
              <a:off x="1524000" y="685800"/>
              <a:ext cx="6248400" cy="990600"/>
            </a:xfrm>
            <a:prstGeom prst="roundRect">
              <a:avLst/>
            </a:prstGeom>
            <a:noFill/>
            <a:ln>
              <a:solidFill>
                <a:srgbClr val="EAB2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531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480231" y="308490"/>
            <a:ext cx="2376251" cy="102680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charset="-128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3100" b="1" kern="1200" spc="-50" baseline="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Empowering Students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480231" y="1643782"/>
            <a:ext cx="2313633" cy="333551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45720" rIns="0" bIns="45720" rtlCol="0">
            <a:norm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rgbClr val="2338AD"/>
                </a:solidFill>
                <a:latin typeface="Arial Rounded MT Bold" panose="020F0704030504030204" pitchFamily="34" charset="0"/>
                <a:ea typeface="Osaka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accent1"/>
                </a:solidFill>
                <a:latin typeface="Arial Rounded MT Bold" panose="020F0704030504030204" pitchFamily="34" charset="0"/>
                <a:ea typeface="Osaka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 Rounded MT Bold" panose="020F0704030504030204" pitchFamily="34" charset="0"/>
                <a:ea typeface="Osaka" charset="-128"/>
              </a:defRPr>
            </a:lvl9pPr>
          </a:lstStyle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</a:rPr>
              <a:t>Wake up Courage</a:t>
            </a:r>
          </a:p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FFFFFF"/>
              </a:solidFill>
              <a:latin typeface="+mn-lt"/>
              <a:ea typeface="+mn-ea"/>
            </a:endParaRPr>
          </a:p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</a:rPr>
              <a:t>Foster Empathy</a:t>
            </a:r>
          </a:p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FFFFFF"/>
              </a:solidFill>
              <a:latin typeface="+mn-lt"/>
              <a:ea typeface="+mn-ea"/>
            </a:endParaRPr>
          </a:p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</a:rPr>
              <a:t>Teach Skills to Gain Competence</a:t>
            </a:r>
          </a:p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2000" dirty="0">
              <a:solidFill>
                <a:srgbClr val="FFFFFF"/>
              </a:solidFill>
              <a:latin typeface="+mn-lt"/>
              <a:ea typeface="+mn-ea"/>
            </a:endParaRPr>
          </a:p>
          <a:p>
            <a:pPr marL="342900" indent="-342900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FFFFFF"/>
                </a:solidFill>
                <a:latin typeface="+mn-lt"/>
                <a:ea typeface="+mn-ea"/>
              </a:rPr>
              <a:t>To speak up and intervene safely and effectively.</a:t>
            </a:r>
          </a:p>
        </p:txBody>
      </p:sp>
      <p:pic>
        <p:nvPicPr>
          <p:cNvPr id="4506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2" r="27244"/>
          <a:stretch/>
        </p:blipFill>
        <p:spPr bwMode="auto">
          <a:xfrm>
            <a:off x="3056282" y="10"/>
            <a:ext cx="608345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" name="Rectangle 146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7957306" y="6459785"/>
            <a:ext cx="45205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33552B0B-B7DC-48EA-937A-FCDB5993E0F4}" type="slidenum">
              <a:rPr lang="en-US" smtClean="0"/>
              <a:pPr defTabSz="914400">
                <a:spcAft>
                  <a:spcPts val="600"/>
                </a:spcAft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019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3BB74ED-9E68-4A86-A676-25DC8200F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6B85686-F13E-41D3-873F-7BF3A035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81AD0-D51B-4032-A171-F105903D3573}" type="slidenum">
              <a:rPr lang="en-US" smtClean="0"/>
              <a:t>17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1EFB4F-6775-4F17-B5A4-28DC737C0DE6}"/>
              </a:ext>
            </a:extLst>
          </p:cNvPr>
          <p:cNvSpPr txBox="1"/>
          <p:nvPr/>
        </p:nvSpPr>
        <p:spPr>
          <a:xfrm>
            <a:off x="2827090" y="2516696"/>
            <a:ext cx="3804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People Bingo</a:t>
            </a:r>
          </a:p>
        </p:txBody>
      </p:sp>
    </p:spTree>
    <p:extLst>
      <p:ext uri="{BB962C8B-B14F-4D97-AF65-F5344CB8AC3E}">
        <p14:creationId xmlns:p14="http://schemas.microsoft.com/office/powerpoint/2010/main" val="2680596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1" y="2119114"/>
            <a:ext cx="7886700" cy="13255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4800" b="1" dirty="0"/>
              <a:t>Restorative Practices – </a:t>
            </a:r>
          </a:p>
          <a:p>
            <a:pPr algn="ctr">
              <a:defRPr/>
            </a:pPr>
            <a:r>
              <a:rPr lang="en-US" sz="4800" b="1" dirty="0"/>
              <a:t>Empowering Student Leaders</a:t>
            </a: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066800" y="685800"/>
            <a:ext cx="6610241" cy="1295400"/>
            <a:chOff x="1066800" y="609600"/>
            <a:chExt cx="6610241" cy="1295400"/>
          </a:xfrm>
        </p:grpSpPr>
        <p:pic>
          <p:nvPicPr>
            <p:cNvPr id="4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609600"/>
              <a:ext cx="6610241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ounded Rectangle 4"/>
            <p:cNvSpPr/>
            <p:nvPr/>
          </p:nvSpPr>
          <p:spPr bwMode="auto">
            <a:xfrm>
              <a:off x="1310783" y="705229"/>
              <a:ext cx="6248400" cy="990600"/>
            </a:xfrm>
            <a:prstGeom prst="roundRect">
              <a:avLst/>
            </a:prstGeom>
            <a:noFill/>
            <a:ln>
              <a:solidFill>
                <a:srgbClr val="EAB200"/>
              </a:solidFill>
              <a:headEnd type="none" w="med" len="med"/>
              <a:tailEnd type="none" w="med" len="med"/>
            </a:ln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/>
            <a:lstStyle/>
            <a:p>
              <a:pPr algn="ctr">
                <a:defRPr/>
              </a:pPr>
              <a:endParaRPr lang="en-US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917" y="3921840"/>
            <a:ext cx="4612132" cy="256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3757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735435" y="468384"/>
            <a:ext cx="7848600" cy="11430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+mn-lt"/>
                <a:ea typeface="Osaka" charset="0"/>
              </a:rPr>
              <a:t>Restorative Practices Youth Training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2057400" y="4778229"/>
            <a:ext cx="5029200" cy="1412845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Osaka" charset="0"/>
                <a:cs typeface="Calibri" panose="020F0502020204030204" pitchFamily="34" charset="0"/>
              </a:rPr>
              <a:t>30 Diverse Student Leaders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Osaka" charset="0"/>
                <a:cs typeface="Calibri" panose="020F0502020204030204" pitchFamily="34" charset="0"/>
              </a:rPr>
              <a:t>5 to 6 Adults</a:t>
            </a:r>
          </a:p>
          <a:p>
            <a:pPr algn="ctr">
              <a:buFont typeface="Wingdings" panose="05000000000000000000" pitchFamily="2" charset="2"/>
              <a:buChar char="§"/>
            </a:pPr>
            <a:r>
              <a:rPr lang="en-US" sz="2200" dirty="0">
                <a:latin typeface="Calibri" panose="020F0502020204030204" pitchFamily="34" charset="0"/>
                <a:ea typeface="Osaka" charset="0"/>
                <a:cs typeface="Calibri" panose="020F0502020204030204" pitchFamily="34" charset="0"/>
              </a:rPr>
              <a:t>2 Full Days</a:t>
            </a:r>
          </a:p>
          <a:p>
            <a:endParaRPr lang="en-US" sz="2200" dirty="0">
              <a:latin typeface="Arial Rounded MT Bold" charset="0"/>
              <a:ea typeface="Osak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E3D2008-63E8-469C-A9D2-4A159DA0024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795" y="1762297"/>
            <a:ext cx="5428210" cy="271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302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6D16D1E-4205-49F5-BD2A-DA769947C1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12FD100-C039-4E03-B5E4-2EDFA7290A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4193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18FCD2-8448-4A81-8EB4-72250F782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923279-A9CB-4244-9515-CA0450998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82F81AD0-D51B-4032-A171-F105903D3573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graphicFrame>
        <p:nvGraphicFramePr>
          <p:cNvPr id="6" name="TextBox 3">
            <a:extLst>
              <a:ext uri="{FF2B5EF4-FFF2-40B4-BE49-F238E27FC236}">
                <a16:creationId xmlns:a16="http://schemas.microsoft.com/office/drawing/2014/main" id="{30257711-F172-4B69-935F-7D2D6046BA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50993000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CA9E07B-149E-43D1-82CB-3F912ABA8759}"/>
              </a:ext>
            </a:extLst>
          </p:cNvPr>
          <p:cNvSpPr txBox="1"/>
          <p:nvPr/>
        </p:nvSpPr>
        <p:spPr>
          <a:xfrm>
            <a:off x="1728132" y="1241712"/>
            <a:ext cx="5880683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1320344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517B"/>
                </a:solidFill>
              </a:rPr>
              <a:t>Restorative Practices Continuum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18406" y="1971974"/>
            <a:ext cx="7789053" cy="42878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2018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Community Matters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53820" y="5461575"/>
            <a:ext cx="8039941" cy="9548"/>
          </a:xfrm>
          <a:prstGeom prst="straightConnector1">
            <a:avLst/>
          </a:prstGeom>
          <a:ln w="76200" cmpd="sng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983509" y="5093597"/>
            <a:ext cx="362847" cy="353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85734" y="5093597"/>
            <a:ext cx="362847" cy="353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863833" y="5093597"/>
            <a:ext cx="362847" cy="353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894698" y="5117839"/>
            <a:ext cx="362847" cy="353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011515" y="5117839"/>
            <a:ext cx="362847" cy="353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094855" y="5117839"/>
            <a:ext cx="362847" cy="3532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 rot="19182105">
            <a:off x="688544" y="3516372"/>
            <a:ext cx="407962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Affective Statements</a:t>
            </a:r>
          </a:p>
        </p:txBody>
      </p:sp>
      <p:sp>
        <p:nvSpPr>
          <p:cNvPr id="16" name="Rectangle 15"/>
          <p:cNvSpPr/>
          <p:nvPr/>
        </p:nvSpPr>
        <p:spPr>
          <a:xfrm rot="19182105">
            <a:off x="2620814" y="3516728"/>
            <a:ext cx="407962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Impromptu Dialogue</a:t>
            </a:r>
          </a:p>
        </p:txBody>
      </p:sp>
      <p:sp>
        <p:nvSpPr>
          <p:cNvPr id="17" name="Rectangle 16"/>
          <p:cNvSpPr/>
          <p:nvPr/>
        </p:nvSpPr>
        <p:spPr>
          <a:xfrm rot="19182105">
            <a:off x="3528123" y="3417039"/>
            <a:ext cx="4683148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Restorative </a:t>
            </a:r>
            <a:r>
              <a:rPr lang="en-US" sz="3200" b="1" cap="none" spc="0" dirty="0">
                <a:ln w="12700">
                  <a:solidFill>
                    <a:srgbClr val="3A5274"/>
                  </a:solidFill>
                  <a:prstDash val="solid"/>
                </a:ln>
                <a:solidFill>
                  <a:srgbClr val="FF9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Intervention</a:t>
            </a:r>
          </a:p>
        </p:txBody>
      </p:sp>
      <p:sp>
        <p:nvSpPr>
          <p:cNvPr id="18" name="Rectangle 17"/>
          <p:cNvSpPr/>
          <p:nvPr/>
        </p:nvSpPr>
        <p:spPr>
          <a:xfrm rot="19182105">
            <a:off x="4757590" y="3526278"/>
            <a:ext cx="407962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Circles</a:t>
            </a:r>
          </a:p>
        </p:txBody>
      </p:sp>
      <p:sp>
        <p:nvSpPr>
          <p:cNvPr id="19" name="Rectangle 18"/>
          <p:cNvSpPr/>
          <p:nvPr/>
        </p:nvSpPr>
        <p:spPr>
          <a:xfrm rot="19182105">
            <a:off x="5854504" y="3540972"/>
            <a:ext cx="407962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dirty="0">
                <a:ln w="22225">
                  <a:solidFill>
                    <a:srgbClr val="345874"/>
                  </a:solidFill>
                  <a:prstDash val="solid"/>
                </a:ln>
                <a:solidFill>
                  <a:srgbClr val="FF9300"/>
                </a:solidFill>
              </a:rPr>
              <a:t>Formal </a:t>
            </a:r>
            <a:r>
              <a:rPr lang="en-US" sz="3200" b="1" dirty="0">
                <a:ln w="22225">
                  <a:solidFill>
                    <a:srgbClr val="3A5274"/>
                  </a:solidFill>
                  <a:prstDash val="solid"/>
                </a:ln>
                <a:solidFill>
                  <a:srgbClr val="FF9300"/>
                </a:solidFill>
              </a:rPr>
              <a:t>Conference</a:t>
            </a:r>
          </a:p>
        </p:txBody>
      </p:sp>
      <p:sp>
        <p:nvSpPr>
          <p:cNvPr id="20" name="Rectangle 19"/>
          <p:cNvSpPr/>
          <p:nvPr/>
        </p:nvSpPr>
        <p:spPr>
          <a:xfrm rot="19182105">
            <a:off x="1728966" y="3497276"/>
            <a:ext cx="4079623" cy="58477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93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Restorative Questions</a:t>
            </a:r>
          </a:p>
        </p:txBody>
      </p:sp>
      <p:sp>
        <p:nvSpPr>
          <p:cNvPr id="8" name="Rectangle 7"/>
          <p:cNvSpPr/>
          <p:nvPr/>
        </p:nvSpPr>
        <p:spPr>
          <a:xfrm>
            <a:off x="337927" y="5629705"/>
            <a:ext cx="1647807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6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Informal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76944" y="5635143"/>
            <a:ext cx="1376699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6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</a:t>
            </a:r>
            <a:r>
              <a:rPr lang="en-US" sz="32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0608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ormal</a:t>
            </a:r>
          </a:p>
        </p:txBody>
      </p:sp>
    </p:spTree>
    <p:extLst>
      <p:ext uri="{BB962C8B-B14F-4D97-AF65-F5344CB8AC3E}">
        <p14:creationId xmlns:p14="http://schemas.microsoft.com/office/powerpoint/2010/main" val="1554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517B"/>
                </a:solidFill>
              </a:rPr>
              <a:t>            Affective Statements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2960" y="1837189"/>
            <a:ext cx="7415029" cy="3624044"/>
          </a:xfrm>
        </p:spPr>
        <p:txBody>
          <a:bodyPr>
            <a:normAutofit/>
          </a:bodyPr>
          <a:lstStyle/>
          <a:p>
            <a:r>
              <a:rPr lang="en-US" dirty="0"/>
              <a:t>Central to all other Restorative Practices</a:t>
            </a:r>
          </a:p>
          <a:p>
            <a:r>
              <a:rPr lang="en-US" dirty="0"/>
              <a:t>Respectful and genuine expressions of feelings</a:t>
            </a:r>
          </a:p>
          <a:p>
            <a:r>
              <a:rPr lang="en-US" dirty="0"/>
              <a:t>Precise feedback on the impact of behaviors</a:t>
            </a:r>
          </a:p>
          <a:p>
            <a:r>
              <a:rPr lang="en-US" dirty="0"/>
              <a:t>Sometimes called I-messages</a:t>
            </a:r>
          </a:p>
          <a:p>
            <a:pPr lvl="1"/>
            <a:r>
              <a:rPr lang="en-US" dirty="0"/>
              <a:t>“I feel _____ when you _____ because _____. </a:t>
            </a:r>
          </a:p>
          <a:p>
            <a:pPr marL="457200" lvl="1" indent="0">
              <a:buNone/>
            </a:pPr>
            <a:r>
              <a:rPr lang="en-US" dirty="0"/>
              <a:t>      I would like_____ .”</a:t>
            </a:r>
          </a:p>
          <a:p>
            <a:r>
              <a:rPr lang="en-US" dirty="0"/>
              <a:t>Helpful when accompanied by a specific request</a:t>
            </a:r>
          </a:p>
          <a:p>
            <a:r>
              <a:rPr lang="en-US" dirty="0"/>
              <a:t>For acknowledging positive behavior, as well as redirecting behavior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2018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Community Matters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0119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741" y="578840"/>
            <a:ext cx="5310232" cy="1124125"/>
          </a:xfrm>
        </p:spPr>
        <p:txBody>
          <a:bodyPr/>
          <a:lstStyle/>
          <a:p>
            <a:r>
              <a:rPr lang="en-US" b="1" dirty="0">
                <a:solidFill>
                  <a:srgbClr val="00517B"/>
                </a:solidFill>
              </a:rPr>
              <a:t>Restorative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618" y="2424419"/>
            <a:ext cx="8091182" cy="2894202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happened?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were you thinking and feeling at the time?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Who has been affected by what happened and how?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your thoughts and feelings about the incident now?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has been the hardest part for you?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do you think needs to be done to make things right?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2018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Community Matters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381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286603"/>
            <a:ext cx="7543800" cy="1450757"/>
          </a:xfrm>
        </p:spPr>
        <p:txBody>
          <a:bodyPr>
            <a:normAutofit/>
          </a:bodyPr>
          <a:lstStyle/>
          <a:p>
            <a:r>
              <a:rPr lang="en-US" b="1"/>
              <a:t>        Impromptu Dialogue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sym typeface="Symbol" panose="05050102010706020507" pitchFamily="18" charset="2"/>
              </a:rPr>
              <a:t>All Slides 2018 </a:t>
            </a:r>
            <a:r>
              <a:rPr lang="en-US">
                <a:latin typeface="Arial" panose="020B0604020202020204" pitchFamily="34" charset="0"/>
                <a:sym typeface="Webdings" panose="05030102010509060703" pitchFamily="18" charset="2"/>
              </a:rPr>
              <a:t>Community Matters</a:t>
            </a:r>
          </a:p>
          <a:p>
            <a:pPr>
              <a:spcAft>
                <a:spcPts val="600"/>
              </a:spcAft>
            </a:pPr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A53DEE96-7223-4C76-BCDC-9EF5E373E3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5204026"/>
              </p:ext>
            </p:extLst>
          </p:nvPr>
        </p:nvGraphicFramePr>
        <p:xfrm>
          <a:off x="822722" y="2098515"/>
          <a:ext cx="7543800" cy="3786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7037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56318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517B"/>
                </a:solidFill>
              </a:rPr>
              <a:t>   </a:t>
            </a:r>
            <a:r>
              <a:rPr lang="en-US" b="1" dirty="0">
                <a:solidFill>
                  <a:schemeClr val="tx1"/>
                </a:solidFill>
              </a:rPr>
              <a:t>Co-Facilitate and Lead Circles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913" y="2261785"/>
            <a:ext cx="5207185" cy="2895937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All Slides 2018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Webdings" panose="05030102010509060703" pitchFamily="18" charset="2"/>
              </a:rPr>
              <a:t>Community Matters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1602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8486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tx1"/>
                </a:solidFill>
                <a:latin typeface="+mn-lt"/>
                <a:ea typeface="Osaka" charset="0"/>
              </a:rPr>
              <a:t>Ongoing Support &amp; Supervision</a:t>
            </a:r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828800"/>
            <a:ext cx="7772400" cy="4114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 Rounded MT Bold" charset="0"/>
                <a:ea typeface="Osaka" charset="0"/>
              </a:rPr>
              <a:t> Connect &amp; Inspire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 Rounded MT Bold" charset="0"/>
                <a:ea typeface="Osaka" charset="0"/>
              </a:rPr>
              <a:t> Regularly-Scheduled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 Rounded MT Bold" charset="0"/>
                <a:ea typeface="Osaka" charset="0"/>
              </a:rPr>
              <a:t> Deepen Skills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 Rounded MT Bold" charset="0"/>
                <a:ea typeface="Osaka" charset="0"/>
              </a:rPr>
              <a:t> Debrief Experience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  <a:defRPr/>
            </a:pPr>
            <a:r>
              <a:rPr lang="en-US" dirty="0">
                <a:latin typeface="Arial Rounded MT Bold" charset="0"/>
                <a:ea typeface="Osaka" charset="0"/>
              </a:rPr>
              <a:t> Collect Data</a:t>
            </a:r>
          </a:p>
        </p:txBody>
      </p:sp>
      <p:sp>
        <p:nvSpPr>
          <p:cNvPr id="5837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fld id="{B14717E0-FF06-B04E-A1F5-427A8FDB7831}" type="slidenum">
              <a:rPr lang="en-US" sz="1400"/>
              <a:pPr/>
              <a:t>25</a:t>
            </a:fld>
            <a:endParaRPr lang="en-US" sz="1400"/>
          </a:p>
        </p:txBody>
      </p:sp>
      <p:pic>
        <p:nvPicPr>
          <p:cNvPr id="58371" name="Picture 4" descr="DSC00069"/>
          <p:cNvPicPr>
            <a:picLocks noChangeAspect="1" noChangeArrowheads="1"/>
          </p:cNvPicPr>
          <p:nvPr/>
        </p:nvPicPr>
        <p:blipFill>
          <a:blip r:embed="rId3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1" t="8177" r="26585" b="12947"/>
          <a:stretch>
            <a:fillRect/>
          </a:stretch>
        </p:blipFill>
        <p:spPr bwMode="auto">
          <a:xfrm>
            <a:off x="4953000" y="2209800"/>
            <a:ext cx="31242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26344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29">
            <a:extLst>
              <a:ext uri="{FF2B5EF4-FFF2-40B4-BE49-F238E27FC236}">
                <a16:creationId xmlns:a16="http://schemas.microsoft.com/office/drawing/2014/main" id="{F9E80720-23E6-4B89-B77E-04A7689F1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1">
            <a:extLst>
              <a:ext uri="{FF2B5EF4-FFF2-40B4-BE49-F238E27FC236}">
                <a16:creationId xmlns:a16="http://schemas.microsoft.com/office/drawing/2014/main" id="{CD1D3CA1-3EB6-41F3-A419-8424B56BE6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30" y="4953000"/>
            <a:ext cx="9141714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85E88F-3074-4BBF-8141-D3D37F1A6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5252936"/>
            <a:ext cx="7543800" cy="1028715"/>
          </a:xfrm>
        </p:spPr>
        <p:txBody>
          <a:bodyPr>
            <a:normAutofit/>
          </a:bodyPr>
          <a:lstStyle/>
          <a:p>
            <a:pPr algn="ctr"/>
            <a:r>
              <a:rPr lang="en-US" sz="3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Measure Change </a:t>
            </a:r>
            <a:br>
              <a:rPr lang="en-US" sz="3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4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Time - DATA</a:t>
            </a:r>
          </a:p>
        </p:txBody>
      </p:sp>
      <p:sp>
        <p:nvSpPr>
          <p:cNvPr id="38" name="Rectangle 33">
            <a:extLst>
              <a:ext uri="{FF2B5EF4-FFF2-40B4-BE49-F238E27FC236}">
                <a16:creationId xmlns:a16="http://schemas.microsoft.com/office/drawing/2014/main" id="{4D87F7B2-AA36-4B58-BC2C-1BBA135E8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0" y="4906176"/>
            <a:ext cx="9141714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9DBB0-9FA4-486C-A471-8F6824BC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latin typeface="Arial" panose="020B0604020202020204" pitchFamily="34" charset="0"/>
                <a:sym typeface="Symbol" panose="05050102010706020507" pitchFamily="18" charset="2"/>
              </a:rPr>
              <a:t>All Slides 2017 Community Matters 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42B1F1-C367-4E77-B6FE-AD5A83F78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A2CDDDA-D81C-3A44-9C76-8DD6AC163A4A}" type="slidenum">
              <a:rPr lang="en-US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  <p:graphicFrame>
        <p:nvGraphicFramePr>
          <p:cNvPr id="16" name="Content Placeholder 2">
            <a:extLst>
              <a:ext uri="{FF2B5EF4-FFF2-40B4-BE49-F238E27FC236}">
                <a16:creationId xmlns:a16="http://schemas.microsoft.com/office/drawing/2014/main" id="{E8DC6C54-7922-4800-A199-3920689A7B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4793487"/>
              </p:ext>
            </p:extLst>
          </p:nvPr>
        </p:nvGraphicFramePr>
        <p:xfrm>
          <a:off x="482599" y="643467"/>
          <a:ext cx="8175358" cy="3619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691571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63398"/>
            <a:ext cx="7543800" cy="973963"/>
          </a:xfrm>
        </p:spPr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  </a:t>
            </a:r>
            <a:r>
              <a:rPr lang="en-US" b="1" dirty="0">
                <a:solidFill>
                  <a:schemeClr val="tx1"/>
                </a:solidFill>
                <a:latin typeface="+mn-lt"/>
              </a:rPr>
              <a:t>Youth Empowerment Level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8958" y="2021747"/>
            <a:ext cx="6996928" cy="2706634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Preventing and Intervening in LGBTQ Bullying and Harassment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Peer to Peer ATOD Prevention Program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Restorative Practices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 Youth Leadership Summits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4445" b="12109"/>
          <a:stretch/>
        </p:blipFill>
        <p:spPr>
          <a:xfrm>
            <a:off x="2300321" y="4269018"/>
            <a:ext cx="4543358" cy="192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674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Rectangle 136">
            <a:extLst>
              <a:ext uri="{FF2B5EF4-FFF2-40B4-BE49-F238E27FC236}">
                <a16:creationId xmlns:a16="http://schemas.microsoft.com/office/drawing/2014/main" id="{4E4490D0-3672-446A-AC12-B4830333B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39CB82C2-DF65-4EC1-8280-F201D50F5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7E1D4427-852B-4B37-8E76-0E9F1810BA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3" name="Rectangle 142">
            <a:extLst>
              <a:ext uri="{FF2B5EF4-FFF2-40B4-BE49-F238E27FC236}">
                <a16:creationId xmlns:a16="http://schemas.microsoft.com/office/drawing/2014/main" id="{5A1B47C8-47A0-4A88-8830-6DEA3B5DE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874" name="Picture 5" descr="ANd9GcRL2ceUvXD-ptiSoP1rIsn9E2xFqmUt8a97Lj6Wqa74rh2JzgD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99" y="1799070"/>
            <a:ext cx="4706750" cy="32598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5" name="Rectangle 144">
            <a:extLst>
              <a:ext uri="{FF2B5EF4-FFF2-40B4-BE49-F238E27FC236}">
                <a16:creationId xmlns:a16="http://schemas.microsoft.com/office/drawing/2014/main" id="{984BBFDD-E720-4805-A9C8-129FBBF6DD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5710114" y="0"/>
            <a:ext cx="343855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5914239" y="640080"/>
            <a:ext cx="2902859" cy="4301036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alt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en-US" altLang="ja-JP" sz="1200" dirty="0">
                <a:solidFill>
                  <a:srgbClr val="FFFFFF"/>
                </a:solidFill>
              </a:rPr>
            </a:br>
            <a:br>
              <a:rPr lang="en-US" altLang="ja-JP" sz="1200" dirty="0">
                <a:solidFill>
                  <a:srgbClr val="FFFFFF"/>
                </a:solidFill>
              </a:rPr>
            </a:br>
            <a:br>
              <a:rPr lang="en-US" altLang="ja-JP" sz="1200" dirty="0">
                <a:solidFill>
                  <a:srgbClr val="FFFFFF"/>
                </a:solidFill>
              </a:rPr>
            </a:br>
            <a:br>
              <a:rPr lang="en-US" alt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It’s easier, more effective and less costly to build strong children</a:t>
            </a:r>
            <a:b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than to repair broken adults.</a:t>
            </a:r>
            <a:br>
              <a:rPr lang="en-US" altLang="ja-JP" sz="2400" dirty="0">
                <a:solidFill>
                  <a:srgbClr val="FFFFFF"/>
                </a:solidFill>
              </a:rPr>
            </a:br>
            <a:br>
              <a:rPr lang="en-US" altLang="ja-JP" sz="2400" dirty="0">
                <a:solidFill>
                  <a:srgbClr val="FFFFFF"/>
                </a:solidFill>
              </a:rPr>
            </a:br>
            <a:br>
              <a:rPr lang="en-US" altLang="ja-JP" sz="2400" dirty="0">
                <a:solidFill>
                  <a:srgbClr val="FFFFFF"/>
                </a:solidFill>
              </a:rPr>
            </a:br>
            <a:br>
              <a:rPr lang="en-US" altLang="ja-JP" sz="2400" dirty="0">
                <a:solidFill>
                  <a:srgbClr val="FFFFFF"/>
                </a:solidFill>
              </a:rPr>
            </a:br>
            <a:r>
              <a:rPr lang="en-US" altLang="ja-JP" sz="2400" b="1" dirty="0">
                <a:solidFill>
                  <a:srgbClr val="FFFFFF"/>
                </a:solidFill>
              </a:rPr>
              <a:t>Adapted from </a:t>
            </a:r>
            <a:br>
              <a:rPr lang="en-US" altLang="ja-JP" sz="2400" b="1" dirty="0">
                <a:solidFill>
                  <a:srgbClr val="FFFFFF"/>
                </a:solidFill>
              </a:rPr>
            </a:br>
            <a:r>
              <a:rPr lang="en-US" altLang="ja-JP" sz="2400" b="1" dirty="0">
                <a:solidFill>
                  <a:srgbClr val="FFFFFF"/>
                </a:solidFill>
              </a:rPr>
              <a:t>Frederick Douglass</a:t>
            </a:r>
            <a:r>
              <a:rPr lang="en-US" altLang="ja-JP" sz="2400" dirty="0">
                <a:solidFill>
                  <a:srgbClr val="FFFFFF"/>
                </a:solidFill>
              </a:rPr>
              <a:t> 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5AC4BE46-4A77-42FE-9D15-065CDB2F84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7679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9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72930" y="6459785"/>
            <a:ext cx="544168" cy="365125"/>
          </a:xfrm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84" charset="-128"/>
              </a:defRPr>
            </a:lvl9pPr>
          </a:lstStyle>
          <a:p>
            <a:pPr defTabSz="914400">
              <a:spcAft>
                <a:spcPts val="600"/>
              </a:spcAft>
            </a:pPr>
            <a:fld id="{42B2E48B-F9EA-4F2C-A6CD-3333AC5251C9}" type="slidenum">
              <a:rPr lang="en-US" altLang="en-US" sz="1050">
                <a:solidFill>
                  <a:srgbClr val="FFFFFF"/>
                </a:solidFill>
                <a:latin typeface="+mn-lt"/>
                <a:ea typeface="+mn-ea"/>
              </a:rPr>
              <a:pPr defTabSz="914400">
                <a:spcAft>
                  <a:spcPts val="600"/>
                </a:spcAft>
              </a:pPr>
              <a:t>28</a:t>
            </a:fld>
            <a:endParaRPr lang="en-US" altLang="en-US" sz="1050">
              <a:solidFill>
                <a:srgbClr val="FFFFFF"/>
              </a:solidFill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517990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308429" y="2362200"/>
            <a:ext cx="8436427" cy="3810000"/>
          </a:xfrm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  <a:defRPr/>
            </a:pPr>
            <a:r>
              <a:rPr lang="en-US" sz="4000" b="1" dirty="0">
                <a:solidFill>
                  <a:schemeClr val="hlink"/>
                </a:solidFill>
                <a:latin typeface="Century Gothic" charset="0"/>
                <a:ea typeface="Osaka" charset="0"/>
              </a:rPr>
              <a:t>For More Information: </a:t>
            </a:r>
            <a:endParaRPr lang="en-US" dirty="0">
              <a:solidFill>
                <a:srgbClr val="2B572E"/>
              </a:solidFill>
              <a:latin typeface="Century Gothic" charset="0"/>
              <a:ea typeface="Osaka" charset="0"/>
            </a:endParaRPr>
          </a:p>
          <a:p>
            <a:pPr algn="ctr">
              <a:lnSpc>
                <a:spcPct val="120000"/>
              </a:lnSpc>
              <a:buFontTx/>
              <a:buNone/>
              <a:defRPr/>
            </a:pPr>
            <a:r>
              <a:rPr lang="en-US" sz="3200" b="1" dirty="0">
                <a:latin typeface="Century Gothic" charset="0"/>
                <a:ea typeface="Osaka" charset="0"/>
              </a:rPr>
              <a:t>707-823-6159</a:t>
            </a:r>
          </a:p>
          <a:p>
            <a:pPr algn="ctr">
              <a:lnSpc>
                <a:spcPct val="120000"/>
              </a:lnSpc>
              <a:buFontTx/>
              <a:buNone/>
              <a:defRPr/>
            </a:pPr>
            <a:r>
              <a:rPr lang="en-US" sz="3200" b="1" dirty="0">
                <a:latin typeface="Century Gothic" charset="0"/>
                <a:ea typeface="Osaka" charset="0"/>
                <a:hlinkClick r:id="rId3"/>
              </a:rPr>
              <a:t>www.community-matters.org</a:t>
            </a:r>
            <a:endParaRPr lang="en-US" sz="3200" b="1" dirty="0">
              <a:latin typeface="Century Gothic" charset="0"/>
              <a:ea typeface="Osaka" charset="0"/>
            </a:endParaRPr>
          </a:p>
          <a:p>
            <a:pPr algn="ctr">
              <a:lnSpc>
                <a:spcPct val="120000"/>
              </a:lnSpc>
              <a:buFontTx/>
              <a:buNone/>
              <a:defRPr/>
            </a:pPr>
            <a:endParaRPr lang="en-US" sz="1400" b="1" dirty="0">
              <a:latin typeface="Century Gothic" charset="0"/>
              <a:ea typeface="Osaka" charset="0"/>
            </a:endParaRPr>
          </a:p>
          <a:p>
            <a:pPr algn="ctr">
              <a:lnSpc>
                <a:spcPct val="120000"/>
              </a:lnSpc>
              <a:buFontTx/>
              <a:buNone/>
              <a:defRPr/>
            </a:pPr>
            <a:r>
              <a:rPr lang="en-US" sz="3200" b="1" dirty="0">
                <a:latin typeface="Century Gothic" charset="0"/>
                <a:ea typeface="Osaka" charset="0"/>
              </a:rPr>
              <a:t>LeeAnn Lichnovsky, </a:t>
            </a:r>
          </a:p>
          <a:p>
            <a:pPr algn="ctr">
              <a:lnSpc>
                <a:spcPct val="120000"/>
              </a:lnSpc>
              <a:buFontTx/>
              <a:buNone/>
              <a:defRPr/>
            </a:pPr>
            <a:r>
              <a:rPr lang="en-US" sz="3200" b="1" dirty="0">
                <a:latin typeface="Century Gothic" charset="0"/>
                <a:ea typeface="Osaka" charset="0"/>
              </a:rPr>
              <a:t>Program &amp; Services Director</a:t>
            </a:r>
          </a:p>
          <a:p>
            <a:pPr algn="ctr">
              <a:lnSpc>
                <a:spcPct val="120000"/>
              </a:lnSpc>
              <a:buFontTx/>
              <a:buNone/>
              <a:defRPr/>
            </a:pPr>
            <a:r>
              <a:rPr lang="en-US" sz="3200" b="1" dirty="0">
                <a:latin typeface="Century Gothic" charset="0"/>
                <a:ea typeface="Osaka" charset="0"/>
                <a:hlinkClick r:id="rId4"/>
              </a:rPr>
              <a:t>leeann@community-matters.org</a:t>
            </a:r>
            <a:endParaRPr lang="en-US" sz="3200" b="1" dirty="0">
              <a:latin typeface="Century Gothic" charset="0"/>
              <a:ea typeface="Osaka" charset="0"/>
            </a:endParaRPr>
          </a:p>
          <a:p>
            <a:pPr algn="ctr">
              <a:lnSpc>
                <a:spcPct val="120000"/>
              </a:lnSpc>
              <a:buFontTx/>
              <a:buNone/>
              <a:defRPr/>
            </a:pPr>
            <a:endParaRPr lang="en-US" sz="3200" dirty="0">
              <a:latin typeface="Arial Rounded MT Bold" charset="0"/>
              <a:ea typeface="Osaka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50B201-EB11-49F7-8365-65E20363194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1443" name="AutoShape 2"/>
          <p:cNvSpPr>
            <a:spLocks noChangeArrowheads="1"/>
          </p:cNvSpPr>
          <p:nvPr/>
        </p:nvSpPr>
        <p:spPr bwMode="auto">
          <a:xfrm>
            <a:off x="1066800" y="647700"/>
            <a:ext cx="7162800" cy="107156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 cmpd="thickThin">
            <a:solidFill>
              <a:srgbClr val="FC9204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>
              <a:defRPr/>
            </a:pPr>
            <a:endParaRPr lang="en-US"/>
          </a:p>
        </p:txBody>
      </p:sp>
      <p:pic>
        <p:nvPicPr>
          <p:cNvPr id="131075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788" y="685800"/>
            <a:ext cx="6297612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292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381000"/>
            <a:ext cx="7848600" cy="9144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0051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charset="0"/>
                <a:ea typeface="Osaka" charset="0"/>
              </a:rPr>
              <a:t>Community Matters Mission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>
          <a:xfrm>
            <a:off x="2590800" y="3694113"/>
            <a:ext cx="3733800" cy="1905000"/>
          </a:xfrm>
        </p:spPr>
        <p:txBody>
          <a:bodyPr/>
          <a:lstStyle/>
          <a:p>
            <a:pPr>
              <a:defRPr/>
            </a:pPr>
            <a:endParaRPr lang="en-US" sz="1100">
              <a:latin typeface="Arial Rounded MT Bold" charset="0"/>
              <a:ea typeface="Osaka" charset="0"/>
            </a:endParaRPr>
          </a:p>
          <a:p>
            <a:pPr marL="457200" lvl="1" indent="0">
              <a:buFontTx/>
              <a:buNone/>
              <a:defRPr/>
            </a:pPr>
            <a:endParaRPr lang="en-US" sz="1800">
              <a:latin typeface="Arial Rounded MT Bold" charset="0"/>
              <a:ea typeface="Osaka" charset="0"/>
            </a:endParaRPr>
          </a:p>
          <a:p>
            <a:pPr>
              <a:defRPr/>
            </a:pPr>
            <a:endParaRPr lang="en-US">
              <a:latin typeface="Arial Rounded MT Bold" charset="0"/>
              <a:ea typeface="Osaka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All Slides 2018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sym typeface="Webdings" panose="05030102010509060703" pitchFamily="18" charset="2"/>
              </a:rPr>
              <a:t>Community Matters</a:t>
            </a:r>
          </a:p>
          <a:p>
            <a:endParaRPr lang="en-US" dirty="0"/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609600" y="1414550"/>
            <a:ext cx="79248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softEdge rad="127000"/>
          </a:effectLst>
          <a:extLst/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algn="ctr"/>
            <a:r>
              <a:rPr lang="ja-JP" altLang="en-US" i="1" dirty="0">
                <a:latin typeface="+mj-lt"/>
              </a:rPr>
              <a:t>“</a:t>
            </a:r>
            <a:r>
              <a:rPr lang="en-US" altLang="ja-JP" i="1" dirty="0">
                <a:latin typeface="+mj-lt"/>
              </a:rPr>
              <a:t>To equip and empower students and adults to create schools</a:t>
            </a:r>
            <a:r>
              <a:rPr lang="en-US" i="1" dirty="0">
                <a:latin typeface="+mj-lt"/>
              </a:rPr>
              <a:t> that are safe, welcoming and inclusive.</a:t>
            </a:r>
            <a:r>
              <a:rPr lang="ja-JP" altLang="en-US" i="1" dirty="0">
                <a:latin typeface="+mj-lt"/>
              </a:rPr>
              <a:t>”</a:t>
            </a:r>
            <a:endParaRPr lang="en-US" altLang="ja-JP" dirty="0">
              <a:latin typeface="+mj-lt"/>
            </a:endParaRPr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306" y="2473256"/>
            <a:ext cx="3875619" cy="373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21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84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00517B"/>
                </a:solidFill>
              </a:rPr>
              <a:t>Social Discipline Window</a:t>
            </a:r>
          </a:p>
        </p:txBody>
      </p:sp>
      <p:sp>
        <p:nvSpPr>
          <p:cNvPr id="4" name="Rectangle 3"/>
          <p:cNvSpPr/>
          <p:nvPr/>
        </p:nvSpPr>
        <p:spPr>
          <a:xfrm>
            <a:off x="2675487" y="1080379"/>
            <a:ext cx="1888067" cy="157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63554" y="1080379"/>
            <a:ext cx="1888067" cy="15748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75487" y="2664727"/>
            <a:ext cx="1888067" cy="157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3554" y="2664727"/>
            <a:ext cx="1888067" cy="1574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87133" y="6457954"/>
            <a:ext cx="3462867" cy="365125"/>
          </a:xfr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  <a:sym typeface="Symbol" panose="05050102010706020507" pitchFamily="18" charset="2"/>
              </a:rPr>
              <a:t>All Slides 2018 Community Matters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2CDDDA-D81C-3A44-9C76-8DD6AC163A4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7133" y="1350250"/>
            <a:ext cx="14816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(Authoritarian)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9066" y="1359452"/>
            <a:ext cx="141393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WITH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(Restorative)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21000" y="2944510"/>
            <a:ext cx="14477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NOT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(Negligent)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09066" y="2943381"/>
            <a:ext cx="14139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(Permissive)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292376" y="2427965"/>
            <a:ext cx="33528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6F6D5D">
                      <a:satMod val="155000"/>
                    </a:srgbClr>
                  </a:solidFill>
                  <a:prstDash val="solid"/>
                </a:ln>
                <a:solidFill>
                  <a:srgbClr val="7C8F9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Control/Expectations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65396" y="4569674"/>
            <a:ext cx="13776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2700">
                  <a:solidFill>
                    <a:srgbClr val="6F6D5D">
                      <a:satMod val="155000"/>
                    </a:srgbClr>
                  </a:solidFill>
                  <a:prstDash val="solid"/>
                </a:ln>
                <a:solidFill>
                  <a:srgbClr val="7C8F97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Support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217516" y="4255357"/>
            <a:ext cx="27089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 w="10541" cmpd="sng">
                  <a:solidFill>
                    <a:srgbClr val="4B5A60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B5A60">
                        <a:tint val="40000"/>
                        <a:satMod val="250000"/>
                      </a:srgbClr>
                    </a:gs>
                    <a:gs pos="9000">
                      <a:srgbClr val="4B5A60">
                        <a:tint val="52000"/>
                        <a:satMod val="300000"/>
                      </a:srgbClr>
                    </a:gs>
                    <a:gs pos="50000">
                      <a:srgbClr val="4B5A60">
                        <a:shade val="20000"/>
                        <a:satMod val="300000"/>
                      </a:srgbClr>
                    </a:gs>
                    <a:gs pos="79000">
                      <a:srgbClr val="4B5A60">
                        <a:tint val="52000"/>
                        <a:satMod val="300000"/>
                      </a:srgbClr>
                    </a:gs>
                    <a:gs pos="100000">
                      <a:srgbClr val="4B5A60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/>
                <a:ea typeface="+mn-ea"/>
                <a:cs typeface="+mn-cs"/>
              </a:rPr>
              <a:t>Low			High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202262" y="4418722"/>
            <a:ext cx="722584" cy="1693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>
          <a:xfrm rot="16200000">
            <a:off x="1041377" y="2398243"/>
            <a:ext cx="27089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>
              <a:buNone/>
            </a:pPr>
            <a:r>
              <a:rPr lang="en-US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Low			High </a:t>
            </a:r>
          </a:p>
        </p:txBody>
      </p:sp>
      <p:sp>
        <p:nvSpPr>
          <p:cNvPr id="19" name="Right Arrow 18"/>
          <p:cNvSpPr/>
          <p:nvPr/>
        </p:nvSpPr>
        <p:spPr>
          <a:xfrm rot="16200000">
            <a:off x="2079881" y="2598535"/>
            <a:ext cx="722584" cy="16933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 rot="16200000">
            <a:off x="654462" y="2391248"/>
            <a:ext cx="1762021" cy="5847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 w="12700">
                  <a:solidFill>
                    <a:srgbClr val="6F6D5D">
                      <a:satMod val="155000"/>
                    </a:srgb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Accountability</a:t>
            </a:r>
          </a:p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 w="12700">
                  <a:solidFill>
                    <a:srgbClr val="6F6D5D">
                      <a:satMod val="155000"/>
                    </a:srgb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Limit Setting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608691" y="4978076"/>
            <a:ext cx="187743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 w="12700">
                  <a:solidFill>
                    <a:srgbClr val="6F6D5D">
                      <a:satMod val="155000"/>
                    </a:srgb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Respect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 w="12700">
                  <a:solidFill>
                    <a:srgbClr val="6F6D5D">
                      <a:satMod val="155000"/>
                    </a:srgb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Trust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 w="12700">
                  <a:solidFill>
                    <a:srgbClr val="6F6D5D">
                      <a:satMod val="155000"/>
                    </a:srgb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Encouragement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1" i="1" u="none" strike="noStrike" kern="1200" cap="none" spc="0" normalizeH="0" baseline="0" noProof="0" dirty="0">
                <a:ln w="12700">
                  <a:solidFill>
                    <a:srgbClr val="6F6D5D">
                      <a:satMod val="155000"/>
                    </a:srgbClr>
                  </a:solidFill>
                  <a:prstDash val="solid"/>
                </a:ln>
                <a:solidFill>
                  <a:srgbClr val="3366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Love</a:t>
            </a:r>
            <a:endParaRPr kumimoji="0" lang="en-US" sz="1600" b="1" i="0" u="none" strike="noStrike" kern="1200" cap="none" spc="0" normalizeH="0" baseline="0" noProof="0" dirty="0">
              <a:ln w="12700">
                <a:solidFill>
                  <a:srgbClr val="6F6D5D">
                    <a:satMod val="155000"/>
                  </a:srgbClr>
                </a:solidFill>
                <a:prstDash val="solid"/>
              </a:ln>
              <a:solidFill>
                <a:srgbClr val="3366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82891" y="6046092"/>
            <a:ext cx="603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Costello,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Wachtel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Wachtel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2009</a:t>
            </a:r>
          </a:p>
        </p:txBody>
      </p:sp>
    </p:spTree>
    <p:extLst>
      <p:ext uri="{BB962C8B-B14F-4D97-AF65-F5344CB8AC3E}">
        <p14:creationId xmlns:p14="http://schemas.microsoft.com/office/powerpoint/2010/main" val="131447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6000"/>
                <a:shade val="99000"/>
                <a:satMod val="140000"/>
              </a:schemeClr>
            </a:gs>
            <a:gs pos="65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Rectangle 135">
            <a:extLst>
              <a:ext uri="{FF2B5EF4-FFF2-40B4-BE49-F238E27FC236}">
                <a16:creationId xmlns:a16="http://schemas.microsoft.com/office/drawing/2014/main" id="{600B5AE2-C5CC-499C-8F2D-249888BE22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A7A3698-B350-40E5-8475-9BCC41A08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34316"/>
            <a:ext cx="9144000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0AC655C7-EC94-4BE6-84C8-2F9EFBBB2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2" name="Picture 9" descr="students1"/>
          <p:cNvPicPr>
            <a:picLocks noChangeAspect="1" noChangeArrowheads="1"/>
          </p:cNvPicPr>
          <p:nvPr/>
        </p:nvPicPr>
        <p:blipFill rotWithShape="1">
          <a:blip r:embed="rId3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89" r="16119" b="1"/>
          <a:stretch/>
        </p:blipFill>
        <p:spPr bwMode="auto">
          <a:xfrm>
            <a:off x="20" y="10"/>
            <a:ext cx="9143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45549E29-E797-4A00-B030-3AB01640C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2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2386" name="Rectangle 1026"/>
          <p:cNvSpPr>
            <a:spLocks noGrp="1" noChangeArrowheads="1"/>
          </p:cNvSpPr>
          <p:nvPr>
            <p:ph type="title" idx="4294967295"/>
          </p:nvPr>
        </p:nvSpPr>
        <p:spPr>
          <a:xfrm>
            <a:off x="822960" y="286603"/>
            <a:ext cx="7543800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 b="1" kern="1200" spc="-5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The </a:t>
            </a:r>
            <a:r>
              <a:rPr lang="en-US" altLang="ja-JP" b="1" kern="1200" spc="-50" baseline="0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“Inside-Out” Approach</a:t>
            </a:r>
            <a:endParaRPr lang="en-US" b="1" kern="1200" spc="-50" baseline="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3316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22960" y="1845734"/>
            <a:ext cx="7543800" cy="4023360"/>
          </a:xfrm>
        </p:spPr>
        <p:txBody>
          <a:bodyPr vert="horz" lIns="0" tIns="45720" rIns="0" bIns="45720" rtlCol="0">
            <a:normAutofit/>
          </a:bodyPr>
          <a:lstStyle/>
          <a:p>
            <a:pPr>
              <a:spcAft>
                <a:spcPct val="25000"/>
              </a:spcAft>
              <a:buFont typeface="Calibri" panose="020F0502020204030204" pitchFamily="34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lvl="2">
              <a:spcAft>
                <a:spcPct val="25000"/>
              </a:spcAft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2">
              <a:spcAft>
                <a:spcPct val="25000"/>
              </a:spcAft>
              <a:buFont typeface="Calibri" panose="020F050202020403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lvl="2">
              <a:spcAft>
                <a:spcPct val="25000"/>
              </a:spcAft>
              <a:buFont typeface="Calibri" panose="020F0502020204030204" pitchFamily="34" charset="0"/>
              <a:buNone/>
            </a:pPr>
            <a:r>
              <a:rPr lang="en-US" sz="3200" dirty="0">
                <a:solidFill>
                  <a:schemeClr val="tx1"/>
                </a:solidFill>
              </a:rPr>
              <a:t>Relationship-Focused</a:t>
            </a:r>
          </a:p>
          <a:p>
            <a:pPr lvl="2">
              <a:spcAft>
                <a:spcPct val="25000"/>
              </a:spcAft>
              <a:buFont typeface="Calibri" panose="020F0502020204030204" pitchFamily="34" charset="0"/>
              <a:buNone/>
            </a:pPr>
            <a:r>
              <a:rPr lang="en-US" sz="3200" dirty="0">
                <a:solidFill>
                  <a:schemeClr val="tx1"/>
                </a:solidFill>
              </a:rPr>
              <a:t>Student-Centered</a:t>
            </a:r>
          </a:p>
          <a:p>
            <a:pPr lvl="1">
              <a:spcAft>
                <a:spcPct val="25000"/>
              </a:spcAft>
              <a:buFont typeface="Calibri" panose="020F0502020204030204" pitchFamily="34" charset="0"/>
              <a:buNone/>
            </a:pPr>
            <a:r>
              <a:rPr lang="en-US" sz="3200" dirty="0">
                <a:solidFill>
                  <a:schemeClr val="tx1"/>
                </a:solidFill>
              </a:rPr>
              <a:t>  Formative / Restorative</a:t>
            </a:r>
          </a:p>
          <a:p>
            <a:pPr lvl="1">
              <a:buFont typeface="Calibri" panose="020F0502020204030204" pitchFamily="34" charset="0"/>
              <a:buNone/>
            </a:pPr>
            <a:r>
              <a:rPr lang="en-US" sz="3200" dirty="0">
                <a:solidFill>
                  <a:schemeClr val="tx1"/>
                </a:solidFill>
              </a:rPr>
              <a:t>  Focused on Changing Social Norms</a:t>
            </a: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C609E9FA-BDDE-45C4-8F5E-974D4208D2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7737E529-E43B-4948-B3C4-7F6B806FCC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64638" y="6459785"/>
            <a:ext cx="3617103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800" kern="1200" cap="all" baseline="0">
                <a:latin typeface="+mn-lt"/>
                <a:ea typeface="+mn-ea"/>
                <a:cs typeface="+mn-cs"/>
                <a:sym typeface="Symbol" panose="05050102010706020507" pitchFamily="18" charset="2"/>
              </a:rPr>
              <a:t>All Slides 2018 </a:t>
            </a:r>
            <a:r>
              <a:rPr lang="en-US" sz="800" kern="1200" cap="all" baseline="0">
                <a:latin typeface="+mn-lt"/>
                <a:ea typeface="+mn-ea"/>
                <a:cs typeface="+mn-cs"/>
                <a:sym typeface="Webdings" panose="05030102010509060703" pitchFamily="18" charset="2"/>
              </a:rPr>
              <a:t>Community Matters</a:t>
            </a:r>
          </a:p>
          <a:p>
            <a:pPr defTabSz="914400">
              <a:spcAft>
                <a:spcPts val="600"/>
              </a:spcAft>
            </a:pPr>
            <a:endParaRPr lang="en-US" sz="800" kern="1200" cap="all" baseline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4509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Rectangle 141">
            <a:extLst>
              <a:ext uri="{FF2B5EF4-FFF2-40B4-BE49-F238E27FC236}">
                <a16:creationId xmlns:a16="http://schemas.microsoft.com/office/drawing/2014/main" id="{25C8D2C1-DA83-420D-9635-D52CE066B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81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434F74C9-6A0B-409E-AD1C-45B58BE91B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F5486A9D-1265-4B57-91E6-68E666B97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5743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8" name="Rectangle 147">
            <a:extLst>
              <a:ext uri="{FF2B5EF4-FFF2-40B4-BE49-F238E27FC236}">
                <a16:creationId xmlns:a16="http://schemas.microsoft.com/office/drawing/2014/main" id="{90AA6468-80AC-4DDF-9CFB-C7A9507E2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2" y="0"/>
            <a:ext cx="34385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640080"/>
            <a:ext cx="2744434" cy="2926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3800" b="1" dirty="0">
                <a:solidFill>
                  <a:srgbClr val="FFFFFF"/>
                </a:solidFill>
              </a:rPr>
              <a:t>The Student Determinant of</a:t>
            </a:r>
            <a:br>
              <a:rPr lang="en-US" sz="3800" b="1" dirty="0">
                <a:solidFill>
                  <a:srgbClr val="FFFFFF"/>
                </a:solidFill>
              </a:rPr>
            </a:br>
            <a:r>
              <a:rPr lang="en-US" sz="3800" b="1" dirty="0">
                <a:solidFill>
                  <a:srgbClr val="FFFFFF"/>
                </a:solidFill>
              </a:rPr>
              <a:t>Whole School Climate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365107" y="6459785"/>
            <a:ext cx="544168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>
              <a:spcAft>
                <a:spcPts val="600"/>
              </a:spcAft>
              <a:defRPr/>
            </a:pPr>
            <a:fld id="{D56DB935-C685-4351-AF8E-CE4BE31D5D7F}" type="slidenum">
              <a:rPr lang="en-US" smtClean="0"/>
              <a:pPr algn="l" defTabSz="914400"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32" r="360" b="1"/>
          <a:stretch/>
        </p:blipFill>
        <p:spPr bwMode="auto">
          <a:xfrm>
            <a:off x="3482000" y="-33080"/>
            <a:ext cx="56642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4AB900CC-5074-4746-A1A4-AF640455BD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3856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89489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29712"/>
            <a:ext cx="8229600" cy="175372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How would you engage and enroll students at your school to be Restorative Leaders?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332B6-3186-6240-A139-C5386FDE4BF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5190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5894613" y="634946"/>
            <a:ext cx="2767693" cy="145075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9pPr>
          </a:lstStyle>
          <a:p>
            <a:pPr defTabSz="914400"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400" b="1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Living in a Disconnected World</a:t>
            </a:r>
          </a:p>
        </p:txBody>
      </p:sp>
      <p:pic>
        <p:nvPicPr>
          <p:cNvPr id="2969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2" r="16654" b="1"/>
          <a:stretch/>
        </p:blipFill>
        <p:spPr bwMode="auto">
          <a:xfrm>
            <a:off x="475499" y="640081"/>
            <a:ext cx="5182351" cy="5314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2085703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94613" y="2198913"/>
            <a:ext cx="2767693" cy="3755565"/>
          </a:xfrm>
        </p:spPr>
        <p:txBody>
          <a:bodyPr vert="horz" lIns="0" tIns="45720" rIns="0" bIns="45720" rtlCol="0">
            <a:normAutofit/>
          </a:bodyPr>
          <a:lstStyle/>
          <a:p>
            <a:pPr marL="457200" lvl="1" indent="0">
              <a:spcBef>
                <a:spcPct val="0"/>
              </a:spcBef>
              <a:buFont typeface="Calibri" panose="020F0502020204030204" pitchFamily="34" charset="0"/>
              <a:buNone/>
              <a:defRPr/>
            </a:pPr>
            <a:r>
              <a:rPr lang="en-US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"We are living in an unprecedented social experiment. We have systematically changed the patterns and connections that have characterized human life as long as there has been human life."  </a:t>
            </a:r>
          </a:p>
          <a:p>
            <a:pPr marL="457200" lvl="1" indent="0">
              <a:buFont typeface="Calibri" panose="020F0502020204030204" pitchFamily="34" charset="0"/>
              <a:buNone/>
              <a:defRPr/>
            </a:pPr>
            <a:endParaRPr lang="en-US" i="1" dirty="0"/>
          </a:p>
          <a:p>
            <a:pPr marL="457200" lvl="1" indent="0">
              <a:buFont typeface="Calibri" panose="020F0502020204030204" pitchFamily="34" charset="0"/>
              <a:buNone/>
              <a:defRPr/>
            </a:pPr>
            <a:endParaRPr lang="en-US" i="1" dirty="0"/>
          </a:p>
          <a:p>
            <a:pPr marL="457200" lvl="1" indent="0">
              <a:buFont typeface="Calibri" panose="020F0502020204030204" pitchFamily="34" charset="0"/>
              <a:buNone/>
              <a:defRPr/>
            </a:pPr>
            <a:r>
              <a:rPr lang="en-US" i="1" dirty="0"/>
              <a:t>Ted Wachtel, Dreaming of a New Reality</a:t>
            </a:r>
            <a:endParaRPr lang="en-US" dirty="0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6329CBCE-21AE-419D-AC1F-8ACF510A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6334316"/>
            <a:ext cx="9143989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FF2DA012-1414-493D-888F-5D99D0BDA3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 sz="2800">
                <a:solidFill>
                  <a:schemeClr val="tx1"/>
                </a:solidFill>
                <a:latin typeface="Arial Rounded MT Bold" charset="0"/>
                <a:ea typeface="Osaka" charset="0"/>
                <a:cs typeface="Osaka" charset="0"/>
              </a:defRPr>
            </a:lvl1pPr>
            <a:lvl2pPr>
              <a:defRPr sz="2600">
                <a:solidFill>
                  <a:srgbClr val="2338AD"/>
                </a:solidFill>
                <a:latin typeface="Arial Rounded MT Bold" charset="0"/>
                <a:ea typeface="Osaka" charset="0"/>
                <a:cs typeface="Osaka" charset="0"/>
              </a:defRPr>
            </a:lvl2pPr>
            <a:lvl3pPr>
              <a:defRPr sz="2400">
                <a:solidFill>
                  <a:schemeClr val="tx1"/>
                </a:solidFill>
                <a:latin typeface="Arial Rounded MT Bold" charset="0"/>
                <a:ea typeface="Osaka" charset="0"/>
                <a:cs typeface="Osaka" charset="0"/>
              </a:defRPr>
            </a:lvl3pPr>
            <a:lvl4pPr>
              <a:defRPr sz="2000">
                <a:solidFill>
                  <a:schemeClr val="accent1"/>
                </a:solidFill>
                <a:latin typeface="Arial Rounded MT Bold" charset="0"/>
                <a:ea typeface="Osaka" charset="0"/>
                <a:cs typeface="Osaka" charset="0"/>
              </a:defRPr>
            </a:lvl4pPr>
            <a:lvl5pPr>
              <a:defRPr sz="2000">
                <a:solidFill>
                  <a:schemeClr val="tx1"/>
                </a:solidFill>
                <a:latin typeface="Arial Rounded MT Bold" charset="0"/>
                <a:ea typeface="Osaka" charset="0"/>
                <a:cs typeface="Osaka" charset="0"/>
              </a:defRPr>
            </a:lvl5pPr>
            <a:lvl6pPr>
              <a:defRPr sz="2000">
                <a:solidFill>
                  <a:schemeClr val="tx1"/>
                </a:solidFill>
                <a:latin typeface="Arial Rounded MT Bold" charset="0"/>
                <a:ea typeface="Osaka" charset="0"/>
                <a:cs typeface="Osaka" charset="0"/>
              </a:defRPr>
            </a:lvl6pPr>
            <a:lvl7pPr>
              <a:defRPr sz="2000">
                <a:solidFill>
                  <a:schemeClr val="tx1"/>
                </a:solidFill>
                <a:latin typeface="Arial Rounded MT Bold" charset="0"/>
                <a:ea typeface="Osaka" charset="0"/>
                <a:cs typeface="Osaka" charset="0"/>
              </a:defRPr>
            </a:lvl7pPr>
            <a:lvl8pPr>
              <a:defRPr sz="2000">
                <a:solidFill>
                  <a:schemeClr val="tx1"/>
                </a:solidFill>
                <a:latin typeface="Arial Rounded MT Bold" charset="0"/>
                <a:ea typeface="Osaka" charset="0"/>
                <a:cs typeface="Osaka" charset="0"/>
              </a:defRPr>
            </a:lvl8pPr>
            <a:lvl9pPr>
              <a:defRPr sz="2000">
                <a:solidFill>
                  <a:schemeClr val="tx1"/>
                </a:solidFill>
                <a:latin typeface="Arial Rounded MT Bold" charset="0"/>
                <a:ea typeface="Osaka" charset="0"/>
                <a:cs typeface="Osaka" charset="0"/>
              </a:defRPr>
            </a:lvl9pPr>
          </a:lstStyle>
          <a:p>
            <a:pPr defTabSz="914400">
              <a:spcAft>
                <a:spcPts val="600"/>
              </a:spcAft>
              <a:defRPr/>
            </a:pPr>
            <a:fld id="{505A11BD-93B2-0F45-AF08-535CE7EE55B7}" type="slidenum">
              <a:rPr lang="en-US" sz="1050" smtClean="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 defTabSz="914400">
                <a:spcAft>
                  <a:spcPts val="600"/>
                </a:spcAft>
                <a:defRPr/>
              </a:pPr>
              <a:t>8</a:t>
            </a:fld>
            <a:endParaRPr lang="en-US" sz="105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7691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39736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>
            <a:extLst>
              <a:ext uri="{FF2B5EF4-FFF2-40B4-BE49-F238E27FC236}">
                <a16:creationId xmlns:a16="http://schemas.microsoft.com/office/drawing/2014/main" id="{C4F7E42D-8B5A-4FC8-81CD-9E60171F7F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69277" y="516835"/>
            <a:ext cx="2313633" cy="21038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3100" b="1">
                <a:solidFill>
                  <a:srgbClr val="FFFFFF"/>
                </a:solidFill>
              </a:rPr>
              <a:t>School Safety: </a:t>
            </a:r>
            <a:br>
              <a:rPr lang="en-US" sz="3100" b="1">
                <a:solidFill>
                  <a:srgbClr val="FFFFFF"/>
                </a:solidFill>
              </a:rPr>
            </a:br>
            <a:r>
              <a:rPr lang="en-US" sz="3100" b="1">
                <a:solidFill>
                  <a:srgbClr val="FFFFFF"/>
                </a:solidFill>
              </a:rPr>
              <a:t>The Changing Landscape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369278" y="2653800"/>
            <a:ext cx="2313633" cy="3335519"/>
          </a:xfrm>
        </p:spPr>
        <p:txBody>
          <a:bodyPr>
            <a:normAutofit lnSpcReduction="10000"/>
          </a:bodyPr>
          <a:lstStyle/>
          <a:p>
            <a:r>
              <a:rPr lang="en-US" sz="13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School Shootings</a:t>
            </a:r>
          </a:p>
          <a:p>
            <a:r>
              <a:rPr lang="en-US" sz="13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(1995 – 99)</a:t>
            </a:r>
          </a:p>
          <a:p>
            <a:r>
              <a:rPr lang="en-US" sz="13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Violence / Bullying </a:t>
            </a:r>
          </a:p>
          <a:p>
            <a:r>
              <a:rPr lang="en-US" sz="13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(2000 – 09)</a:t>
            </a:r>
          </a:p>
          <a:p>
            <a:pPr>
              <a:buNone/>
            </a:pPr>
            <a:endParaRPr lang="en-US" sz="1300" dirty="0">
              <a:solidFill>
                <a:srgbClr val="FFFFFF"/>
              </a:solidFill>
              <a:latin typeface="Arial Rounded MT Bold" panose="020F0704030504030204" pitchFamily="34" charset="0"/>
            </a:endParaRPr>
          </a:p>
          <a:p>
            <a:pPr>
              <a:buNone/>
            </a:pPr>
            <a:r>
              <a:rPr lang="en-US" sz="13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 (2009 – present)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Cyber-Bullying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Relational Aggression 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  <a:latin typeface="Arial Rounded MT Bold" panose="020F0704030504030204" pitchFamily="34" charset="0"/>
              </a:rPr>
              <a:t>Indifference  </a:t>
            </a:r>
          </a:p>
          <a:p>
            <a:pPr marL="0" indent="0">
              <a:buNone/>
            </a:pPr>
            <a:r>
              <a:rPr lang="en-US" sz="1300" dirty="0">
                <a:solidFill>
                  <a:srgbClr val="FFFFFF"/>
                </a:solidFill>
              </a:rPr>
              <a:t>   	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5" r="9366" b="-1"/>
          <a:stretch/>
        </p:blipFill>
        <p:spPr bwMode="auto">
          <a:xfrm>
            <a:off x="3126064" y="78676"/>
            <a:ext cx="6013672" cy="67793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8C04651D-B9F4-4935-A02D-364153FBDF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957306" y="6459785"/>
            <a:ext cx="452056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6D380CAF-B7E0-4291-A0BE-DC6C048421DB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11147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1070</Words>
  <Application>Microsoft Office PowerPoint</Application>
  <PresentationFormat>On-screen Show (4:3)</PresentationFormat>
  <Paragraphs>238</Paragraphs>
  <Slides>29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44" baseType="lpstr">
      <vt:lpstr>ＭＳ Ｐゴシック</vt:lpstr>
      <vt:lpstr>Arial</vt:lpstr>
      <vt:lpstr>Arial Rounded MT Bold</vt:lpstr>
      <vt:lpstr>Calibri</vt:lpstr>
      <vt:lpstr>Calibri Light</vt:lpstr>
      <vt:lpstr>Century Gothic</vt:lpstr>
      <vt:lpstr>Chalkboard</vt:lpstr>
      <vt:lpstr>Garamond</vt:lpstr>
      <vt:lpstr>Osaka</vt:lpstr>
      <vt:lpstr>Symbol</vt:lpstr>
      <vt:lpstr>Tahoma</vt:lpstr>
      <vt:lpstr>Webdings</vt:lpstr>
      <vt:lpstr>Wingdings</vt:lpstr>
      <vt:lpstr>1_Office Theme</vt:lpstr>
      <vt:lpstr>Retrospect</vt:lpstr>
      <vt:lpstr>PowerPoint Presentation</vt:lpstr>
      <vt:lpstr>PowerPoint Presentation</vt:lpstr>
      <vt:lpstr>Community Matters Mission</vt:lpstr>
      <vt:lpstr>Social Discipline Window</vt:lpstr>
      <vt:lpstr>The “Inside-Out” Approach</vt:lpstr>
      <vt:lpstr>The Student Determinant of Whole School Climate</vt:lpstr>
      <vt:lpstr>How would you engage and enroll students at your school to be Restorative Leaders?</vt:lpstr>
      <vt:lpstr>PowerPoint Presentation</vt:lpstr>
      <vt:lpstr>School Safety:  The Changing Landscape</vt:lpstr>
      <vt:lpstr>Leveraging the  Power &amp; Potential of Students</vt:lpstr>
      <vt:lpstr>Empowering Youth: The Formula</vt:lpstr>
      <vt:lpstr>PowerPoint Presentation</vt:lpstr>
      <vt:lpstr>PowerPoint Presentation</vt:lpstr>
      <vt:lpstr>Criteria for Strong  Youth Development Programs</vt:lpstr>
      <vt:lpstr>Safe School Ambassadors</vt:lpstr>
      <vt:lpstr>PowerPoint Presentation</vt:lpstr>
      <vt:lpstr>PowerPoint Presentation</vt:lpstr>
      <vt:lpstr>PowerPoint Presentation</vt:lpstr>
      <vt:lpstr>Restorative Practices Youth Training</vt:lpstr>
      <vt:lpstr>Restorative Practices Continuum</vt:lpstr>
      <vt:lpstr>            Affective Statements</vt:lpstr>
      <vt:lpstr>Restorative Questions</vt:lpstr>
      <vt:lpstr>        Impromptu Dialogue</vt:lpstr>
      <vt:lpstr>   Co-Facilitate and Lead Circles</vt:lpstr>
      <vt:lpstr>Ongoing Support &amp; Supervision</vt:lpstr>
      <vt:lpstr>Measure Change  Over Time - DATA</vt:lpstr>
      <vt:lpstr>  Youth Empowerment Level 2</vt:lpstr>
      <vt:lpstr>           It’s easier, more effective and less costly to build strong children than to repair broken adults.    Adapted from  Frederick Douglass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Perkins</dc:creator>
  <cp:lastModifiedBy>Sue Perkins</cp:lastModifiedBy>
  <cp:revision>2</cp:revision>
  <cp:lastPrinted>2018-10-22T21:46:44Z</cp:lastPrinted>
  <dcterms:created xsi:type="dcterms:W3CDTF">2018-10-22T21:36:40Z</dcterms:created>
  <dcterms:modified xsi:type="dcterms:W3CDTF">2018-10-22T21:51:36Z</dcterms:modified>
</cp:coreProperties>
</file>