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3"/>
  </p:notesMasterIdLst>
  <p:sldIdLst>
    <p:sldId id="256" r:id="rId2"/>
    <p:sldId id="258" r:id="rId3"/>
    <p:sldId id="259" r:id="rId4"/>
    <p:sldId id="261" r:id="rId5"/>
    <p:sldId id="257" r:id="rId6"/>
    <p:sldId id="262" r:id="rId7"/>
    <p:sldId id="260" r:id="rId8"/>
    <p:sldId id="267" r:id="rId9"/>
    <p:sldId id="270" r:id="rId10"/>
    <p:sldId id="290" r:id="rId11"/>
    <p:sldId id="292" r:id="rId12"/>
    <p:sldId id="264" r:id="rId13"/>
    <p:sldId id="271" r:id="rId14"/>
    <p:sldId id="276" r:id="rId15"/>
    <p:sldId id="274" r:id="rId16"/>
    <p:sldId id="275" r:id="rId17"/>
    <p:sldId id="277" r:id="rId18"/>
    <p:sldId id="291" r:id="rId19"/>
    <p:sldId id="278" r:id="rId20"/>
    <p:sldId id="279" r:id="rId21"/>
    <p:sldId id="283" r:id="rId22"/>
  </p:sldIdLst>
  <p:sldSz cx="12192000" cy="6858000"/>
  <p:notesSz cx="7023100" cy="9309100"/>
  <p:embeddedFontLst>
    <p:embeddedFont>
      <p:font typeface="Georgia" panose="02040502050405020303" pitchFamily="18"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424286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145" name="Google Shape;145;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6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199" name="Google Shape;199;p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748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284" name="Google Shape;284;p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44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317" name="Google Shape;317;p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76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303" name="Google Shape;303;p1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18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311" name="Google Shape;311;p1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64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326" name="Google Shape;326;p2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704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331" name="Google Shape;331;p2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947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338" name="Google Shape;338;p2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194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369" name="Google Shape;369;p2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82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157" name="Google Shape;157;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63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164" name="Google Shape;164;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8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177" name="Google Shape;177;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54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151" name="Google Shape;151;p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632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39196ae29_0_17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39196ae29_0_17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highlight>
                <a:schemeClr val="lt1"/>
              </a:highlight>
            </a:endParaRPr>
          </a:p>
        </p:txBody>
      </p:sp>
    </p:spTree>
    <p:extLst>
      <p:ext uri="{BB962C8B-B14F-4D97-AF65-F5344CB8AC3E}">
        <p14:creationId xmlns:p14="http://schemas.microsoft.com/office/powerpoint/2010/main" val="394773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170" name="Google Shape;170;p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94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39196ae29_0_34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39196ae29_0_34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192814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263" name="Google Shape;263;p1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83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7200"/>
              <a:buFont typeface="Century Gothic"/>
              <a:buNone/>
              <a:defRPr sz="7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9" name="Google Shape;19;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lstStyle>
            <a:lvl1pPr marR="0" lvl="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R="0" lvl="1" algn="ctr"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R="0" lvl="2"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R="0" lvl="4"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R="0" lvl="5"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R="0" lvl="6"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R="0" lvl="7"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R="0" lvl="8"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21" name="Google Shape;21;p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22" name="Google Shape;22;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0" name="Google Shape;80;p12"/>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81" name="Google Shape;81;p12"/>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82" name="Google Shape;82;p12"/>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83" name="Google Shape;83;p12"/>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84" name="Google Shape;84;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85" name="Google Shape;85;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86" name="Google Shape;86;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800"/>
              <a:buFont typeface="Century Gothic"/>
              <a:buNone/>
              <a:defRPr sz="4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9" name="Google Shape;89;p13"/>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small">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0" name="Google Shape;90;p1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1" name="Google Shape;91;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92" name="Google Shape;92;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93" name="Google Shape;93;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
        <p:nvSpPr>
          <p:cNvPr id="94" name="Google Shape;94;p13"/>
          <p:cNvSpPr txBox="1"/>
          <p:nvPr/>
        </p:nvSpPr>
        <p:spPr>
          <a:xfrm>
            <a:off x="898295" y="971253"/>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dirty="0">
                <a:solidFill>
                  <a:srgbClr val="86D1D8"/>
                </a:solidFill>
                <a:latin typeface="Arial"/>
                <a:ea typeface="Arial"/>
                <a:cs typeface="Arial"/>
                <a:sym typeface="Arial"/>
              </a:rPr>
              <a:t>“</a:t>
            </a:r>
            <a:endParaRPr dirty="0"/>
          </a:p>
        </p:txBody>
      </p:sp>
      <p:sp>
        <p:nvSpPr>
          <p:cNvPr id="95" name="Google Shape;95;p13"/>
          <p:cNvSpPr txBox="1"/>
          <p:nvPr/>
        </p:nvSpPr>
        <p:spPr>
          <a:xfrm>
            <a:off x="9330490" y="2613787"/>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dirty="0">
                <a:solidFill>
                  <a:srgbClr val="86D1D8"/>
                </a:solidFill>
                <a:latin typeface="Arial"/>
                <a:ea typeface="Arial"/>
                <a:cs typeface="Arial"/>
                <a:sym typeface="Arial"/>
              </a:rPr>
              <a:t>”</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98" name="Google Shape;98;p14"/>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9" name="Google Shape;99;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00" name="Google Shape;100;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01" name="Google Shape;101;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7" name="Google Shape;117;p1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8" name="Google Shape;118;p1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dirty="0"/>
          </a:p>
        </p:txBody>
      </p:sp>
      <p:sp>
        <p:nvSpPr>
          <p:cNvPr id="119" name="Google Shape;119;p1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0" name="Google Shape;120;p1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1" name="Google Shape;121;p1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dirty="0"/>
          </a:p>
        </p:txBody>
      </p:sp>
      <p:sp>
        <p:nvSpPr>
          <p:cNvPr id="122" name="Google Shape;122;p1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3" name="Google Shape;123;p1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4" name="Google Shape;124;p1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dirty="0"/>
          </a:p>
        </p:txBody>
      </p:sp>
      <p:sp>
        <p:nvSpPr>
          <p:cNvPr id="125" name="Google Shape;125;p1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26" name="Google Shape;126;p1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Google Shape;127;p16"/>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Google Shape;128;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29" name="Google Shape;129;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30" name="Google Shape;13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3" name="Google Shape;133;p1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35" name="Google Shape;135;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36" name="Google Shape;136;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9" name="Google Shape;139;p18"/>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45700" rIns="91425" bIns="45700"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Google Shape;140;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41" name="Google Shape;141;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42" name="Google Shape;142;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5" name="Google Shape;25;p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26" name="Google Shape;26;p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27" name="Google Shape;27;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0" name="Google Shape;30;p4"/>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dirty="0"/>
          </a:p>
        </p:txBody>
      </p:sp>
      <p:sp>
        <p:nvSpPr>
          <p:cNvPr id="31" name="Google Shape;31;p4"/>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32" name="Google Shape;32;p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33" name="Google Shape;33;p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34" name="Google Shape;34;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7" name="Google Shape;37;p5"/>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8" name="Google Shape;38;p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39" name="Google Shape;39;p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40" name="Google Shape;40;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43" name="Google Shape;43;p6"/>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44" name="Google Shape;44;p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45" name="Google Shape;45;p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46" name="Google Shape;46;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49" name="Google Shape;49;p7"/>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50" name="Google Shape;50;p7"/>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51" name="Google Shape;51;p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52" name="Google Shape;52;p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53" name="Google Shape;53;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800"/>
              <a:buFont typeface="Century Gothic"/>
              <a:buNone/>
              <a:defRPr sz="4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56" name="Google Shape;56;p8"/>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lstStyle>
            <a:lvl1pPr marL="457200" marR="0" lvl="0"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57" name="Google Shape;57;p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58" name="Google Shape;58;p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59" name="Google Shape;59;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69" name="Google Shape;69;p10"/>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0" name="Google Shape;70;p10"/>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1" name="Google Shape;71;p1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72" name="Google Shape;72;p1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73" name="Google Shape;73;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76" name="Google Shape;76;p1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77" name="Google Shape;77;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8">
            <a:alphaModFix/>
          </a:blip>
          <a:srcRect l="3613"/>
          <a:stretch/>
        </p:blipFill>
        <p:spPr>
          <a:xfrm>
            <a:off x="0" y="2669685"/>
            <a:ext cx="4037012" cy="4188315"/>
          </a:xfrm>
          <a:prstGeom prst="rect">
            <a:avLst/>
          </a:prstGeom>
          <a:noFill/>
          <a:ln>
            <a:noFill/>
          </a:ln>
        </p:spPr>
      </p:pic>
      <p:pic>
        <p:nvPicPr>
          <p:cNvPr id="7" name="Google Shape;7;p1"/>
          <p:cNvPicPr preferRelativeResize="0"/>
          <p:nvPr/>
        </p:nvPicPr>
        <p:blipFill rotWithShape="1">
          <a:blip r:embed="rId19">
            <a:alphaModFix/>
          </a:blip>
          <a:srcRect l="35640"/>
          <a:stretch/>
        </p:blipFill>
        <p:spPr>
          <a:xfrm>
            <a:off x="0" y="2892347"/>
            <a:ext cx="1522412" cy="2365453"/>
          </a:xfrm>
          <a:prstGeom prst="rect">
            <a:avLst/>
          </a:prstGeom>
          <a:noFill/>
          <a:ln>
            <a:noFill/>
          </a:ln>
        </p:spPr>
      </p:pic>
      <p:sp>
        <p:nvSpPr>
          <p:cNvPr id="8" name="Google Shape;8;p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 name="Google Shape;9;p1"/>
          <p:cNvPicPr preferRelativeResize="0"/>
          <p:nvPr/>
        </p:nvPicPr>
        <p:blipFill rotWithShape="1">
          <a:blip r:embed="rId20">
            <a:alphaModFix/>
          </a:blip>
          <a:srcRect t="28812"/>
          <a:stretch/>
        </p:blipFill>
        <p:spPr>
          <a:xfrm>
            <a:off x="7999412" y="0"/>
            <a:ext cx="1603387" cy="1141407"/>
          </a:xfrm>
          <a:prstGeom prst="rect">
            <a:avLst/>
          </a:prstGeom>
          <a:noFill/>
          <a:ln>
            <a:noFill/>
          </a:ln>
        </p:spPr>
      </p:pic>
      <p:pic>
        <p:nvPicPr>
          <p:cNvPr id="10" name="Google Shape;10;p1"/>
          <p:cNvPicPr preferRelativeResize="0"/>
          <p:nvPr/>
        </p:nvPicPr>
        <p:blipFill rotWithShape="1">
          <a:blip r:embed="rId21">
            <a:alphaModFix/>
          </a:blip>
          <a:srcRect b="23320"/>
          <a:stretch/>
        </p:blipFill>
        <p:spPr>
          <a:xfrm>
            <a:off x="8605878" y="6096000"/>
            <a:ext cx="993734" cy="762000"/>
          </a:xfrm>
          <a:prstGeom prst="rect">
            <a:avLst/>
          </a:prstGeom>
          <a:noFill/>
          <a:ln>
            <a:noFill/>
          </a:ln>
        </p:spPr>
      </p:pic>
      <p:sp>
        <p:nvSpPr>
          <p:cNvPr id="11" name="Google Shape;11;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5" name="Google Shape;15;p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dirty="0"/>
          </a:p>
        </p:txBody>
      </p:sp>
      <p:sp>
        <p:nvSpPr>
          <p:cNvPr id="16" name="Google Shape;16;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2"/>
              </a:buClr>
              <a:buSzPts val="4800"/>
              <a:buFont typeface="Century Gothic"/>
              <a:buNone/>
            </a:pPr>
            <a:r>
              <a:rPr lang="en-US" sz="4800" dirty="0" smtClean="0"/>
              <a:t>The Art of Integration-</a:t>
            </a:r>
            <a:br>
              <a:rPr lang="en-US" sz="4800" dirty="0" smtClean="0"/>
            </a:br>
            <a:r>
              <a:rPr lang="en-US" sz="4800" dirty="0" smtClean="0"/>
              <a:t>Primary Care and Collaborative School-Based Mental Health for Student </a:t>
            </a:r>
            <a:r>
              <a:rPr lang="en-US" sz="4800" dirty="0"/>
              <a:t>W</a:t>
            </a:r>
            <a:r>
              <a:rPr lang="en-US" sz="4800" dirty="0" smtClean="0"/>
              <a:t>ell-being</a:t>
            </a:r>
            <a:endParaRPr dirty="0"/>
          </a:p>
        </p:txBody>
      </p:sp>
      <p:sp>
        <p:nvSpPr>
          <p:cNvPr id="148" name="Google Shape;148;p19"/>
          <p:cNvSpPr txBox="1">
            <a:spLocks noGrp="1"/>
          </p:cNvSpPr>
          <p:nvPr>
            <p:ph type="subTitle" idx="1"/>
          </p:nvPr>
        </p:nvSpPr>
        <p:spPr>
          <a:xfrm>
            <a:off x="1154955" y="4914900"/>
            <a:ext cx="8825658" cy="72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6D1D8"/>
              </a:buClr>
              <a:buSzPts val="1600"/>
              <a:buFont typeface="Noto Sans Symbols"/>
              <a:buNone/>
            </a:pPr>
            <a:endParaRPr lang="en-US" dirty="0" smtClean="0"/>
          </a:p>
          <a:p>
            <a:pPr marL="0" marR="0" lvl="0" indent="0" algn="l" rtl="0">
              <a:spcBef>
                <a:spcPts val="0"/>
              </a:spcBef>
              <a:spcAft>
                <a:spcPts val="0"/>
              </a:spcAft>
              <a:buClr>
                <a:srgbClr val="86D1D8"/>
              </a:buClr>
              <a:buSzPts val="1600"/>
              <a:buFont typeface="Noto Sans Symbols"/>
              <a:buNone/>
            </a:pPr>
            <a:r>
              <a:rPr lang="en-US" dirty="0" smtClean="0"/>
              <a:t>Marie Palumbo-Hayes, LICSW     Vice President of Community Service</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76950"/>
            <a:ext cx="8825659" cy="2252050"/>
          </a:xfrm>
        </p:spPr>
        <p:txBody>
          <a:bodyPr/>
          <a:lstStyle/>
          <a:p>
            <a:pPr algn="ctr"/>
            <a:r>
              <a:rPr lang="en-US" dirty="0" smtClean="0"/>
              <a:t>Community Health Team:</a:t>
            </a:r>
            <a:br>
              <a:rPr lang="en-US" dirty="0" smtClean="0"/>
            </a:br>
            <a:r>
              <a:rPr lang="en-US" dirty="0" smtClean="0"/>
              <a:t>  A Model of Integration in Pediatric Care</a:t>
            </a:r>
            <a:endParaRPr lang="en-US" dirty="0"/>
          </a:p>
        </p:txBody>
      </p:sp>
      <p:sp>
        <p:nvSpPr>
          <p:cNvPr id="3" name="Text Placeholder 2"/>
          <p:cNvSpPr>
            <a:spLocks noGrp="1"/>
          </p:cNvSpPr>
          <p:nvPr>
            <p:ph type="body" idx="1"/>
          </p:nvPr>
        </p:nvSpPr>
        <p:spPr/>
        <p:txBody>
          <a:bodyPr/>
          <a:lstStyle/>
          <a:p>
            <a:r>
              <a:rPr lang="en-US" dirty="0" smtClean="0"/>
              <a:t>Primary Care Doctors, Nurses, Medical Assistants and Administrative staff</a:t>
            </a:r>
          </a:p>
          <a:p>
            <a:r>
              <a:rPr lang="en-US" dirty="0" smtClean="0"/>
              <a:t>Behavioral Health Clinician</a:t>
            </a:r>
          </a:p>
          <a:p>
            <a:r>
              <a:rPr lang="en-US" dirty="0" smtClean="0"/>
              <a:t>Community Health Worker</a:t>
            </a:r>
          </a:p>
        </p:txBody>
      </p:sp>
    </p:spTree>
    <p:extLst>
      <p:ext uri="{BB962C8B-B14F-4D97-AF65-F5344CB8AC3E}">
        <p14:creationId xmlns:p14="http://schemas.microsoft.com/office/powerpoint/2010/main" val="1066015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0523" y="2148254"/>
            <a:ext cx="8449408" cy="307777"/>
          </a:xfrm>
          <a:prstGeom prst="rect">
            <a:avLst/>
          </a:prstGeom>
          <a:noFill/>
        </p:spPr>
        <p:txBody>
          <a:bodyPr wrap="square" rtlCol="0">
            <a:spAutoFit/>
          </a:bodyPr>
          <a:lstStyle/>
          <a:p>
            <a:endParaRPr lang="en-US" dirty="0"/>
          </a:p>
        </p:txBody>
      </p:sp>
      <p:sp>
        <p:nvSpPr>
          <p:cNvPr id="4" name="TextBox 3"/>
          <p:cNvSpPr txBox="1"/>
          <p:nvPr/>
        </p:nvSpPr>
        <p:spPr>
          <a:xfrm>
            <a:off x="1840523" y="1380391"/>
            <a:ext cx="8411308" cy="3780522"/>
          </a:xfrm>
          <a:prstGeom prst="rect">
            <a:avLst/>
          </a:prstGeom>
          <a:noFill/>
        </p:spPr>
        <p:txBody>
          <a:bodyPr wrap="square" rtlCol="0">
            <a:spAutoFit/>
          </a:bodyPr>
          <a:lstStyle/>
          <a:p>
            <a:pPr marL="342900" lvl="0" indent="-342900">
              <a:spcBef>
                <a:spcPts val="1000"/>
              </a:spcBef>
              <a:buClr>
                <a:srgbClr val="86D1D8"/>
              </a:buClr>
              <a:buSzPts val="1600"/>
              <a:buFont typeface="Noto Sans Symbols"/>
              <a:buChar char="▶"/>
            </a:pPr>
            <a:endParaRPr lang="en-US" sz="1800" dirty="0">
              <a:solidFill>
                <a:schemeClr val="lt1"/>
              </a:solidFill>
              <a:latin typeface="Century Gothic"/>
              <a:ea typeface="Century Gothic"/>
              <a:cs typeface="Century Gothic"/>
              <a:sym typeface="Century Gothic"/>
            </a:endParaRPr>
          </a:p>
          <a:p>
            <a:pPr marL="342900" lvl="0" indent="-342900">
              <a:spcBef>
                <a:spcPts val="1000"/>
              </a:spcBef>
              <a:buClr>
                <a:srgbClr val="86D1D8"/>
              </a:buClr>
              <a:buSzPts val="1600"/>
              <a:buFont typeface="Noto Sans Symbols"/>
              <a:buChar char="▶"/>
            </a:pPr>
            <a:r>
              <a:rPr lang="en-US" sz="1800" dirty="0" smtClean="0">
                <a:solidFill>
                  <a:schemeClr val="lt1"/>
                </a:solidFill>
                <a:latin typeface="Century Gothic"/>
                <a:ea typeface="Century Gothic"/>
                <a:cs typeface="Century Gothic"/>
                <a:sym typeface="Century Gothic"/>
              </a:rPr>
              <a:t>FSRI has the ability to treat the “whole child” by providing treatment integration in the school, medical clinic, and community.</a:t>
            </a:r>
          </a:p>
          <a:p>
            <a:pPr marL="342900" lvl="0" indent="-342900">
              <a:spcBef>
                <a:spcPts val="1000"/>
              </a:spcBef>
              <a:buClr>
                <a:srgbClr val="86D1D8"/>
              </a:buClr>
              <a:buSzPts val="1600"/>
              <a:buFont typeface="Noto Sans Symbols"/>
              <a:buChar char="▶"/>
            </a:pPr>
            <a:endParaRPr lang="en-US" sz="1800" dirty="0" smtClean="0">
              <a:solidFill>
                <a:schemeClr val="lt1"/>
              </a:solidFill>
              <a:latin typeface="Century Gothic"/>
              <a:ea typeface="Century Gothic"/>
              <a:cs typeface="Century Gothic"/>
              <a:sym typeface="Century Gothic"/>
            </a:endParaRPr>
          </a:p>
          <a:p>
            <a:pPr marL="342900" lvl="0" indent="-342900">
              <a:spcBef>
                <a:spcPts val="1000"/>
              </a:spcBef>
              <a:buClr>
                <a:srgbClr val="86D1D8"/>
              </a:buClr>
              <a:buSzPts val="1600"/>
              <a:buFont typeface="Noto Sans Symbols"/>
              <a:buChar char="▶"/>
            </a:pPr>
            <a:r>
              <a:rPr lang="en-US" sz="1800" dirty="0" smtClean="0">
                <a:solidFill>
                  <a:schemeClr val="lt1"/>
                </a:solidFill>
                <a:latin typeface="Century Gothic"/>
                <a:sym typeface="Century Gothic"/>
              </a:rPr>
              <a:t>The Behavioral Health Clinician collaborates with pediatric providers to coordinate care with the school nurses.</a:t>
            </a:r>
          </a:p>
          <a:p>
            <a:pPr marL="342900" lvl="0" indent="-342900">
              <a:spcBef>
                <a:spcPts val="1000"/>
              </a:spcBef>
              <a:buClr>
                <a:srgbClr val="86D1D8"/>
              </a:buClr>
              <a:buSzPts val="1600"/>
              <a:buFont typeface="Noto Sans Symbols"/>
              <a:buChar char="▶"/>
            </a:pPr>
            <a:endParaRPr lang="en-US" sz="1800" dirty="0" smtClean="0">
              <a:solidFill>
                <a:schemeClr val="lt1"/>
              </a:solidFill>
              <a:latin typeface="Century Gothic"/>
              <a:sym typeface="Century Gothic"/>
            </a:endParaRPr>
          </a:p>
          <a:p>
            <a:pPr marL="342900" lvl="0" indent="-342900">
              <a:spcBef>
                <a:spcPts val="1000"/>
              </a:spcBef>
              <a:buClr>
                <a:srgbClr val="86D1D8"/>
              </a:buClr>
              <a:buSzPts val="1600"/>
              <a:buFont typeface="Noto Sans Symbols"/>
              <a:buChar char="▶"/>
            </a:pPr>
            <a:r>
              <a:rPr lang="en-US" sz="1800" dirty="0" smtClean="0">
                <a:solidFill>
                  <a:schemeClr val="lt1"/>
                </a:solidFill>
                <a:latin typeface="Century Gothic"/>
                <a:sym typeface="Century Gothic"/>
              </a:rPr>
              <a:t>By expanding on the traditional office model, we are able to provide treatment without walls and increase wellness.</a:t>
            </a:r>
            <a:endParaRPr lang="en-US" sz="1800" dirty="0">
              <a:solidFill>
                <a:schemeClr val="lt1"/>
              </a:solidFill>
              <a:latin typeface="Century Gothic"/>
              <a:sym typeface="Century Gothic"/>
            </a:endParaRPr>
          </a:p>
          <a:p>
            <a:endParaRPr lang="en-US"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panose="020B0502020202020204" pitchFamily="34" charset="0"/>
            </a:endParaRPr>
          </a:p>
          <a:p>
            <a:endParaRPr lang="en-US"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entury Gothic" panose="020B0502020202020204" pitchFamily="34" charset="0"/>
            </a:endParaRPr>
          </a:p>
        </p:txBody>
      </p:sp>
    </p:spTree>
    <p:extLst>
      <p:ext uri="{BB962C8B-B14F-4D97-AF65-F5344CB8AC3E}">
        <p14:creationId xmlns:p14="http://schemas.microsoft.com/office/powerpoint/2010/main" val="655034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200"/>
              <a:buFont typeface="Century Gothic"/>
              <a:buNone/>
            </a:pPr>
            <a:r>
              <a:rPr lang="en-US" sz="4200" b="0" i="0" u="none" strike="noStrike" cap="none" dirty="0">
                <a:solidFill>
                  <a:schemeClr val="lt2"/>
                </a:solidFill>
                <a:latin typeface="Century Gothic"/>
                <a:ea typeface="Century Gothic"/>
                <a:cs typeface="Century Gothic"/>
                <a:sym typeface="Century Gothic"/>
              </a:rPr>
              <a:t>The Idea of </a:t>
            </a:r>
            <a:r>
              <a:rPr lang="en-US" sz="4200" b="0" i="0" u="none" strike="noStrike" cap="none" dirty="0" smtClean="0">
                <a:solidFill>
                  <a:schemeClr val="lt2"/>
                </a:solidFill>
                <a:latin typeface="Century Gothic"/>
                <a:ea typeface="Century Gothic"/>
                <a:cs typeface="Century Gothic"/>
                <a:sym typeface="Century Gothic"/>
              </a:rPr>
              <a:t>Bringing </a:t>
            </a:r>
            <a:r>
              <a:rPr lang="en-US" sz="4200" b="0" i="0" u="none" strike="noStrike" cap="none" dirty="0">
                <a:solidFill>
                  <a:schemeClr val="lt2"/>
                </a:solidFill>
                <a:latin typeface="Century Gothic"/>
                <a:ea typeface="Century Gothic"/>
                <a:cs typeface="Century Gothic"/>
                <a:sym typeface="Century Gothic"/>
              </a:rPr>
              <a:t>Models Together</a:t>
            </a:r>
            <a:endParaRPr sz="4200" b="0" i="0" u="none" strike="noStrike" cap="none" dirty="0">
              <a:solidFill>
                <a:schemeClr val="lt2"/>
              </a:solidFill>
              <a:latin typeface="Century Gothic"/>
              <a:ea typeface="Century Gothic"/>
              <a:cs typeface="Century Gothic"/>
              <a:sym typeface="Century Gothic"/>
            </a:endParaRPr>
          </a:p>
        </p:txBody>
      </p:sp>
      <p:sp>
        <p:nvSpPr>
          <p:cNvPr id="202" name="Google Shape;202;p27"/>
          <p:cNvSpPr txBox="1"/>
          <p:nvPr/>
        </p:nvSpPr>
        <p:spPr>
          <a:xfrm>
            <a:off x="4511040" y="2124892"/>
            <a:ext cx="6853646" cy="3785652"/>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Century Gothic"/>
                <a:ea typeface="Century Gothic"/>
                <a:cs typeface="Century Gothic"/>
                <a:sym typeface="Century Gothic"/>
              </a:rPr>
              <a:t>Expanding and complementing existing </a:t>
            </a:r>
            <a:r>
              <a:rPr lang="en-US" sz="2400" dirty="0" smtClean="0">
                <a:solidFill>
                  <a:schemeClr val="lt1"/>
                </a:solidFill>
                <a:latin typeface="Century Gothic"/>
                <a:ea typeface="Century Gothic"/>
                <a:cs typeface="Century Gothic"/>
                <a:sym typeface="Century Gothic"/>
              </a:rPr>
              <a:t>behavioral health and linkages to Primary Care </a:t>
            </a:r>
            <a:r>
              <a:rPr lang="en-US" sz="2400" dirty="0">
                <a:solidFill>
                  <a:schemeClr val="lt1"/>
                </a:solidFill>
                <a:latin typeface="Century Gothic"/>
                <a:ea typeface="Century Gothic"/>
                <a:cs typeface="Century Gothic"/>
                <a:sym typeface="Century Gothic"/>
              </a:rPr>
              <a:t>supports within the schools by </a:t>
            </a:r>
            <a:r>
              <a:rPr lang="en-US" sz="2400" dirty="0" smtClean="0">
                <a:solidFill>
                  <a:schemeClr val="lt1"/>
                </a:solidFill>
                <a:latin typeface="Century Gothic"/>
                <a:ea typeface="Century Gothic"/>
                <a:cs typeface="Century Gothic"/>
                <a:sym typeface="Century Gothic"/>
              </a:rPr>
              <a:t>supplementing </a:t>
            </a:r>
            <a:r>
              <a:rPr lang="en-US" sz="2400" dirty="0">
                <a:solidFill>
                  <a:schemeClr val="lt1"/>
                </a:solidFill>
                <a:latin typeface="Century Gothic"/>
                <a:ea typeface="Century Gothic"/>
                <a:cs typeface="Century Gothic"/>
                <a:sym typeface="Century Gothic"/>
              </a:rPr>
              <a:t>clinical </a:t>
            </a:r>
            <a:r>
              <a:rPr lang="en-US" sz="2400" dirty="0" smtClean="0">
                <a:solidFill>
                  <a:schemeClr val="lt1"/>
                </a:solidFill>
                <a:latin typeface="Century Gothic"/>
                <a:ea typeface="Century Gothic"/>
                <a:cs typeface="Century Gothic"/>
                <a:sym typeface="Century Gothic"/>
              </a:rPr>
              <a:t>and community health case </a:t>
            </a:r>
            <a:r>
              <a:rPr lang="en-US" sz="2400" dirty="0">
                <a:solidFill>
                  <a:schemeClr val="lt1"/>
                </a:solidFill>
                <a:latin typeface="Century Gothic"/>
                <a:ea typeface="Century Gothic"/>
                <a:cs typeface="Century Gothic"/>
                <a:sym typeface="Century Gothic"/>
              </a:rPr>
              <a:t>management </a:t>
            </a:r>
            <a:r>
              <a:rPr lang="en-US" sz="2400" dirty="0" smtClean="0">
                <a:solidFill>
                  <a:schemeClr val="lt1"/>
                </a:solidFill>
                <a:latin typeface="Century Gothic"/>
                <a:ea typeface="Century Gothic"/>
                <a:cs typeface="Century Gothic"/>
                <a:sym typeface="Century Gothic"/>
              </a:rPr>
              <a:t>services in </a:t>
            </a:r>
            <a:r>
              <a:rPr lang="en-US" sz="2400" dirty="0">
                <a:solidFill>
                  <a:schemeClr val="lt1"/>
                </a:solidFill>
                <a:latin typeface="Century Gothic"/>
                <a:ea typeface="Century Gothic"/>
                <a:cs typeface="Century Gothic"/>
                <a:sym typeface="Century Gothic"/>
              </a:rPr>
              <a:t>the school setting.</a:t>
            </a:r>
            <a:endParaRPr dirty="0"/>
          </a:p>
          <a:p>
            <a:pPr marL="0" marR="0" lvl="0" indent="0" algn="l" rtl="0">
              <a:spcBef>
                <a:spcPts val="0"/>
              </a:spcBef>
              <a:spcAft>
                <a:spcPts val="0"/>
              </a:spcAft>
              <a:buNone/>
            </a:pPr>
            <a:endParaRPr sz="2400" dirty="0">
              <a:solidFill>
                <a:schemeClr val="lt1"/>
              </a:solidFill>
              <a:latin typeface="Century Gothic"/>
              <a:ea typeface="Century Gothic"/>
              <a:cs typeface="Century Gothic"/>
              <a:sym typeface="Century Gothic"/>
            </a:endParaRPr>
          </a:p>
        </p:txBody>
      </p:sp>
      <p:pic>
        <p:nvPicPr>
          <p:cNvPr id="203" name="Google Shape;203;p27" descr="Image result for hands coming together images"/>
          <p:cNvPicPr preferRelativeResize="0"/>
          <p:nvPr/>
        </p:nvPicPr>
        <p:blipFill rotWithShape="1">
          <a:blip r:embed="rId3">
            <a:alphaModFix/>
          </a:blip>
          <a:srcRect/>
          <a:stretch/>
        </p:blipFill>
        <p:spPr>
          <a:xfrm>
            <a:off x="2139668" y="2124892"/>
            <a:ext cx="2141220" cy="285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2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title"/>
          </p:nvPr>
        </p:nvSpPr>
        <p:spPr>
          <a:xfrm>
            <a:off x="766619" y="480292"/>
            <a:ext cx="8266546" cy="11268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800"/>
              <a:buFont typeface="Century Gothic"/>
              <a:buNone/>
            </a:pPr>
            <a:r>
              <a:rPr lang="en-US" sz="4800" b="0" i="0" u="none" strike="noStrike" cap="none" dirty="0">
                <a:solidFill>
                  <a:schemeClr val="lt2"/>
                </a:solidFill>
                <a:latin typeface="Century Gothic"/>
                <a:ea typeface="Century Gothic"/>
                <a:cs typeface="Century Gothic"/>
                <a:sym typeface="Century Gothic"/>
              </a:rPr>
              <a:t>Key Advantages:</a:t>
            </a:r>
            <a:endParaRPr sz="4800" b="0" i="0" u="none" strike="noStrike" cap="none" dirty="0">
              <a:solidFill>
                <a:schemeClr val="lt2"/>
              </a:solidFill>
              <a:latin typeface="Century Gothic"/>
              <a:ea typeface="Century Gothic"/>
              <a:cs typeface="Century Gothic"/>
              <a:sym typeface="Century Gothic"/>
            </a:endParaRPr>
          </a:p>
        </p:txBody>
      </p:sp>
      <p:sp>
        <p:nvSpPr>
          <p:cNvPr id="287" name="Google Shape;287;p34"/>
          <p:cNvSpPr txBox="1">
            <a:spLocks noGrp="1"/>
          </p:cNvSpPr>
          <p:nvPr>
            <p:ph type="body" idx="1"/>
          </p:nvPr>
        </p:nvSpPr>
        <p:spPr>
          <a:xfrm>
            <a:off x="766618" y="1385455"/>
            <a:ext cx="9265655" cy="4634346"/>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Easier and quicker access to services</a:t>
            </a:r>
            <a:endParaRPr dirty="0"/>
          </a:p>
          <a:p>
            <a:pPr marL="285750" marR="0" lvl="0" indent="-285750" algn="l" rtl="0">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Less barriers to services for students and families</a:t>
            </a:r>
            <a:endParaRPr dirty="0"/>
          </a:p>
          <a:p>
            <a:pPr marL="285750" marR="0" lvl="0" indent="-285750" algn="l" rtl="0">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Better coordination/integration with PPSD support systems for students</a:t>
            </a:r>
            <a:endParaRPr dirty="0"/>
          </a:p>
          <a:p>
            <a:pPr marL="285750" marR="0" lvl="0" indent="-285750" algn="l" rtl="0">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Better access to a continuum of </a:t>
            </a:r>
            <a:r>
              <a:rPr lang="en-US" dirty="0" smtClean="0"/>
              <a:t>services</a:t>
            </a:r>
            <a:r>
              <a:rPr lang="en-US" sz="1800" b="0" i="0" u="none" strike="noStrike" cap="none" dirty="0" smtClean="0">
                <a:solidFill>
                  <a:schemeClr val="lt1"/>
                </a:solidFill>
                <a:latin typeface="Century Gothic"/>
                <a:ea typeface="Century Gothic"/>
                <a:cs typeface="Century Gothic"/>
                <a:sym typeface="Century Gothic"/>
              </a:rPr>
              <a:t> including Primary and Dental care</a:t>
            </a:r>
            <a:endParaRPr dirty="0"/>
          </a:p>
          <a:p>
            <a:pPr marL="285750" marR="0" lvl="0" indent="-285750" algn="l" rtl="0">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Utilizes best practice in addressing the continuum of care through an integrated system of tiered interventions and supports</a:t>
            </a:r>
            <a:endParaRPr dirty="0"/>
          </a:p>
          <a:p>
            <a:pPr marL="285750" marR="0" lvl="0" indent="-285750" algn="l" rtl="0">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Provides for an ongoing assessment and review at the school level utilizing progress monitoring and student outcome </a:t>
            </a:r>
            <a:r>
              <a:rPr lang="en-US" sz="1800" b="0" i="0" u="none" strike="noStrike" cap="none" dirty="0" smtClean="0">
                <a:solidFill>
                  <a:schemeClr val="lt1"/>
                </a:solidFill>
                <a:latin typeface="Century Gothic"/>
                <a:ea typeface="Century Gothic"/>
                <a:cs typeface="Century Gothic"/>
                <a:sym typeface="Century Gothic"/>
              </a:rPr>
              <a:t>data</a:t>
            </a:r>
          </a:p>
          <a:p>
            <a:pPr marL="285750" marR="0" lvl="0" indent="-285750" algn="l" rtl="0">
              <a:spcBef>
                <a:spcPts val="1000"/>
              </a:spcBef>
              <a:spcAft>
                <a:spcPts val="0"/>
              </a:spcAft>
              <a:buClr>
                <a:srgbClr val="86D1D8"/>
              </a:buClr>
              <a:buSzPts val="1440"/>
              <a:buFont typeface="Noto Sans Symbols"/>
              <a:buChar char="➢"/>
            </a:pPr>
            <a:r>
              <a:rPr lang="en-US" dirty="0" smtClean="0"/>
              <a:t>Improving family engagement</a:t>
            </a:r>
          </a:p>
          <a:p>
            <a:pPr marL="742950" lvl="1" indent="-285750">
              <a:buSzPts val="1440"/>
              <a:buFont typeface="Noto Sans Symbols"/>
              <a:buChar char="➢"/>
            </a:pPr>
            <a:r>
              <a:rPr lang="en-US" dirty="0" smtClean="0"/>
              <a:t>Easy access to clinician and / or community health worker</a:t>
            </a:r>
          </a:p>
          <a:p>
            <a:pPr marL="742950" lvl="1" indent="-285750">
              <a:buSzPts val="1440"/>
              <a:buFont typeface="Noto Sans Symbols"/>
              <a:buChar char="➢"/>
            </a:pPr>
            <a:r>
              <a:rPr lang="en-US" dirty="0" smtClean="0"/>
              <a:t>Fosters family voice and choice</a:t>
            </a:r>
          </a:p>
          <a:p>
            <a:pPr marL="742950" lvl="1" indent="-285750">
              <a:buSzPts val="1440"/>
              <a:buFont typeface="Noto Sans Symbols"/>
              <a:buChar char="➢"/>
            </a:pPr>
            <a:r>
              <a:rPr lang="en-US" dirty="0" smtClean="0"/>
              <a:t>Cements a trusting relationship</a:t>
            </a:r>
          </a:p>
          <a:p>
            <a:pPr marL="742950" lvl="1" indent="-285750">
              <a:buSzPts val="1440"/>
              <a:buFont typeface="Noto Sans Symbols"/>
              <a:buChar char="➢"/>
            </a:pPr>
            <a:endParaRPr b="0" i="0" u="none" strike="noStrike" cap="none"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dirty="0">
                <a:solidFill>
                  <a:schemeClr val="lt2"/>
                </a:solidFill>
                <a:latin typeface="Century Gothic"/>
                <a:ea typeface="Century Gothic"/>
                <a:cs typeface="Century Gothic"/>
                <a:sym typeface="Century Gothic"/>
              </a:rPr>
              <a:t>Meeting Families Where They’re At</a:t>
            </a:r>
            <a:endParaRPr sz="4200" b="0" i="0" u="none" strike="noStrike" cap="none" dirty="0">
              <a:solidFill>
                <a:schemeClr val="lt2"/>
              </a:solidFill>
              <a:latin typeface="Century Gothic"/>
              <a:ea typeface="Century Gothic"/>
              <a:cs typeface="Century Gothic"/>
              <a:sym typeface="Century Gothic"/>
            </a:endParaRPr>
          </a:p>
        </p:txBody>
      </p:sp>
      <p:sp>
        <p:nvSpPr>
          <p:cNvPr id="320" name="Google Shape;320;p39"/>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6D1D8"/>
              </a:buClr>
              <a:buSzPts val="1920"/>
              <a:buFont typeface="Noto Sans Symbols"/>
              <a:buNone/>
            </a:pPr>
            <a:r>
              <a:rPr lang="en-US" sz="2400" b="0" i="0" u="none" strike="noStrike" cap="none" dirty="0">
                <a:solidFill>
                  <a:srgbClr val="86D1D8"/>
                </a:solidFill>
                <a:latin typeface="Century Gothic"/>
                <a:ea typeface="Century Gothic"/>
                <a:cs typeface="Century Gothic"/>
                <a:sym typeface="Century Gothic"/>
              </a:rPr>
              <a:t>Emotionally</a:t>
            </a:r>
            <a:endParaRPr sz="2400" b="0" i="0" u="none" strike="noStrike" cap="none" dirty="0">
              <a:solidFill>
                <a:srgbClr val="86D1D8"/>
              </a:solidFill>
              <a:latin typeface="Century Gothic"/>
              <a:ea typeface="Century Gothic"/>
              <a:cs typeface="Century Gothic"/>
              <a:sym typeface="Century Gothic"/>
            </a:endParaRPr>
          </a:p>
        </p:txBody>
      </p:sp>
      <p:sp>
        <p:nvSpPr>
          <p:cNvPr id="321" name="Google Shape;321;p39"/>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Developing Attainable Goals Together</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Listening, Respecting, Exploring Strengths and Needs</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Helping Families Use Strengths to Overcome Challenges</a:t>
            </a:r>
            <a:r>
              <a:rPr lang="en-US" sz="1800" b="0" i="0" u="none" strike="noStrike" cap="none" dirty="0">
                <a:solidFill>
                  <a:schemeClr val="lt1"/>
                </a:solidFill>
                <a:latin typeface="Century Gothic"/>
                <a:ea typeface="Century Gothic"/>
                <a:cs typeface="Century Gothic"/>
                <a:sym typeface="Century Gothic"/>
              </a:rPr>
              <a:t>	</a:t>
            </a:r>
            <a:endParaRPr sz="1800" b="0" i="0" u="none" strike="noStrike" cap="none" dirty="0">
              <a:solidFill>
                <a:schemeClr val="lt1"/>
              </a:solidFill>
              <a:latin typeface="Century Gothic"/>
              <a:ea typeface="Century Gothic"/>
              <a:cs typeface="Century Gothic"/>
              <a:sym typeface="Century Gothic"/>
            </a:endParaRPr>
          </a:p>
        </p:txBody>
      </p:sp>
      <p:sp>
        <p:nvSpPr>
          <p:cNvPr id="322" name="Google Shape;322;p39"/>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6D1D8"/>
              </a:buClr>
              <a:buSzPts val="1920"/>
              <a:buFont typeface="Noto Sans Symbols"/>
              <a:buNone/>
            </a:pPr>
            <a:r>
              <a:rPr lang="en-US" sz="2400" b="0" i="0" u="none" strike="noStrike" cap="none" dirty="0">
                <a:solidFill>
                  <a:srgbClr val="86D1D8"/>
                </a:solidFill>
                <a:latin typeface="Century Gothic"/>
                <a:ea typeface="Century Gothic"/>
                <a:cs typeface="Century Gothic"/>
                <a:sym typeface="Century Gothic"/>
              </a:rPr>
              <a:t>Physically</a:t>
            </a:r>
            <a:endParaRPr sz="2400" b="0" i="0" u="none" strike="noStrike" cap="none" dirty="0">
              <a:solidFill>
                <a:srgbClr val="86D1D8"/>
              </a:solidFill>
              <a:latin typeface="Century Gothic"/>
              <a:ea typeface="Century Gothic"/>
              <a:cs typeface="Century Gothic"/>
              <a:sym typeface="Century Gothic"/>
            </a:endParaRPr>
          </a:p>
        </p:txBody>
      </p:sp>
      <p:sp>
        <p:nvSpPr>
          <p:cNvPr id="323" name="Google Shape;323;p39"/>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Offering Sessions at Convenient Locations and Times:</a:t>
            </a:r>
            <a:endParaRPr dirty="0"/>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School		</a:t>
            </a:r>
            <a:endParaRPr dirty="0"/>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Home</a:t>
            </a:r>
            <a:endParaRPr dirty="0"/>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Community</a:t>
            </a:r>
            <a:endParaRPr dirty="0"/>
          </a:p>
          <a:p>
            <a:pPr marL="742950" marR="0" lvl="1" indent="-28575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Office</a:t>
            </a:r>
            <a:endParaRPr dirty="0"/>
          </a:p>
          <a:p>
            <a:pPr marL="457200" marR="0" lvl="1" indent="0" algn="l" rtl="0">
              <a:spcBef>
                <a:spcPts val="1000"/>
              </a:spcBef>
              <a:spcAft>
                <a:spcPts val="0"/>
              </a:spcAft>
              <a:buClr>
                <a:srgbClr val="86D1D8"/>
              </a:buClr>
              <a:buSzPts val="1280"/>
              <a:buFont typeface="Noto Sans Symbols"/>
              <a:buNone/>
            </a:pPr>
            <a:endParaRPr sz="1600" b="0" i="0" u="none" strike="noStrike" cap="none" dirty="0">
              <a:solidFill>
                <a:schemeClr val="lt1"/>
              </a:solidFill>
              <a:latin typeface="Century Gothic"/>
              <a:ea typeface="Century Gothic"/>
              <a:cs typeface="Century Gothic"/>
              <a:sym typeface="Century Gothic"/>
            </a:endParaRPr>
          </a:p>
          <a:p>
            <a:pPr marL="742950" marR="0" lvl="1" indent="-204469" algn="l" rtl="0">
              <a:spcBef>
                <a:spcPts val="1000"/>
              </a:spcBef>
              <a:spcAft>
                <a:spcPts val="0"/>
              </a:spcAft>
              <a:buClr>
                <a:srgbClr val="86D1D8"/>
              </a:buClr>
              <a:buSzPts val="1280"/>
              <a:buFont typeface="Noto Sans Symbols"/>
              <a:buNone/>
            </a:pPr>
            <a:endParaRPr sz="1600" b="0" i="0" u="none" strike="noStrike" cap="none" dirty="0">
              <a:solidFill>
                <a:schemeClr val="lt1"/>
              </a:solidFill>
              <a:latin typeface="Century Gothic"/>
              <a:ea typeface="Century Gothic"/>
              <a:cs typeface="Century Gothic"/>
              <a:sym typeface="Century Gothic"/>
            </a:endParaRPr>
          </a:p>
          <a:p>
            <a:pPr marL="457200" marR="0" lvl="1" indent="0" algn="l" rtl="0">
              <a:spcBef>
                <a:spcPts val="1000"/>
              </a:spcBef>
              <a:spcAft>
                <a:spcPts val="0"/>
              </a:spcAft>
              <a:buClr>
                <a:srgbClr val="86D1D8"/>
              </a:buClr>
              <a:buSzPts val="1280"/>
              <a:buFont typeface="Noto Sans Symbols"/>
              <a:buNone/>
            </a:pPr>
            <a:endParaRPr sz="1600" b="0" i="0" u="none" strike="noStrike" cap="none" dirty="0">
              <a:solidFill>
                <a:schemeClr val="lt1"/>
              </a:solidFill>
              <a:latin typeface="Century Gothic"/>
              <a:ea typeface="Century Gothic"/>
              <a:cs typeface="Century Gothic"/>
              <a:sym typeface="Century Gothic"/>
            </a:endParaRPr>
          </a:p>
          <a:p>
            <a:pPr marL="742950" marR="0" lvl="1" indent="-204469" algn="l" rtl="0">
              <a:spcBef>
                <a:spcPts val="1000"/>
              </a:spcBef>
              <a:spcAft>
                <a:spcPts val="0"/>
              </a:spcAft>
              <a:buClr>
                <a:srgbClr val="86D1D8"/>
              </a:buClr>
              <a:buSzPts val="1280"/>
              <a:buFont typeface="Noto Sans Symbols"/>
              <a:buNone/>
            </a:pPr>
            <a:endParaRPr sz="1600" b="0" i="0" u="none" strike="noStrike" cap="none"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2"/>
              </a:buClr>
              <a:buSzPts val="2400"/>
              <a:buFont typeface="Century Gothic"/>
              <a:buNone/>
            </a:pPr>
            <a:r>
              <a:rPr lang="en-US" sz="2400" b="0" i="0" u="none" strike="noStrike" cap="none" dirty="0">
                <a:solidFill>
                  <a:schemeClr val="lt2"/>
                </a:solidFill>
                <a:latin typeface="Century Gothic"/>
                <a:ea typeface="Century Gothic"/>
                <a:cs typeface="Century Gothic"/>
                <a:sym typeface="Century Gothic"/>
              </a:rPr>
              <a:t>Stepping Stones Toward Achieving Positive </a:t>
            </a:r>
            <a:r>
              <a:rPr lang="en-US" sz="2400" b="0" i="0" u="none" strike="noStrike" cap="none" dirty="0" smtClean="0">
                <a:solidFill>
                  <a:schemeClr val="lt2"/>
                </a:solidFill>
                <a:latin typeface="Century Gothic"/>
                <a:ea typeface="Century Gothic"/>
                <a:cs typeface="Century Gothic"/>
                <a:sym typeface="Century Gothic"/>
              </a:rPr>
              <a:t>Engagement</a:t>
            </a:r>
            <a:endParaRPr sz="2400" b="0" i="0" u="none" strike="noStrike" cap="none" dirty="0">
              <a:solidFill>
                <a:schemeClr val="lt2"/>
              </a:solidFill>
              <a:latin typeface="Century Gothic"/>
              <a:ea typeface="Century Gothic"/>
              <a:cs typeface="Century Gothic"/>
              <a:sym typeface="Century Gothic"/>
            </a:endParaRPr>
          </a:p>
        </p:txBody>
      </p:sp>
      <p:sp>
        <p:nvSpPr>
          <p:cNvPr id="306" name="Google Shape;306;p37"/>
          <p:cNvSpPr txBox="1">
            <a:spLocks noGrp="1"/>
          </p:cNvSpPr>
          <p:nvPr>
            <p:ph type="body" idx="1"/>
          </p:nvPr>
        </p:nvSpPr>
        <p:spPr>
          <a:xfrm>
            <a:off x="5699016" y="1447800"/>
            <a:ext cx="5195997" cy="4572000"/>
          </a:xfrm>
          <a:prstGeom prst="rect">
            <a:avLst/>
          </a:prstGeom>
          <a:noFill/>
          <a:ln>
            <a:noFill/>
          </a:ln>
        </p:spPr>
        <p:txBody>
          <a:bodyPr spcFirstLastPara="1" wrap="square" lIns="91425" tIns="45700" rIns="91425" bIns="45700" anchor="ctr"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School Personnel </a:t>
            </a:r>
            <a:r>
              <a:rPr lang="en-US" sz="2000" b="0" i="0" u="none" strike="noStrike" cap="none" dirty="0" smtClean="0">
                <a:solidFill>
                  <a:schemeClr val="lt1"/>
                </a:solidFill>
                <a:latin typeface="Century Gothic"/>
                <a:ea typeface="Century Gothic"/>
                <a:cs typeface="Century Gothic"/>
                <a:sym typeface="Century Gothic"/>
              </a:rPr>
              <a:t>introducing </a:t>
            </a:r>
            <a:r>
              <a:rPr lang="en-US" sz="2000" b="0" i="0" u="none" strike="noStrike" cap="none" dirty="0">
                <a:solidFill>
                  <a:schemeClr val="lt1"/>
                </a:solidFill>
                <a:latin typeface="Century Gothic"/>
                <a:ea typeface="Century Gothic"/>
                <a:cs typeface="Century Gothic"/>
                <a:sym typeface="Century Gothic"/>
              </a:rPr>
              <a:t>the FSRI School Based Program to </a:t>
            </a:r>
            <a:r>
              <a:rPr lang="en-US" sz="2000" b="0" i="0" u="none" strike="noStrike" cap="none" dirty="0" smtClean="0">
                <a:solidFill>
                  <a:schemeClr val="lt1"/>
                </a:solidFill>
                <a:latin typeface="Century Gothic"/>
                <a:ea typeface="Century Gothic"/>
                <a:cs typeface="Century Gothic"/>
                <a:sym typeface="Century Gothic"/>
              </a:rPr>
              <a:t>Families</a:t>
            </a:r>
          </a:p>
          <a:p>
            <a:pPr marL="342900" marR="0" lvl="0" indent="-342900" algn="l" rtl="0">
              <a:spcBef>
                <a:spcPts val="0"/>
              </a:spcBef>
              <a:spcAft>
                <a:spcPts val="0"/>
              </a:spcAft>
              <a:buClr>
                <a:srgbClr val="86D1D8"/>
              </a:buClr>
              <a:buSzPts val="1600"/>
              <a:buFont typeface="Noto Sans Symbols"/>
              <a:buChar char="▶"/>
            </a:pPr>
            <a:r>
              <a:rPr lang="en-US" dirty="0" smtClean="0"/>
              <a:t>Primary Care staff introducing the FSRI CHT to patients and their families</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Removing the Stigma from Receiving Services</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Being Mindful of Culture</a:t>
            </a:r>
            <a:endParaRPr dirty="0"/>
          </a:p>
          <a:p>
            <a:pPr marL="342900" marR="0" lvl="0" indent="-241300" algn="l" rtl="0">
              <a:spcBef>
                <a:spcPts val="1000"/>
              </a:spcBef>
              <a:spcAft>
                <a:spcPts val="0"/>
              </a:spcAft>
              <a:buClr>
                <a:srgbClr val="86D1D8"/>
              </a:buClr>
              <a:buSzPts val="1600"/>
              <a:buFont typeface="Noto Sans Symbols"/>
              <a:buNone/>
            </a:pPr>
            <a:endParaRPr sz="2000" b="0" i="0" u="none" strike="noStrike" cap="none" dirty="0">
              <a:solidFill>
                <a:schemeClr val="lt1"/>
              </a:solidFill>
              <a:latin typeface="Century Gothic"/>
              <a:ea typeface="Century Gothic"/>
              <a:cs typeface="Century Gothic"/>
              <a:sym typeface="Century Gothic"/>
            </a:endParaRPr>
          </a:p>
        </p:txBody>
      </p:sp>
      <p:sp>
        <p:nvSpPr>
          <p:cNvPr id="307" name="Google Shape;307;p37"/>
          <p:cNvSpPr txBox="1">
            <a:spLocks noGrp="1"/>
          </p:cNvSpPr>
          <p:nvPr>
            <p:ph type="body" idx="2"/>
          </p:nvPr>
        </p:nvSpPr>
        <p:spPr>
          <a:xfrm>
            <a:off x="1218670" y="3286004"/>
            <a:ext cx="3718455" cy="24384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6D1D8"/>
              </a:buClr>
              <a:buSzPts val="1120"/>
              <a:buFont typeface="Noto Sans Symbols"/>
              <a:buNone/>
            </a:pPr>
            <a:endParaRPr sz="1400" b="0" i="0" u="none" strike="noStrike" cap="none" dirty="0">
              <a:solidFill>
                <a:schemeClr val="lt1"/>
              </a:solidFill>
              <a:latin typeface="Century Gothic"/>
              <a:ea typeface="Century Gothic"/>
              <a:cs typeface="Century Gothic"/>
              <a:sym typeface="Century Gothic"/>
            </a:endParaRPr>
          </a:p>
        </p:txBody>
      </p:sp>
      <p:pic>
        <p:nvPicPr>
          <p:cNvPr id="308" name="Google Shape;308;p37" descr="Image result for stepping stones images"/>
          <p:cNvPicPr preferRelativeResize="0"/>
          <p:nvPr/>
        </p:nvPicPr>
        <p:blipFill rotWithShape="1">
          <a:blip r:embed="rId3">
            <a:alphaModFix/>
          </a:blip>
          <a:srcRect/>
          <a:stretch/>
        </p:blipFill>
        <p:spPr>
          <a:xfrm>
            <a:off x="1163963" y="3179298"/>
            <a:ext cx="3934096" cy="2608478"/>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dirty="0">
                <a:solidFill>
                  <a:schemeClr val="lt2"/>
                </a:solidFill>
                <a:latin typeface="Century Gothic"/>
                <a:ea typeface="Century Gothic"/>
                <a:cs typeface="Century Gothic"/>
                <a:sym typeface="Century Gothic"/>
              </a:rPr>
              <a:t>Cultural Agility and Responsive Care</a:t>
            </a:r>
            <a:endParaRPr sz="4200" b="0" i="0" u="none" strike="noStrike" cap="none" dirty="0">
              <a:solidFill>
                <a:schemeClr val="lt2"/>
              </a:solidFill>
              <a:latin typeface="Century Gothic"/>
              <a:ea typeface="Century Gothic"/>
              <a:cs typeface="Century Gothic"/>
              <a:sym typeface="Century Gothic"/>
            </a:endParaRPr>
          </a:p>
        </p:txBody>
      </p:sp>
      <p:sp>
        <p:nvSpPr>
          <p:cNvPr id="314" name="Google Shape;314;p38"/>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2240"/>
              <a:buFont typeface="Noto Sans Symbols"/>
              <a:buChar char="▶"/>
            </a:pPr>
            <a:r>
              <a:rPr lang="en-US" sz="2800" b="0" i="0" u="none" strike="noStrike" cap="none" dirty="0">
                <a:solidFill>
                  <a:schemeClr val="lt1"/>
                </a:solidFill>
                <a:latin typeface="Century Gothic"/>
                <a:ea typeface="Century Gothic"/>
                <a:cs typeface="Century Gothic"/>
                <a:sym typeface="Century Gothic"/>
              </a:rPr>
              <a:t>One Third of the FSRI School Based Clinical Team is Bilingual</a:t>
            </a:r>
            <a:endParaRPr dirty="0"/>
          </a:p>
          <a:p>
            <a:pPr marL="342900" marR="0" lvl="0" indent="-342900" algn="l" rtl="0">
              <a:spcBef>
                <a:spcPts val="1000"/>
              </a:spcBef>
              <a:spcAft>
                <a:spcPts val="0"/>
              </a:spcAft>
              <a:buClr>
                <a:srgbClr val="86D1D8"/>
              </a:buClr>
              <a:buSzPts val="2240"/>
              <a:buFont typeface="Noto Sans Symbols"/>
              <a:buChar char="▶"/>
            </a:pPr>
            <a:r>
              <a:rPr lang="en-US" sz="2800" b="0" i="0" u="none" strike="noStrike" cap="none" dirty="0">
                <a:solidFill>
                  <a:schemeClr val="lt1"/>
                </a:solidFill>
                <a:latin typeface="Century Gothic"/>
                <a:ea typeface="Century Gothic"/>
                <a:cs typeface="Century Gothic"/>
                <a:sym typeface="Century Gothic"/>
              </a:rPr>
              <a:t>Being Mindful and Inclusive of Cultural Traditions and Beliefs</a:t>
            </a:r>
            <a:endParaRPr dirty="0"/>
          </a:p>
          <a:p>
            <a:pPr marL="342900" marR="0" lvl="0" indent="-342900" algn="l" rtl="0">
              <a:spcBef>
                <a:spcPts val="1000"/>
              </a:spcBef>
              <a:spcAft>
                <a:spcPts val="0"/>
              </a:spcAft>
              <a:buClr>
                <a:srgbClr val="86D1D8"/>
              </a:buClr>
              <a:buSzPts val="2240"/>
              <a:buFont typeface="Noto Sans Symbols"/>
              <a:buChar char="▶"/>
            </a:pPr>
            <a:r>
              <a:rPr lang="en-US" sz="2800" b="0" i="0" u="none" strike="noStrike" cap="none" dirty="0">
                <a:solidFill>
                  <a:schemeClr val="lt1"/>
                </a:solidFill>
                <a:latin typeface="Century Gothic"/>
                <a:ea typeface="Century Gothic"/>
                <a:cs typeface="Century Gothic"/>
                <a:sym typeface="Century Gothic"/>
              </a:rPr>
              <a:t>Providing Documentation in Preferred Language</a:t>
            </a:r>
            <a:endParaRPr dirty="0"/>
          </a:p>
          <a:p>
            <a:pPr marL="342900" marR="0" lvl="0" indent="-342900" algn="l" rtl="0">
              <a:spcBef>
                <a:spcPts val="1000"/>
              </a:spcBef>
              <a:spcAft>
                <a:spcPts val="0"/>
              </a:spcAft>
              <a:buClr>
                <a:srgbClr val="86D1D8"/>
              </a:buClr>
              <a:buSzPts val="2240"/>
              <a:buFont typeface="Noto Sans Symbols"/>
              <a:buChar char="▶"/>
            </a:pPr>
            <a:r>
              <a:rPr lang="en-US" sz="2800" b="0" i="0" u="none" strike="noStrike" cap="none" dirty="0">
                <a:solidFill>
                  <a:schemeClr val="lt1"/>
                </a:solidFill>
                <a:latin typeface="Century Gothic"/>
                <a:ea typeface="Century Gothic"/>
                <a:cs typeface="Century Gothic"/>
                <a:sym typeface="Century Gothic"/>
              </a:rPr>
              <a:t>Utilizing Interpreter Services </a:t>
            </a:r>
            <a:endParaRPr sz="2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p:nvPr/>
        </p:nvSpPr>
        <p:spPr>
          <a:xfrm>
            <a:off x="2588455" y="2124222"/>
            <a:ext cx="7371471"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600" dirty="0">
                <a:solidFill>
                  <a:schemeClr val="lt1"/>
                </a:solidFill>
                <a:latin typeface="Century Gothic"/>
                <a:ea typeface="Century Gothic"/>
                <a:cs typeface="Century Gothic"/>
                <a:sym typeface="Century Gothic"/>
              </a:rPr>
              <a:t>2017-2018 Statistics</a:t>
            </a:r>
            <a:endParaRPr sz="66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699" y="452718"/>
            <a:ext cx="8747135" cy="3204882"/>
          </a:xfrm>
        </p:spPr>
        <p:txBody>
          <a:bodyPr/>
          <a:lstStyle/>
          <a:p>
            <a:r>
              <a:rPr lang="en-US" dirty="0" smtClean="0"/>
              <a:t>	Screening Tools Utilized</a:t>
            </a:r>
            <a:br>
              <a:rPr lang="en-US" dirty="0" smtClean="0"/>
            </a:br>
            <a:r>
              <a:rPr lang="en-US" dirty="0" smtClean="0"/>
              <a:t/>
            </a:r>
            <a:br>
              <a:rPr lang="en-US" dirty="0" smtClean="0"/>
            </a:br>
            <a:r>
              <a:rPr lang="en-US" dirty="0" smtClean="0"/>
              <a:t>Social Determinants of Health(SDOH)  </a:t>
            </a:r>
            <a:br>
              <a:rPr lang="en-US" dirty="0" smtClean="0"/>
            </a:br>
            <a:r>
              <a:rPr lang="en-US" dirty="0"/>
              <a:t/>
            </a:r>
            <a:br>
              <a:rPr lang="en-US" dirty="0"/>
            </a:br>
            <a:r>
              <a:rPr lang="en-US" dirty="0" smtClean="0"/>
              <a:t>Pediatric Symptom Checklist (PSC-17)</a:t>
            </a:r>
            <a:endParaRPr lang="en-US" dirty="0"/>
          </a:p>
        </p:txBody>
      </p:sp>
    </p:spTree>
    <p:extLst>
      <p:ext uri="{BB962C8B-B14F-4D97-AF65-F5344CB8AC3E}">
        <p14:creationId xmlns:p14="http://schemas.microsoft.com/office/powerpoint/2010/main" val="257654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dirty="0">
                <a:solidFill>
                  <a:schemeClr val="lt2"/>
                </a:solidFill>
                <a:latin typeface="Century Gothic"/>
                <a:ea typeface="Century Gothic"/>
                <a:cs typeface="Century Gothic"/>
                <a:sym typeface="Century Gothic"/>
              </a:rPr>
              <a:t>FSRI School Based 2017-2018</a:t>
            </a:r>
            <a:br>
              <a:rPr lang="en-US" sz="4200" b="0" i="0" u="none" strike="noStrike" cap="none" dirty="0">
                <a:solidFill>
                  <a:schemeClr val="lt2"/>
                </a:solidFill>
                <a:latin typeface="Century Gothic"/>
                <a:ea typeface="Century Gothic"/>
                <a:cs typeface="Century Gothic"/>
                <a:sym typeface="Century Gothic"/>
              </a:rPr>
            </a:br>
            <a:r>
              <a:rPr lang="en-US" sz="4200" b="0" i="0" u="none" strike="noStrike" cap="none" dirty="0">
                <a:solidFill>
                  <a:schemeClr val="lt2"/>
                </a:solidFill>
                <a:latin typeface="Century Gothic"/>
                <a:ea typeface="Century Gothic"/>
                <a:cs typeface="Century Gothic"/>
                <a:sym typeface="Century Gothic"/>
              </a:rPr>
              <a:t>First Year</a:t>
            </a:r>
            <a:endParaRPr sz="4200" b="0" i="0" u="none" strike="noStrike" cap="none" dirty="0">
              <a:solidFill>
                <a:schemeClr val="lt2"/>
              </a:solidFill>
              <a:latin typeface="Century Gothic"/>
              <a:ea typeface="Century Gothic"/>
              <a:cs typeface="Century Gothic"/>
              <a:sym typeface="Century Gothic"/>
            </a:endParaRPr>
          </a:p>
        </p:txBody>
      </p:sp>
      <p:sp>
        <p:nvSpPr>
          <p:cNvPr id="334" name="Google Shape;334;p41"/>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Serviced </a:t>
            </a:r>
            <a:r>
              <a:rPr lang="en-US" sz="2000" b="0" i="0" u="none" strike="noStrike" cap="none" dirty="0" smtClean="0">
                <a:solidFill>
                  <a:schemeClr val="lt1"/>
                </a:solidFill>
                <a:latin typeface="Century Gothic"/>
                <a:ea typeface="Century Gothic"/>
                <a:cs typeface="Century Gothic"/>
                <a:sym typeface="Century Gothic"/>
              </a:rPr>
              <a:t>101 </a:t>
            </a:r>
            <a:r>
              <a:rPr lang="en-US" sz="2000" b="0" i="0" u="none" strike="noStrike" cap="none" dirty="0">
                <a:solidFill>
                  <a:schemeClr val="lt1"/>
                </a:solidFill>
                <a:latin typeface="Century Gothic"/>
                <a:ea typeface="Century Gothic"/>
                <a:cs typeface="Century Gothic"/>
                <a:sym typeface="Century Gothic"/>
              </a:rPr>
              <a:t>students and families</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7 Providence Public Schools:  4 Elementary, 1 Middle, and 2 High Schools</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Social Determinants of Health (SDOH):</a:t>
            </a:r>
            <a:endParaRPr dirty="0"/>
          </a:p>
          <a:p>
            <a:pPr marL="742950" marR="0" lvl="1" indent="-285750" algn="l" rtl="0">
              <a:spcBef>
                <a:spcPts val="1000"/>
              </a:spcBef>
              <a:spcAft>
                <a:spcPts val="0"/>
              </a:spcAft>
              <a:buClr>
                <a:srgbClr val="86D1D8"/>
              </a:buClr>
              <a:buSzPts val="1600"/>
              <a:buFont typeface="Noto Sans Symbols"/>
              <a:buChar char="▶"/>
            </a:pPr>
            <a:r>
              <a:rPr lang="en-US" sz="2000" dirty="0" smtClean="0"/>
              <a:t>20</a:t>
            </a:r>
            <a:r>
              <a:rPr lang="en-US" sz="2000" b="0" i="0" u="none" strike="noStrike" cap="none" dirty="0" smtClean="0">
                <a:solidFill>
                  <a:schemeClr val="lt1"/>
                </a:solidFill>
                <a:latin typeface="Century Gothic"/>
                <a:ea typeface="Century Gothic"/>
                <a:cs typeface="Century Gothic"/>
                <a:sym typeface="Century Gothic"/>
              </a:rPr>
              <a:t>% </a:t>
            </a:r>
            <a:r>
              <a:rPr lang="en-US" sz="2000" b="0" i="0" u="none" strike="noStrike" cap="none" dirty="0">
                <a:solidFill>
                  <a:schemeClr val="lt1"/>
                </a:solidFill>
                <a:latin typeface="Century Gothic"/>
                <a:ea typeface="Century Gothic"/>
                <a:cs typeface="Century Gothic"/>
                <a:sym typeface="Century Gothic"/>
              </a:rPr>
              <a:t>of respondents who completed the screen stated that would like assistance with one or more identified needs</a:t>
            </a:r>
            <a:endParaRPr sz="2000" b="0" i="0" u="none" strike="noStrike" cap="none" dirty="0">
              <a:solidFill>
                <a:schemeClr val="lt1"/>
              </a:solidFill>
              <a:latin typeface="Century Gothic"/>
              <a:ea typeface="Century Gothic"/>
              <a:cs typeface="Century Gothic"/>
              <a:sym typeface="Century Gothic"/>
            </a:endParaRPr>
          </a:p>
        </p:txBody>
      </p:sp>
      <p:sp>
        <p:nvSpPr>
          <p:cNvPr id="335" name="Google Shape;335;p41"/>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920"/>
              <a:buFont typeface="Noto Sans Symbols"/>
              <a:buChar char="▶"/>
            </a:pPr>
            <a:r>
              <a:rPr lang="en-US" sz="2400" b="0" i="0" u="none" strike="noStrike" cap="none" dirty="0">
                <a:solidFill>
                  <a:schemeClr val="lt1"/>
                </a:solidFill>
                <a:latin typeface="Century Gothic"/>
                <a:ea typeface="Century Gothic"/>
                <a:cs typeface="Century Gothic"/>
                <a:sym typeface="Century Gothic"/>
              </a:rPr>
              <a:t>Pediatric Symptom Checklist  (PSC-17):</a:t>
            </a:r>
            <a:endParaRPr dirty="0"/>
          </a:p>
          <a:p>
            <a:pPr marL="342900" marR="0" lvl="0" indent="-342900" algn="l" rtl="0">
              <a:spcBef>
                <a:spcPts val="1000"/>
              </a:spcBef>
              <a:spcAft>
                <a:spcPts val="0"/>
              </a:spcAft>
              <a:buClr>
                <a:srgbClr val="86D1D8"/>
              </a:buClr>
              <a:buSzPts val="1920"/>
              <a:buFont typeface="Noto Sans Symbols"/>
              <a:buChar char="▶"/>
            </a:pPr>
            <a:r>
              <a:rPr lang="en-US" sz="2400" b="0" i="0" u="none" strike="noStrike" cap="none" dirty="0">
                <a:solidFill>
                  <a:schemeClr val="lt1"/>
                </a:solidFill>
                <a:latin typeface="Century Gothic"/>
                <a:ea typeface="Century Gothic"/>
                <a:cs typeface="Century Gothic"/>
                <a:sym typeface="Century Gothic"/>
              </a:rPr>
              <a:t>60% of respondents who completed both an initial and follow-up screen reported improvement in symptoms</a:t>
            </a:r>
            <a:endParaRPr dirty="0"/>
          </a:p>
          <a:p>
            <a:pPr marL="342900" marR="0" lvl="0" indent="-342900" algn="l" rtl="0">
              <a:spcBef>
                <a:spcPts val="1000"/>
              </a:spcBef>
              <a:spcAft>
                <a:spcPts val="0"/>
              </a:spcAft>
              <a:buClr>
                <a:srgbClr val="86D1D8"/>
              </a:buClr>
              <a:buSzPts val="1920"/>
              <a:buFont typeface="Noto Sans Symbols"/>
              <a:buChar char="▶"/>
            </a:pPr>
            <a:r>
              <a:rPr lang="en-US" sz="2400" b="0" i="0" u="none" strike="noStrike" cap="none" dirty="0">
                <a:solidFill>
                  <a:schemeClr val="lt1"/>
                </a:solidFill>
                <a:latin typeface="Century Gothic"/>
                <a:ea typeface="Century Gothic"/>
                <a:cs typeface="Century Gothic"/>
                <a:sym typeface="Century Gothic"/>
              </a:rPr>
              <a:t>50 returning clients from last school year</a:t>
            </a:r>
            <a:endParaRPr sz="2400" b="0" i="0" u="none" strike="noStrike" cap="none"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1295401" y="4559122"/>
            <a:ext cx="9609666" cy="54122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2"/>
              </a:buClr>
              <a:buSzPts val="2400"/>
              <a:buFont typeface="Century Gothic"/>
              <a:buNone/>
            </a:pPr>
            <a:r>
              <a:rPr lang="en-US" dirty="0" smtClean="0"/>
              <a:t>Our Mission</a:t>
            </a:r>
            <a:endParaRPr sz="2400" b="0" i="0" u="none" strike="noStrike" cap="none" dirty="0">
              <a:solidFill>
                <a:schemeClr val="lt2"/>
              </a:solidFill>
              <a:latin typeface="Century Gothic"/>
              <a:ea typeface="Century Gothic"/>
              <a:cs typeface="Century Gothic"/>
              <a:sym typeface="Century Gothic"/>
            </a:endParaRPr>
          </a:p>
        </p:txBody>
      </p:sp>
      <p:pic>
        <p:nvPicPr>
          <p:cNvPr id="160" name="Google Shape;160;p21"/>
          <p:cNvPicPr preferRelativeResize="0">
            <a:picLocks noGrp="1"/>
          </p:cNvPicPr>
          <p:nvPr>
            <p:ph type="pic" idx="2"/>
          </p:nvPr>
        </p:nvPicPr>
        <p:blipFill rotWithShape="1">
          <a:blip r:embed="rId3">
            <a:alphaModFix/>
          </a:blip>
          <a:srcRect l="157" t="-1289" r="-227" b="-1918"/>
          <a:stretch/>
        </p:blipFill>
        <p:spPr>
          <a:xfrm>
            <a:off x="3776641" y="1731133"/>
            <a:ext cx="4353477" cy="2506017"/>
          </a:xfrm>
          <a:prstGeom prst="roundRect">
            <a:avLst>
              <a:gd name="adj" fmla="val 1858"/>
            </a:avLst>
          </a:prstGeom>
          <a:noFill/>
          <a:ln>
            <a:noFill/>
          </a:ln>
          <a:effectLst>
            <a:outerShdw blurRad="50800" dist="50800" dir="5400000" algn="tl" rotWithShape="0">
              <a:srgbClr val="000000">
                <a:alpha val="42745"/>
              </a:srgbClr>
            </a:outerShdw>
          </a:effectLst>
        </p:spPr>
      </p:pic>
      <p:sp>
        <p:nvSpPr>
          <p:cNvPr id="161" name="Google Shape;161;p21"/>
          <p:cNvSpPr txBox="1">
            <a:spLocks noGrp="1"/>
          </p:cNvSpPr>
          <p:nvPr>
            <p:ph type="body" idx="1"/>
          </p:nvPr>
        </p:nvSpPr>
        <p:spPr>
          <a:xfrm>
            <a:off x="1295401" y="5214796"/>
            <a:ext cx="9609666" cy="687171"/>
          </a:xfrm>
          <a:prstGeom prst="rect">
            <a:avLst/>
          </a:prstGeom>
          <a:noFill/>
          <a:ln>
            <a:noFill/>
          </a:ln>
        </p:spPr>
        <p:txBody>
          <a:bodyPr spcFirstLastPara="1" wrap="square" lIns="91425" tIns="45700" rIns="91425" bIns="45700" anchor="t" anchorCtr="0">
            <a:noAutofit/>
          </a:bodyPr>
          <a:lstStyle/>
          <a:p>
            <a:pPr marL="0" indent="0">
              <a:spcBef>
                <a:spcPts val="0"/>
              </a:spcBef>
              <a:buSzPts val="1440"/>
            </a:pPr>
            <a:r>
              <a:rPr lang="en-US" sz="1800" b="0" i="0" u="none" strike="noStrike" cap="none" dirty="0" smtClean="0">
                <a:solidFill>
                  <a:schemeClr val="lt1"/>
                </a:solidFill>
                <a:latin typeface="Century Gothic"/>
                <a:ea typeface="Century Gothic"/>
                <a:cs typeface="Century Gothic"/>
                <a:sym typeface="Century Gothic"/>
              </a:rPr>
              <a:t>To improve the overall health and well-being of the communities we serve through high impact partnerships and high quality innovative programs.</a:t>
            </a:r>
            <a:endParaRPr sz="1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title"/>
          </p:nvPr>
        </p:nvSpPr>
        <p:spPr>
          <a:xfrm>
            <a:off x="1154954" y="715224"/>
            <a:ext cx="8825659" cy="18469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800"/>
              <a:buFont typeface="Century Gothic"/>
              <a:buNone/>
            </a:pPr>
            <a:r>
              <a:rPr lang="en-US" sz="4800" b="0" i="0" u="none" strike="noStrike" cap="none" dirty="0">
                <a:solidFill>
                  <a:schemeClr val="lt2"/>
                </a:solidFill>
                <a:latin typeface="Century Gothic"/>
                <a:ea typeface="Century Gothic"/>
                <a:cs typeface="Century Gothic"/>
                <a:sym typeface="Century Gothic"/>
              </a:rPr>
              <a:t>Lessons Learned</a:t>
            </a:r>
            <a:br>
              <a:rPr lang="en-US" sz="4800" b="0" i="0" u="none" strike="noStrike" cap="none" dirty="0">
                <a:solidFill>
                  <a:schemeClr val="lt2"/>
                </a:solidFill>
                <a:latin typeface="Century Gothic"/>
                <a:ea typeface="Century Gothic"/>
                <a:cs typeface="Century Gothic"/>
                <a:sym typeface="Century Gothic"/>
              </a:rPr>
            </a:br>
            <a:r>
              <a:rPr lang="en-US" sz="4800" b="0" i="0" u="none" strike="noStrike" cap="none" dirty="0" smtClean="0">
                <a:solidFill>
                  <a:schemeClr val="lt2"/>
                </a:solidFill>
                <a:latin typeface="Century Gothic"/>
                <a:ea typeface="Century Gothic"/>
                <a:cs typeface="Century Gothic"/>
                <a:sym typeface="Century Gothic"/>
              </a:rPr>
              <a:t>Going </a:t>
            </a:r>
            <a:r>
              <a:rPr lang="en-US" sz="4800" b="0" i="0" u="none" strike="noStrike" cap="none" dirty="0">
                <a:solidFill>
                  <a:schemeClr val="lt2"/>
                </a:solidFill>
                <a:latin typeface="Century Gothic"/>
                <a:ea typeface="Century Gothic"/>
                <a:cs typeface="Century Gothic"/>
                <a:sym typeface="Century Gothic"/>
              </a:rPr>
              <a:t>Forward</a:t>
            </a:r>
            <a:endParaRPr sz="4800" b="0" i="0" u="none" strike="noStrike" cap="none" dirty="0">
              <a:solidFill>
                <a:schemeClr val="lt2"/>
              </a:solidFill>
              <a:latin typeface="Century Gothic"/>
              <a:ea typeface="Century Gothic"/>
              <a:cs typeface="Century Gothic"/>
              <a:sym typeface="Century Gothic"/>
            </a:endParaRPr>
          </a:p>
        </p:txBody>
      </p:sp>
      <p:sp>
        <p:nvSpPr>
          <p:cNvPr id="341" name="Google Shape;341;p42"/>
          <p:cNvSpPr txBox="1">
            <a:spLocks noGrp="1"/>
          </p:cNvSpPr>
          <p:nvPr>
            <p:ph type="body" idx="1"/>
          </p:nvPr>
        </p:nvSpPr>
        <p:spPr>
          <a:xfrm>
            <a:off x="1023042" y="2562131"/>
            <a:ext cx="8957571" cy="3457669"/>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rgbClr val="86D1D8"/>
              </a:buClr>
              <a:buSzPts val="2240"/>
              <a:buFont typeface="Noto Sans Symbols"/>
              <a:buChar char="➢"/>
            </a:pPr>
            <a:r>
              <a:rPr lang="en-US" sz="2800" b="0" i="0" u="none" strike="noStrike" cap="none" dirty="0">
                <a:solidFill>
                  <a:schemeClr val="lt1"/>
                </a:solidFill>
                <a:latin typeface="Century Gothic"/>
                <a:ea typeface="Century Gothic"/>
                <a:cs typeface="Century Gothic"/>
                <a:sym typeface="Century Gothic"/>
              </a:rPr>
              <a:t>Family		</a:t>
            </a:r>
            <a:endParaRPr sz="6600" b="0" i="0" u="none" strike="noStrike" cap="none" dirty="0">
              <a:solidFill>
                <a:schemeClr val="lt1"/>
              </a:solidFill>
              <a:latin typeface="Century Gothic"/>
              <a:ea typeface="Century Gothic"/>
              <a:cs typeface="Century Gothic"/>
              <a:sym typeface="Century Gothic"/>
            </a:endParaRPr>
          </a:p>
          <a:p>
            <a:pPr marL="285750" marR="0" lvl="0" indent="-285750" algn="l" rtl="0">
              <a:spcBef>
                <a:spcPts val="1000"/>
              </a:spcBef>
              <a:spcAft>
                <a:spcPts val="0"/>
              </a:spcAft>
              <a:buClr>
                <a:srgbClr val="86D1D8"/>
              </a:buClr>
              <a:buSzPts val="2240"/>
              <a:buFont typeface="Noto Sans Symbols"/>
              <a:buChar char="➢"/>
            </a:pPr>
            <a:r>
              <a:rPr lang="en-US" sz="2800" b="0" i="0" u="none" strike="noStrike" cap="none" dirty="0">
                <a:solidFill>
                  <a:schemeClr val="lt1"/>
                </a:solidFill>
                <a:latin typeface="Century Gothic"/>
                <a:ea typeface="Century Gothic"/>
                <a:cs typeface="Century Gothic"/>
                <a:sym typeface="Century Gothic"/>
              </a:rPr>
              <a:t>School			Improving the </a:t>
            </a:r>
            <a:r>
              <a:rPr lang="en-US" sz="2800" b="0" i="0" u="none" strike="noStrike" cap="none" dirty="0" smtClean="0">
                <a:solidFill>
                  <a:schemeClr val="lt1"/>
                </a:solidFill>
                <a:latin typeface="Century Gothic"/>
                <a:ea typeface="Century Gothic"/>
                <a:cs typeface="Century Gothic"/>
                <a:sym typeface="Century Gothic"/>
              </a:rPr>
              <a:t>experience	and</a:t>
            </a:r>
            <a:endParaRPr dirty="0"/>
          </a:p>
          <a:p>
            <a:pPr marL="285750" marR="0" lvl="0" indent="-285750" algn="l" rtl="0">
              <a:spcBef>
                <a:spcPts val="1000"/>
              </a:spcBef>
              <a:spcAft>
                <a:spcPts val="0"/>
              </a:spcAft>
              <a:buClr>
                <a:srgbClr val="86D1D8"/>
              </a:buClr>
              <a:buSzPts val="2240"/>
              <a:buFont typeface="Noto Sans Symbols"/>
              <a:buChar char="➢"/>
            </a:pPr>
            <a:r>
              <a:rPr lang="en-US" sz="2800" b="0" i="0" u="none" strike="noStrike" cap="none" dirty="0" smtClean="0">
                <a:solidFill>
                  <a:schemeClr val="lt1"/>
                </a:solidFill>
                <a:latin typeface="Century Gothic"/>
                <a:ea typeface="Century Gothic"/>
                <a:cs typeface="Century Gothic"/>
                <a:sym typeface="Century Gothic"/>
              </a:rPr>
              <a:t>District</a:t>
            </a:r>
          </a:p>
          <a:p>
            <a:pPr marL="285750" marR="0" lvl="0" indent="-285750" algn="l" rtl="0">
              <a:spcBef>
                <a:spcPts val="1000"/>
              </a:spcBef>
              <a:spcAft>
                <a:spcPts val="0"/>
              </a:spcAft>
              <a:buClr>
                <a:srgbClr val="86D1D8"/>
              </a:buClr>
              <a:buSzPts val="2240"/>
              <a:buFont typeface="Noto Sans Symbols"/>
              <a:buChar char="➢"/>
            </a:pPr>
            <a:r>
              <a:rPr lang="en-US" sz="2800" dirty="0" smtClean="0"/>
              <a:t>Primary Care</a:t>
            </a:r>
            <a:r>
              <a:rPr lang="en-US" sz="2800" b="0" i="0" u="none" strike="noStrike" cap="none" dirty="0">
                <a:solidFill>
                  <a:schemeClr val="lt1"/>
                </a:solidFill>
                <a:latin typeface="Century Gothic"/>
                <a:ea typeface="Century Gothic"/>
                <a:cs typeface="Century Gothic"/>
                <a:sym typeface="Century Gothic"/>
              </a:rPr>
              <a:t>	</a:t>
            </a:r>
            <a:r>
              <a:rPr lang="en-US" sz="2800" b="0" i="0" u="none" strike="noStrike" cap="none" dirty="0" smtClean="0">
                <a:solidFill>
                  <a:schemeClr val="lt1"/>
                </a:solidFill>
                <a:latin typeface="Century Gothic"/>
                <a:ea typeface="Century Gothic"/>
                <a:cs typeface="Century Gothic"/>
                <a:sym typeface="Century Gothic"/>
              </a:rPr>
              <a:t>     </a:t>
            </a:r>
            <a:r>
              <a:rPr lang="en-US" sz="2800" dirty="0" smtClean="0"/>
              <a:t>P</a:t>
            </a:r>
            <a:r>
              <a:rPr lang="en-US" sz="2800" b="0" i="0" u="none" strike="noStrike" cap="none" dirty="0" smtClean="0">
                <a:solidFill>
                  <a:schemeClr val="lt1"/>
                </a:solidFill>
                <a:latin typeface="Century Gothic"/>
                <a:ea typeface="Century Gothic"/>
                <a:cs typeface="Century Gothic"/>
                <a:sym typeface="Century Gothic"/>
              </a:rPr>
              <a:t>aving </a:t>
            </a:r>
            <a:r>
              <a:rPr lang="en-US" sz="2800" b="0" i="0" u="none" strike="noStrike" cap="none" dirty="0">
                <a:solidFill>
                  <a:schemeClr val="lt1"/>
                </a:solidFill>
                <a:latin typeface="Century Gothic"/>
                <a:ea typeface="Century Gothic"/>
                <a:cs typeface="Century Gothic"/>
                <a:sym typeface="Century Gothic"/>
              </a:rPr>
              <a:t>the way for sustainability</a:t>
            </a:r>
            <a:endParaRPr sz="2800" b="0" i="0" u="none" strike="noStrike" cap="none" dirty="0">
              <a:solidFill>
                <a:schemeClr val="lt1"/>
              </a:solidFill>
              <a:latin typeface="Century Gothic"/>
              <a:ea typeface="Century Gothic"/>
              <a:cs typeface="Century Gothic"/>
              <a:sym typeface="Century Gothic"/>
            </a:endParaRPr>
          </a:p>
        </p:txBody>
      </p:sp>
      <p:sp>
        <p:nvSpPr>
          <p:cNvPr id="342" name="Google Shape;342;p42"/>
          <p:cNvSpPr/>
          <p:nvPr/>
        </p:nvSpPr>
        <p:spPr>
          <a:xfrm>
            <a:off x="2690537" y="3532382"/>
            <a:ext cx="656822" cy="1326523"/>
          </a:xfrm>
          <a:prstGeom prst="rightBrace">
            <a:avLst>
              <a:gd name="adj1" fmla="val 8333"/>
              <a:gd name="adj2" fmla="val 50000"/>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 calcmode="lin" valueType="num">
                                      <p:cBhvr additive="base">
                                        <p:cTn id="7" dur="1500"/>
                                        <p:tgtEl>
                                          <p:spTgt spid="34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6"/>
          <p:cNvSpPr txBox="1">
            <a:spLocks noGrp="1"/>
          </p:cNvSpPr>
          <p:nvPr>
            <p:ph type="title"/>
          </p:nvPr>
        </p:nvSpPr>
        <p:spPr>
          <a:xfrm>
            <a:off x="646111" y="335152"/>
            <a:ext cx="9404723" cy="9309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dirty="0" smtClean="0">
                <a:solidFill>
                  <a:schemeClr val="lt2"/>
                </a:solidFill>
                <a:latin typeface="Century Gothic"/>
                <a:ea typeface="Century Gothic"/>
                <a:cs typeface="Century Gothic"/>
                <a:sym typeface="Century Gothic"/>
              </a:rPr>
              <a:t>Putting it all Together</a:t>
            </a:r>
            <a:endParaRPr sz="4200" b="0" i="0" u="none" strike="noStrike" cap="none" dirty="0">
              <a:solidFill>
                <a:schemeClr val="lt2"/>
              </a:solidFill>
              <a:latin typeface="Century Gothic"/>
              <a:ea typeface="Century Gothic"/>
              <a:cs typeface="Century Gothic"/>
              <a:sym typeface="Century Gothic"/>
            </a:endParaRPr>
          </a:p>
        </p:txBody>
      </p:sp>
      <p:sp>
        <p:nvSpPr>
          <p:cNvPr id="372" name="Google Shape;372;p46"/>
          <p:cNvSpPr txBox="1"/>
          <p:nvPr/>
        </p:nvSpPr>
        <p:spPr>
          <a:xfrm>
            <a:off x="646111" y="1401574"/>
            <a:ext cx="10331464" cy="646331"/>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800" dirty="0" smtClean="0">
                <a:solidFill>
                  <a:schemeClr val="lt1"/>
                </a:solidFill>
                <a:latin typeface="Century Gothic"/>
                <a:ea typeface="Century Gothic"/>
                <a:cs typeface="Century Gothic"/>
                <a:sym typeface="Century Gothic"/>
              </a:rPr>
              <a:t>10 year old client whose pediatrician wanted to refer her to a partial hospitalization program due to lack of school attendance for two months</a:t>
            </a:r>
          </a:p>
          <a:p>
            <a:pPr marL="342900" lvl="0" indent="-342900">
              <a:spcBef>
                <a:spcPts val="1000"/>
              </a:spcBef>
              <a:buClr>
                <a:srgbClr val="86D1D8"/>
              </a:buClr>
              <a:buSzPts val="1600"/>
              <a:buFont typeface="Noto Sans Symbols"/>
              <a:buChar char="▶"/>
            </a:pPr>
            <a:r>
              <a:rPr lang="en-US" sz="2000" dirty="0" smtClean="0">
                <a:solidFill>
                  <a:schemeClr val="lt1"/>
                </a:solidFill>
                <a:latin typeface="Century Gothic"/>
                <a:sym typeface="Century Gothic"/>
              </a:rPr>
              <a:t>Clinician met client in a warm handoff at her next pediatrician appointment</a:t>
            </a:r>
          </a:p>
          <a:p>
            <a:pPr marL="342900" lvl="0" indent="-342900">
              <a:spcBef>
                <a:spcPts val="1000"/>
              </a:spcBef>
              <a:buClr>
                <a:srgbClr val="86D1D8"/>
              </a:buClr>
              <a:buSzPts val="1600"/>
              <a:buFont typeface="Noto Sans Symbols"/>
              <a:buChar char="▶"/>
            </a:pPr>
            <a:r>
              <a:rPr lang="en-US" sz="2000" dirty="0" smtClean="0">
                <a:solidFill>
                  <a:schemeClr val="lt1"/>
                </a:solidFill>
                <a:latin typeface="Century Gothic"/>
                <a:ea typeface="Century Gothic"/>
                <a:cs typeface="Century Gothic"/>
                <a:sym typeface="Century Gothic"/>
              </a:rPr>
              <a:t>Client was stepped up to enhanced community treatment with the Community Health Worker added to her treatment team</a:t>
            </a:r>
          </a:p>
          <a:p>
            <a:pPr marL="342900" lvl="0" indent="-342900">
              <a:spcBef>
                <a:spcPts val="1000"/>
              </a:spcBef>
              <a:buClr>
                <a:srgbClr val="86D1D8"/>
              </a:buClr>
              <a:buSzPts val="1600"/>
              <a:buFont typeface="Noto Sans Symbols"/>
              <a:buChar char="▶"/>
            </a:pPr>
            <a:r>
              <a:rPr lang="en-US" sz="2000" dirty="0" smtClean="0">
                <a:solidFill>
                  <a:schemeClr val="lt1"/>
                </a:solidFill>
                <a:latin typeface="Century Gothic"/>
                <a:ea typeface="Century Gothic"/>
                <a:sym typeface="Century Gothic"/>
              </a:rPr>
              <a:t>The team closely coordinated services with school’s learning team and pediatrician</a:t>
            </a:r>
          </a:p>
          <a:p>
            <a:pPr marL="342900" lvl="0" indent="-342900">
              <a:spcBef>
                <a:spcPts val="1000"/>
              </a:spcBef>
              <a:buClr>
                <a:srgbClr val="86D1D8"/>
              </a:buClr>
              <a:buSzPts val="1600"/>
              <a:buFont typeface="Noto Sans Symbols"/>
              <a:buChar char="▶"/>
            </a:pPr>
            <a:r>
              <a:rPr lang="en-US" sz="2000" dirty="0" smtClean="0">
                <a:solidFill>
                  <a:schemeClr val="lt1"/>
                </a:solidFill>
                <a:latin typeface="Century Gothic"/>
                <a:ea typeface="Century Gothic"/>
                <a:cs typeface="Century Gothic"/>
                <a:sym typeface="Century Gothic"/>
              </a:rPr>
              <a:t>CHW followed behind school bus to support client, who was anxious to ride the bus to school</a:t>
            </a:r>
          </a:p>
          <a:p>
            <a:pPr marL="342900" lvl="0" indent="-342900">
              <a:spcBef>
                <a:spcPts val="1000"/>
              </a:spcBef>
              <a:buClr>
                <a:srgbClr val="86D1D8"/>
              </a:buClr>
              <a:buSzPts val="1600"/>
              <a:buFont typeface="Noto Sans Symbols"/>
              <a:buChar char="▶"/>
            </a:pPr>
            <a:r>
              <a:rPr lang="en-US" sz="2000" dirty="0" smtClean="0">
                <a:solidFill>
                  <a:schemeClr val="lt1"/>
                </a:solidFill>
                <a:latin typeface="Century Gothic"/>
                <a:ea typeface="Century Gothic"/>
                <a:cs typeface="Century Gothic"/>
                <a:sym typeface="Century Gothic"/>
              </a:rPr>
              <a:t>Attendance at school significantly improved, and partial and/or inpatient hospitalization was avoided</a:t>
            </a:r>
          </a:p>
          <a:p>
            <a:pPr lvl="0">
              <a:spcBef>
                <a:spcPts val="1000"/>
              </a:spcBef>
              <a:buClr>
                <a:srgbClr val="86D1D8"/>
              </a:buClr>
              <a:buSzPts val="1600"/>
            </a:pPr>
            <a:endParaRPr lang="en-US" sz="2000" dirty="0"/>
          </a:p>
          <a:p>
            <a:pPr marR="0" lvl="0" rtl="0">
              <a:spcBef>
                <a:spcPts val="0"/>
              </a:spcBef>
              <a:spcAft>
                <a:spcPts val="0"/>
              </a:spcAft>
            </a:pPr>
            <a:endParaRPr sz="28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dirty="0">
                <a:solidFill>
                  <a:srgbClr val="00B0F0"/>
                </a:solidFill>
                <a:latin typeface="Century Gothic"/>
                <a:ea typeface="Century Gothic"/>
                <a:cs typeface="Century Gothic"/>
                <a:sym typeface="Century Gothic"/>
              </a:rPr>
              <a:t>Family Service of Rhode Island</a:t>
            </a:r>
            <a:endParaRPr sz="4200" b="0" i="0" u="none" strike="noStrike" cap="none" dirty="0">
              <a:solidFill>
                <a:srgbClr val="00B0F0"/>
              </a:solidFill>
              <a:latin typeface="Century Gothic"/>
              <a:ea typeface="Century Gothic"/>
              <a:cs typeface="Century Gothic"/>
              <a:sym typeface="Century Gothic"/>
            </a:endParaRPr>
          </a:p>
        </p:txBody>
      </p:sp>
      <p:sp>
        <p:nvSpPr>
          <p:cNvPr id="167" name="Google Shape;167;p22"/>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Non-profit human services agency</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Serving the community for over 125 years</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Provide outpatient mental health, residential treatment, </a:t>
            </a:r>
            <a:r>
              <a:rPr lang="en-US" sz="2000" b="0" i="0" u="none" strike="noStrike" cap="none" dirty="0" smtClean="0">
                <a:solidFill>
                  <a:schemeClr val="lt1"/>
                </a:solidFill>
                <a:latin typeface="Century Gothic"/>
                <a:ea typeface="Century Gothic"/>
                <a:cs typeface="Century Gothic"/>
                <a:sym typeface="Century Gothic"/>
              </a:rPr>
              <a:t>and case </a:t>
            </a:r>
            <a:r>
              <a:rPr lang="en-US" sz="2000" b="0" i="0" u="none" strike="noStrike" cap="none" dirty="0">
                <a:solidFill>
                  <a:schemeClr val="lt1"/>
                </a:solidFill>
                <a:latin typeface="Century Gothic"/>
                <a:ea typeface="Century Gothic"/>
                <a:cs typeface="Century Gothic"/>
                <a:sym typeface="Century Gothic"/>
              </a:rPr>
              <a:t>management for underserved/low income individuals and families</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Programming for individuals from birth through adulthood</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Trauma-informed &amp; evidence-based </a:t>
            </a:r>
            <a:r>
              <a:rPr lang="en-US" sz="2000" b="0" i="0" u="none" strike="noStrike" cap="none" dirty="0" smtClean="0">
                <a:solidFill>
                  <a:schemeClr val="lt1"/>
                </a:solidFill>
                <a:latin typeface="Century Gothic"/>
                <a:ea typeface="Century Gothic"/>
                <a:cs typeface="Century Gothic"/>
                <a:sym typeface="Century Gothic"/>
              </a:rPr>
              <a:t>practices</a:t>
            </a:r>
          </a:p>
          <a:p>
            <a:pPr marL="342900" marR="0" lvl="0" indent="-342900" algn="l" rtl="0">
              <a:spcBef>
                <a:spcPts val="1000"/>
              </a:spcBef>
              <a:spcAft>
                <a:spcPts val="0"/>
              </a:spcAft>
              <a:buClr>
                <a:srgbClr val="86D1D8"/>
              </a:buClr>
              <a:buSzPts val="1600"/>
              <a:buFont typeface="Noto Sans Symbols"/>
              <a:buChar char="▶"/>
            </a:pPr>
            <a:r>
              <a:rPr lang="en-US" dirty="0" smtClean="0"/>
              <a:t>Culture of Restoration and provides Restorative Practices in urban school districts throughout Rhode Island</a:t>
            </a:r>
            <a:endParaRPr dirty="0"/>
          </a:p>
          <a:p>
            <a:pPr marL="0" marR="0" lvl="0" indent="0" algn="l" rtl="0">
              <a:spcBef>
                <a:spcPts val="1000"/>
              </a:spcBef>
              <a:spcAft>
                <a:spcPts val="0"/>
              </a:spcAft>
              <a:buClr>
                <a:srgbClr val="86D1D8"/>
              </a:buClr>
              <a:buSzPts val="1600"/>
              <a:buFont typeface="Noto Sans Symbols"/>
              <a:buNone/>
            </a:pPr>
            <a:endParaRPr sz="2000" b="0" i="0" u="none" strike="noStrike" cap="none" dirty="0">
              <a:solidFill>
                <a:schemeClr val="lt1"/>
              </a:solidFill>
              <a:latin typeface="Century Gothic"/>
              <a:ea typeface="Century Gothic"/>
              <a:cs typeface="Century Gothic"/>
              <a:sym typeface="Century Gothic"/>
            </a:endParaRPr>
          </a:p>
          <a:p>
            <a:pPr marL="742950" marR="0" lvl="1" indent="-194309" algn="l" rtl="0">
              <a:spcBef>
                <a:spcPts val="1000"/>
              </a:spcBef>
              <a:spcAft>
                <a:spcPts val="0"/>
              </a:spcAft>
              <a:buClr>
                <a:srgbClr val="86D1D8"/>
              </a:buClr>
              <a:buSzPts val="1440"/>
              <a:buFont typeface="Noto Sans Symbols"/>
              <a:buNone/>
            </a:pPr>
            <a:endParaRPr sz="1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2145671" y="2091350"/>
            <a:ext cx="7834942" cy="1246529"/>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2"/>
              </a:buClr>
              <a:buSzPts val="4000"/>
              <a:buFont typeface="Century Gothic"/>
              <a:buNone/>
            </a:pPr>
            <a:r>
              <a:rPr lang="en-US" sz="4000" b="0" i="0" u="none" strike="noStrike" cap="none" dirty="0">
                <a:solidFill>
                  <a:srgbClr val="FF0000"/>
                </a:solidFill>
                <a:latin typeface="Century Gothic"/>
                <a:ea typeface="Century Gothic"/>
                <a:cs typeface="Century Gothic"/>
                <a:sym typeface="Century Gothic"/>
              </a:rPr>
              <a:t>Providence Public </a:t>
            </a:r>
            <a:r>
              <a:rPr lang="en-US" sz="4000" b="0" i="0" u="none" strike="noStrike" cap="none" dirty="0" smtClean="0">
                <a:solidFill>
                  <a:srgbClr val="FF0000"/>
                </a:solidFill>
                <a:latin typeface="Century Gothic"/>
                <a:ea typeface="Century Gothic"/>
                <a:cs typeface="Century Gothic"/>
                <a:sym typeface="Century Gothic"/>
              </a:rPr>
              <a:t>School Department</a:t>
            </a:r>
            <a:endParaRPr sz="4000" b="0" i="0" u="none" strike="noStrike" cap="none" dirty="0">
              <a:solidFill>
                <a:srgbClr val="FF0000"/>
              </a:solidFill>
              <a:latin typeface="Century Gothic"/>
              <a:ea typeface="Century Gothic"/>
              <a:cs typeface="Century Gothic"/>
              <a:sym typeface="Century Gothic"/>
            </a:endParaRPr>
          </a:p>
        </p:txBody>
      </p:sp>
      <p:sp>
        <p:nvSpPr>
          <p:cNvPr id="180" name="Google Shape;180;p24"/>
          <p:cNvSpPr txBox="1">
            <a:spLocks noGrp="1"/>
          </p:cNvSpPr>
          <p:nvPr>
            <p:ph type="body" idx="1"/>
          </p:nvPr>
        </p:nvSpPr>
        <p:spPr>
          <a:xfrm>
            <a:off x="1517094" y="3826767"/>
            <a:ext cx="8825658" cy="8604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smtClean="0">
                <a:solidFill>
                  <a:schemeClr val="bg1"/>
                </a:solidFill>
              </a:rPr>
              <a:t>Mission</a:t>
            </a:r>
            <a:r>
              <a:rPr lang="en-US" dirty="0">
                <a:solidFill>
                  <a:schemeClr val="bg1"/>
                </a:solidFill>
              </a:rPr>
              <a:t>: </a:t>
            </a:r>
            <a:r>
              <a:rPr lang="en-US" dirty="0" smtClean="0">
                <a:solidFill>
                  <a:schemeClr val="bg1"/>
                </a:solidFill>
              </a:rPr>
              <a:t>To </a:t>
            </a:r>
            <a:r>
              <a:rPr lang="en-US" dirty="0">
                <a:solidFill>
                  <a:schemeClr val="bg1"/>
                </a:solidFill>
              </a:rPr>
              <a:t>prepare all students to succeed in the nations' colleges and universities and in their chosen professions</a:t>
            </a:r>
            <a:r>
              <a:rPr lang="en-US" dirty="0"/>
              <a:t>.</a:t>
            </a:r>
          </a:p>
          <a:p>
            <a:pPr marL="0" marR="0" lvl="0" indent="0" algn="l" rtl="0">
              <a:spcBef>
                <a:spcPts val="0"/>
              </a:spcBef>
              <a:spcAft>
                <a:spcPts val="0"/>
              </a:spcAft>
              <a:buClr>
                <a:srgbClr val="86D1D8"/>
              </a:buClr>
              <a:buSzPts val="1600"/>
              <a:buFont typeface="Noto Sans Symbols"/>
              <a:buNone/>
            </a:pPr>
            <a:endParaRPr lang="en-US" sz="2000" b="0" i="0" u="none" strike="noStrike" cap="none" dirty="0" smtClean="0">
              <a:solidFill>
                <a:srgbClr val="86D1D8"/>
              </a:solidFill>
              <a:latin typeface="Century Gothic"/>
              <a:ea typeface="Century Gothic"/>
              <a:cs typeface="Century Gothic"/>
              <a:sym typeface="Century Gothic"/>
            </a:endParaRPr>
          </a:p>
          <a:p>
            <a:pPr marL="0" marR="0" lvl="0" indent="0" algn="l" rtl="0">
              <a:spcBef>
                <a:spcPts val="0"/>
              </a:spcBef>
              <a:spcAft>
                <a:spcPts val="0"/>
              </a:spcAft>
              <a:buClr>
                <a:srgbClr val="86D1D8"/>
              </a:buClr>
              <a:buSzPts val="1600"/>
              <a:buFont typeface="Noto Sans Symbols"/>
              <a:buNone/>
            </a:pPr>
            <a:endParaRPr sz="2000" b="0" i="0" u="none" strike="noStrike" cap="none" dirty="0">
              <a:solidFill>
                <a:srgbClr val="86D1D8"/>
              </a:solidFill>
              <a:latin typeface="Century Gothic"/>
              <a:ea typeface="Century Gothic"/>
              <a:cs typeface="Century Gothic"/>
              <a:sym typeface="Century Gothic"/>
            </a:endParaRPr>
          </a:p>
        </p:txBody>
      </p:sp>
      <p:pic>
        <p:nvPicPr>
          <p:cNvPr id="4" name="Google Shape;196;p26" descr="Providence Public Schools"/>
          <p:cNvPicPr preferRelativeResize="0"/>
          <p:nvPr/>
        </p:nvPicPr>
        <p:blipFill rotWithShape="1">
          <a:blip r:embed="rId3">
            <a:alphaModFix/>
          </a:blip>
          <a:srcRect/>
          <a:stretch/>
        </p:blipFill>
        <p:spPr>
          <a:xfrm>
            <a:off x="4102303" y="925128"/>
            <a:ext cx="2133600" cy="952500"/>
          </a:xfrm>
          <a:prstGeom prst="rect">
            <a:avLst/>
          </a:prstGeom>
          <a:solidFill>
            <a:srgbClr val="FF0000"/>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646112" y="452718"/>
            <a:ext cx="9299078" cy="9841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dirty="0" smtClean="0">
                <a:solidFill>
                  <a:schemeClr val="lt2"/>
                </a:solidFill>
                <a:latin typeface="Century Gothic"/>
                <a:ea typeface="Century Gothic"/>
                <a:cs typeface="Century Gothic"/>
                <a:sym typeface="Century Gothic"/>
              </a:rPr>
              <a:t> Historic Providence </a:t>
            </a:r>
            <a:r>
              <a:rPr lang="en-US" sz="4200" b="0" i="0" u="none" strike="noStrike" cap="none" dirty="0">
                <a:solidFill>
                  <a:schemeClr val="lt2"/>
                </a:solidFill>
                <a:latin typeface="Century Gothic"/>
                <a:ea typeface="Century Gothic"/>
                <a:cs typeface="Century Gothic"/>
                <a:sym typeface="Century Gothic"/>
              </a:rPr>
              <a:t>Demographics</a:t>
            </a:r>
            <a:endParaRPr sz="4200" b="0" i="0" u="none" strike="noStrike" cap="none" dirty="0">
              <a:solidFill>
                <a:schemeClr val="lt2"/>
              </a:solidFill>
              <a:latin typeface="Century Gothic"/>
              <a:ea typeface="Century Gothic"/>
              <a:cs typeface="Century Gothic"/>
              <a:sym typeface="Century Gothic"/>
            </a:endParaRPr>
          </a:p>
        </p:txBody>
      </p:sp>
      <p:sp>
        <p:nvSpPr>
          <p:cNvPr id="154" name="Google Shape;154;p20"/>
          <p:cNvSpPr txBox="1"/>
          <p:nvPr/>
        </p:nvSpPr>
        <p:spPr>
          <a:xfrm>
            <a:off x="827315" y="1436914"/>
            <a:ext cx="10206446" cy="53553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solidFill>
                  <a:schemeClr val="lt1"/>
                </a:solidFill>
                <a:latin typeface="Century Gothic"/>
                <a:ea typeface="Century Gothic"/>
                <a:cs typeface="Century Gothic"/>
                <a:sym typeface="Century Gothic"/>
              </a:rPr>
              <a:t>Total # children living in poverty between 2012 – 2016:		</a:t>
            </a:r>
            <a:r>
              <a:rPr lang="en-US" sz="1800" b="0" i="0" u="none" strike="noStrike" cap="none" dirty="0" smtClean="0">
                <a:solidFill>
                  <a:schemeClr val="lt1"/>
                </a:solidFill>
                <a:latin typeface="Century Gothic"/>
                <a:ea typeface="Century Gothic"/>
                <a:cs typeface="Century Gothic"/>
                <a:sym typeface="Century Gothic"/>
              </a:rPr>
              <a:t>15,068</a:t>
            </a:r>
            <a:r>
              <a:rPr lang="en-US" sz="1800" b="0" i="0" u="none" strike="noStrike" cap="none" dirty="0">
                <a:solidFill>
                  <a:schemeClr val="lt1"/>
                </a:solidFill>
                <a:latin typeface="Century Gothic"/>
                <a:ea typeface="Century Gothic"/>
                <a:cs typeface="Century Gothic"/>
                <a:sym typeface="Century Gothic"/>
              </a:rPr>
              <a:t>		37.5% 	</a:t>
            </a:r>
            <a:endParaRPr sz="18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Total # children living in extreme poverty between 2012 - 2016:	6,770		16.8%</a:t>
            </a:r>
            <a:endParaRPr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 of students who saw another student bring a weapon to school in 2014:		18%</a:t>
            </a:r>
            <a:endParaRPr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 of students participated in a physical fight in 2014:				</a:t>
            </a:r>
            <a:r>
              <a:rPr lang="en-US" sz="1800" dirty="0" smtClean="0">
                <a:solidFill>
                  <a:schemeClr val="lt1"/>
                </a:solidFill>
                <a:latin typeface="Century Gothic"/>
                <a:ea typeface="Century Gothic"/>
                <a:cs typeface="Century Gothic"/>
                <a:sym typeface="Century Gothic"/>
              </a:rPr>
              <a:t>10</a:t>
            </a:r>
            <a:r>
              <a:rPr lang="en-US" sz="1800" dirty="0">
                <a:solidFill>
                  <a:schemeClr val="lt1"/>
                </a:solidFill>
                <a:latin typeface="Century Gothic"/>
                <a:ea typeface="Century Gothic"/>
                <a:cs typeface="Century Gothic"/>
                <a:sym typeface="Century Gothic"/>
              </a:rPr>
              <a:t>%</a:t>
            </a:r>
            <a:endParaRPr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2015 Rhode Island ranked 15</a:t>
            </a:r>
            <a:r>
              <a:rPr lang="en-US" sz="1800" baseline="30000" dirty="0">
                <a:solidFill>
                  <a:schemeClr val="lt1"/>
                </a:solidFill>
                <a:latin typeface="Century Gothic"/>
                <a:ea typeface="Century Gothic"/>
                <a:cs typeface="Century Gothic"/>
                <a:sym typeface="Century Gothic"/>
              </a:rPr>
              <a:t>th</a:t>
            </a:r>
            <a:r>
              <a:rPr lang="en-US" sz="1800" dirty="0">
                <a:solidFill>
                  <a:schemeClr val="lt1"/>
                </a:solidFill>
                <a:latin typeface="Century Gothic"/>
                <a:ea typeface="Century Gothic"/>
                <a:cs typeface="Century Gothic"/>
                <a:sym typeface="Century Gothic"/>
              </a:rPr>
              <a:t> out of 32 states for self-reported weapon carrying on school property</a:t>
            </a:r>
            <a:endParaRPr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 children of incarcerated parents in 2017:					</a:t>
            </a:r>
            <a:r>
              <a:rPr lang="en-US" sz="1800" dirty="0" smtClean="0">
                <a:solidFill>
                  <a:schemeClr val="lt1"/>
                </a:solidFill>
                <a:latin typeface="Century Gothic"/>
                <a:ea typeface="Century Gothic"/>
                <a:cs typeface="Century Gothic"/>
                <a:sym typeface="Century Gothic"/>
              </a:rPr>
              <a:t>983</a:t>
            </a:r>
            <a:endParaRPr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 of domestic violence incidents reported in 2017 with children present		31%</a:t>
            </a:r>
            <a:endParaRPr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 of child abuse/neglect victims per 100 youth in 2017				</a:t>
            </a:r>
            <a:r>
              <a:rPr lang="en-US" sz="1800" dirty="0" smtClean="0">
                <a:solidFill>
                  <a:schemeClr val="lt1"/>
                </a:solidFill>
                <a:latin typeface="Century Gothic"/>
                <a:ea typeface="Century Gothic"/>
                <a:cs typeface="Century Gothic"/>
                <a:sym typeface="Century Gothic"/>
              </a:rPr>
              <a:t>19.3</a:t>
            </a:r>
            <a:endParaRPr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lt1"/>
                </a:solidFill>
                <a:latin typeface="Century Gothic"/>
                <a:ea typeface="Century Gothic"/>
                <a:cs typeface="Century Gothic"/>
                <a:sym typeface="Century Gothic"/>
              </a:rPr>
              <a:t>% of students in district English Learners in </a:t>
            </a:r>
            <a:r>
              <a:rPr lang="en-US" sz="1800" dirty="0" smtClean="0">
                <a:solidFill>
                  <a:schemeClr val="lt1"/>
                </a:solidFill>
                <a:latin typeface="Century Gothic"/>
                <a:ea typeface="Century Gothic"/>
                <a:cs typeface="Century Gothic"/>
                <a:sym typeface="Century Gothic"/>
              </a:rPr>
              <a:t>2016-2017</a:t>
            </a:r>
            <a:r>
              <a:rPr lang="en-US" sz="1800" dirty="0">
                <a:solidFill>
                  <a:schemeClr val="lt1"/>
                </a:solidFill>
                <a:latin typeface="Century Gothic"/>
                <a:ea typeface="Century Gothic"/>
                <a:cs typeface="Century Gothic"/>
                <a:sym typeface="Century Gothic"/>
              </a:rPr>
              <a:t>				29%</a:t>
            </a:r>
            <a:endParaRPr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7A9798"/>
              </a:buClr>
              <a:buSzPts val="3300"/>
              <a:buFont typeface="Georgia"/>
              <a:buNone/>
            </a:pPr>
            <a:r>
              <a:rPr lang="en-US" sz="3300" b="1" dirty="0" smtClean="0">
                <a:solidFill>
                  <a:schemeClr val="tx2"/>
                </a:solidFill>
                <a:latin typeface="Georgia"/>
                <a:ea typeface="Georgia"/>
                <a:cs typeface="Georgia"/>
                <a:sym typeface="Georgia"/>
              </a:rPr>
              <a:t>Current Demographics</a:t>
            </a:r>
            <a:endParaRPr sz="3300" b="1" dirty="0">
              <a:solidFill>
                <a:schemeClr val="tx2"/>
              </a:solidFill>
              <a:latin typeface="Georgia"/>
              <a:ea typeface="Georgia"/>
              <a:cs typeface="Georgia"/>
              <a:sym typeface="Georgia"/>
            </a:endParaRPr>
          </a:p>
          <a:p>
            <a:pPr marL="0" lvl="0" indent="0" algn="ctr" rtl="0">
              <a:spcBef>
                <a:spcPts val="0"/>
              </a:spcBef>
              <a:spcAft>
                <a:spcPts val="0"/>
              </a:spcAft>
              <a:buNone/>
            </a:pPr>
            <a:r>
              <a:rPr lang="en-US" dirty="0"/>
              <a:t>      Providence Public Schools</a:t>
            </a:r>
            <a:endParaRPr dirty="0"/>
          </a:p>
        </p:txBody>
      </p:sp>
      <p:sp>
        <p:nvSpPr>
          <p:cNvPr id="186" name="Google Shape;186;p25"/>
          <p:cNvSpPr txBox="1">
            <a:spLocks noGrp="1"/>
          </p:cNvSpPr>
          <p:nvPr>
            <p:ph type="body" idx="1"/>
          </p:nvPr>
        </p:nvSpPr>
        <p:spPr>
          <a:xfrm>
            <a:off x="263761" y="1974725"/>
            <a:ext cx="5084700" cy="4289400"/>
          </a:xfrm>
          <a:prstGeom prst="rect">
            <a:avLst/>
          </a:prstGeom>
          <a:solidFill>
            <a:srgbClr val="F9F9F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274320" lvl="0" indent="0" algn="l" rtl="0">
              <a:lnSpc>
                <a:spcPct val="90000"/>
              </a:lnSpc>
              <a:spcBef>
                <a:spcPts val="0"/>
              </a:spcBef>
              <a:spcAft>
                <a:spcPts val="0"/>
              </a:spcAft>
              <a:buNone/>
            </a:pPr>
            <a:endParaRPr sz="2312" dirty="0">
              <a:solidFill>
                <a:schemeClr val="dk1"/>
              </a:solidFill>
              <a:highlight>
                <a:schemeClr val="lt1"/>
              </a:highlight>
              <a:latin typeface="Georgia"/>
              <a:ea typeface="Georgia"/>
              <a:cs typeface="Georgia"/>
              <a:sym typeface="Georgia"/>
            </a:endParaRPr>
          </a:p>
          <a:p>
            <a:pPr marL="274320" lvl="0" indent="-296373" algn="l" rtl="0">
              <a:lnSpc>
                <a:spcPct val="90000"/>
              </a:lnSpc>
              <a:spcBef>
                <a:spcPts val="0"/>
              </a:spcBef>
              <a:spcAft>
                <a:spcPts val="0"/>
              </a:spcAft>
              <a:buClr>
                <a:schemeClr val="dk1"/>
              </a:buClr>
              <a:buSzPts val="2313"/>
              <a:buFont typeface="Georgia"/>
              <a:buChar char="➔"/>
            </a:pPr>
            <a:r>
              <a:rPr lang="en-US" sz="2312" i="1" dirty="0">
                <a:solidFill>
                  <a:schemeClr val="dk1"/>
                </a:solidFill>
                <a:highlight>
                  <a:schemeClr val="lt1"/>
                </a:highlight>
                <a:latin typeface="Georgia"/>
                <a:ea typeface="Georgia"/>
                <a:cs typeface="Georgia"/>
                <a:sym typeface="Georgia"/>
              </a:rPr>
              <a:t>Student Population 24, </a:t>
            </a:r>
            <a:r>
              <a:rPr lang="en-US" sz="2312" i="1" dirty="0" smtClean="0">
                <a:solidFill>
                  <a:schemeClr val="dk1"/>
                </a:solidFill>
                <a:highlight>
                  <a:schemeClr val="lt1"/>
                </a:highlight>
                <a:latin typeface="Georgia"/>
                <a:ea typeface="Georgia"/>
                <a:cs typeface="Georgia"/>
                <a:sym typeface="Georgia"/>
              </a:rPr>
              <a:t>072</a:t>
            </a:r>
            <a:endParaRPr i="1" dirty="0">
              <a:solidFill>
                <a:srgbClr val="002060"/>
              </a:solidFill>
              <a:highlight>
                <a:schemeClr val="lt1"/>
              </a:highlight>
              <a:latin typeface="Georgia"/>
              <a:ea typeface="Georgia"/>
              <a:cs typeface="Georgia"/>
              <a:sym typeface="Georgia"/>
            </a:endParaRPr>
          </a:p>
          <a:p>
            <a:pPr marL="274320" lvl="0" indent="0" algn="l" rtl="0">
              <a:lnSpc>
                <a:spcPct val="90000"/>
              </a:lnSpc>
              <a:spcBef>
                <a:spcPts val="0"/>
              </a:spcBef>
              <a:spcAft>
                <a:spcPts val="0"/>
              </a:spcAft>
              <a:buNone/>
            </a:pPr>
            <a:endParaRPr sz="2312" i="1" dirty="0">
              <a:solidFill>
                <a:srgbClr val="002060"/>
              </a:solidFill>
              <a:highlight>
                <a:schemeClr val="lt1"/>
              </a:highlight>
              <a:latin typeface="Georgia"/>
              <a:ea typeface="Georgia"/>
              <a:cs typeface="Georgia"/>
              <a:sym typeface="Georgia"/>
            </a:endParaRPr>
          </a:p>
          <a:p>
            <a:pPr marL="274320" lvl="0" indent="-296373" algn="l" rtl="0">
              <a:lnSpc>
                <a:spcPct val="90000"/>
              </a:lnSpc>
              <a:spcBef>
                <a:spcPts val="0"/>
              </a:spcBef>
              <a:spcAft>
                <a:spcPts val="0"/>
              </a:spcAft>
              <a:buClr>
                <a:schemeClr val="dk1"/>
              </a:buClr>
              <a:buSzPts val="2313"/>
              <a:buFont typeface="Georgia"/>
              <a:buChar char="➔"/>
            </a:pPr>
            <a:r>
              <a:rPr lang="en-US" sz="2312" i="1" dirty="0">
                <a:solidFill>
                  <a:schemeClr val="dk1"/>
                </a:solidFill>
                <a:highlight>
                  <a:schemeClr val="lt1"/>
                </a:highlight>
                <a:latin typeface="Georgia"/>
                <a:ea typeface="Georgia"/>
                <a:cs typeface="Georgia"/>
                <a:sym typeface="Georgia"/>
              </a:rPr>
              <a:t>Total # Schools </a:t>
            </a:r>
            <a:r>
              <a:rPr lang="en-US" sz="2312" i="1" dirty="0" smtClean="0">
                <a:solidFill>
                  <a:schemeClr val="dk1"/>
                </a:solidFill>
                <a:highlight>
                  <a:schemeClr val="lt1"/>
                </a:highlight>
                <a:latin typeface="Georgia"/>
                <a:ea typeface="Georgia"/>
                <a:cs typeface="Georgia"/>
                <a:sym typeface="Georgia"/>
              </a:rPr>
              <a:t>– 41</a:t>
            </a:r>
          </a:p>
          <a:p>
            <a:pPr marL="274320" lvl="0" indent="-296373" algn="l" rtl="0">
              <a:lnSpc>
                <a:spcPct val="90000"/>
              </a:lnSpc>
              <a:spcBef>
                <a:spcPts val="0"/>
              </a:spcBef>
              <a:spcAft>
                <a:spcPts val="0"/>
              </a:spcAft>
              <a:buClr>
                <a:schemeClr val="dk1"/>
              </a:buClr>
              <a:buSzPts val="2313"/>
              <a:buFont typeface="Georgia"/>
              <a:buChar char="➔"/>
            </a:pPr>
            <a:endParaRPr lang="en-US" sz="2312" i="1" dirty="0">
              <a:solidFill>
                <a:schemeClr val="dk1"/>
              </a:solidFill>
              <a:highlight>
                <a:schemeClr val="lt1"/>
              </a:highlight>
              <a:latin typeface="Georgia"/>
              <a:ea typeface="Georgia"/>
              <a:cs typeface="Georgia"/>
              <a:sym typeface="Georgia"/>
            </a:endParaRPr>
          </a:p>
          <a:p>
            <a:pPr marL="274320" lvl="0" indent="-296373" algn="l" rtl="0">
              <a:lnSpc>
                <a:spcPct val="90000"/>
              </a:lnSpc>
              <a:spcBef>
                <a:spcPts val="0"/>
              </a:spcBef>
              <a:spcAft>
                <a:spcPts val="0"/>
              </a:spcAft>
              <a:buClr>
                <a:schemeClr val="dk1"/>
              </a:buClr>
              <a:buSzPts val="2313"/>
              <a:buFont typeface="Georgia"/>
              <a:buChar char="➔"/>
            </a:pPr>
            <a:r>
              <a:rPr lang="en-US" sz="2312" i="1" dirty="0" smtClean="0">
                <a:solidFill>
                  <a:schemeClr val="dk1"/>
                </a:solidFill>
                <a:highlight>
                  <a:schemeClr val="lt1"/>
                </a:highlight>
                <a:latin typeface="Georgia"/>
                <a:ea typeface="Georgia"/>
                <a:cs typeface="Georgia"/>
                <a:sym typeface="Georgia"/>
              </a:rPr>
              <a:t>As of October 2018:</a:t>
            </a:r>
            <a:endParaRPr sz="2312" i="1" dirty="0">
              <a:solidFill>
                <a:schemeClr val="dk1"/>
              </a:solidFill>
              <a:highlight>
                <a:schemeClr val="lt1"/>
              </a:highlight>
              <a:latin typeface="Georgia"/>
              <a:ea typeface="Georgia"/>
              <a:cs typeface="Georgia"/>
              <a:sym typeface="Georgia"/>
            </a:endParaRPr>
          </a:p>
          <a:p>
            <a:pPr marL="274320" lvl="0" indent="0" algn="l" rtl="0">
              <a:lnSpc>
                <a:spcPct val="90000"/>
              </a:lnSpc>
              <a:spcBef>
                <a:spcPts val="0"/>
              </a:spcBef>
              <a:spcAft>
                <a:spcPts val="0"/>
              </a:spcAft>
              <a:buNone/>
            </a:pPr>
            <a:endParaRPr sz="2312" i="1" dirty="0">
              <a:solidFill>
                <a:schemeClr val="dk1"/>
              </a:solidFill>
              <a:highlight>
                <a:schemeClr val="lt1"/>
              </a:highlight>
              <a:latin typeface="Georgia"/>
              <a:ea typeface="Georgia"/>
              <a:cs typeface="Georgia"/>
              <a:sym typeface="Georgia"/>
            </a:endParaRPr>
          </a:p>
          <a:p>
            <a:pPr marL="0" lvl="0" indent="0" algn="l" rtl="0">
              <a:lnSpc>
                <a:spcPct val="90000"/>
              </a:lnSpc>
              <a:spcBef>
                <a:spcPts val="0"/>
              </a:spcBef>
              <a:spcAft>
                <a:spcPts val="0"/>
              </a:spcAft>
              <a:buClr>
                <a:schemeClr val="dk1"/>
              </a:buClr>
              <a:buSzPts val="2313"/>
              <a:buNone/>
            </a:pPr>
            <a:r>
              <a:rPr lang="en-US" sz="2312" i="1" dirty="0" smtClean="0">
                <a:solidFill>
                  <a:schemeClr val="dk1"/>
                </a:solidFill>
                <a:highlight>
                  <a:schemeClr val="lt1"/>
                </a:highlight>
                <a:latin typeface="Georgia"/>
                <a:ea typeface="Georgia"/>
                <a:cs typeface="Georgia"/>
                <a:sym typeface="Georgia"/>
              </a:rPr>
              <a:t>    Special </a:t>
            </a:r>
            <a:r>
              <a:rPr lang="en-US" sz="2312" i="1" dirty="0">
                <a:solidFill>
                  <a:schemeClr val="dk1"/>
                </a:solidFill>
                <a:highlight>
                  <a:schemeClr val="lt1"/>
                </a:highlight>
                <a:latin typeface="Georgia"/>
                <a:ea typeface="Georgia"/>
                <a:cs typeface="Georgia"/>
                <a:sym typeface="Georgia"/>
              </a:rPr>
              <a:t>Education - </a:t>
            </a:r>
            <a:r>
              <a:rPr lang="en-US" sz="2312" i="1" dirty="0" smtClean="0">
                <a:solidFill>
                  <a:schemeClr val="dk1"/>
                </a:solidFill>
                <a:highlight>
                  <a:schemeClr val="lt1"/>
                </a:highlight>
                <a:latin typeface="Georgia"/>
                <a:ea typeface="Georgia"/>
                <a:cs typeface="Georgia"/>
                <a:sym typeface="Georgia"/>
              </a:rPr>
              <a:t>14%</a:t>
            </a:r>
            <a:endParaRPr i="1" dirty="0">
              <a:solidFill>
                <a:srgbClr val="002060"/>
              </a:solidFill>
              <a:highlight>
                <a:schemeClr val="lt1"/>
              </a:highlight>
              <a:latin typeface="Georgia"/>
              <a:ea typeface="Georgia"/>
              <a:cs typeface="Georgia"/>
              <a:sym typeface="Georgia"/>
            </a:endParaRPr>
          </a:p>
          <a:p>
            <a:pPr marL="0" lvl="0" indent="0" algn="l" rtl="0">
              <a:lnSpc>
                <a:spcPct val="90000"/>
              </a:lnSpc>
              <a:spcBef>
                <a:spcPts val="0"/>
              </a:spcBef>
              <a:spcAft>
                <a:spcPts val="0"/>
              </a:spcAft>
              <a:buClr>
                <a:schemeClr val="dk1"/>
              </a:buClr>
              <a:buSzPts val="2313"/>
              <a:buNone/>
            </a:pPr>
            <a:r>
              <a:rPr lang="en-US" sz="2312" i="1" dirty="0">
                <a:solidFill>
                  <a:schemeClr val="dk1"/>
                </a:solidFill>
                <a:highlight>
                  <a:schemeClr val="lt1"/>
                </a:highlight>
                <a:latin typeface="Georgia"/>
                <a:ea typeface="Georgia"/>
                <a:cs typeface="Georgia"/>
                <a:sym typeface="Georgia"/>
              </a:rPr>
              <a:t> </a:t>
            </a:r>
            <a:r>
              <a:rPr lang="en-US" sz="2312" i="1" dirty="0" smtClean="0">
                <a:solidFill>
                  <a:schemeClr val="dk1"/>
                </a:solidFill>
                <a:highlight>
                  <a:schemeClr val="lt1"/>
                </a:highlight>
                <a:latin typeface="Georgia"/>
                <a:ea typeface="Georgia"/>
                <a:cs typeface="Georgia"/>
                <a:sym typeface="Georgia"/>
              </a:rPr>
              <a:t>   ELL </a:t>
            </a:r>
            <a:r>
              <a:rPr lang="en-US" sz="2312" i="1" dirty="0">
                <a:solidFill>
                  <a:schemeClr val="dk1"/>
                </a:solidFill>
                <a:highlight>
                  <a:schemeClr val="lt1"/>
                </a:highlight>
                <a:latin typeface="Georgia"/>
                <a:ea typeface="Georgia"/>
                <a:cs typeface="Georgia"/>
                <a:sym typeface="Georgia"/>
              </a:rPr>
              <a:t>- 29</a:t>
            </a:r>
            <a:r>
              <a:rPr lang="en-US" sz="2312" i="1" dirty="0" smtClean="0">
                <a:solidFill>
                  <a:schemeClr val="dk1"/>
                </a:solidFill>
                <a:highlight>
                  <a:schemeClr val="lt1"/>
                </a:highlight>
                <a:latin typeface="Georgia"/>
                <a:ea typeface="Georgia"/>
                <a:cs typeface="Georgia"/>
                <a:sym typeface="Georgia"/>
              </a:rPr>
              <a:t>%</a:t>
            </a:r>
            <a:endParaRPr lang="en-US" i="1" dirty="0" smtClean="0">
              <a:solidFill>
                <a:srgbClr val="002060"/>
              </a:solidFill>
              <a:highlight>
                <a:schemeClr val="lt1"/>
              </a:highlight>
              <a:latin typeface="Georgia"/>
              <a:ea typeface="Georgia"/>
              <a:cs typeface="Georgia"/>
              <a:sym typeface="Georgia"/>
            </a:endParaRPr>
          </a:p>
          <a:p>
            <a:pPr marL="0" lvl="0" indent="0" algn="l" rtl="0">
              <a:lnSpc>
                <a:spcPct val="90000"/>
              </a:lnSpc>
              <a:spcBef>
                <a:spcPts val="0"/>
              </a:spcBef>
              <a:spcAft>
                <a:spcPts val="0"/>
              </a:spcAft>
              <a:buClr>
                <a:schemeClr val="dk1"/>
              </a:buClr>
              <a:buSzPts val="2313"/>
              <a:buNone/>
            </a:pPr>
            <a:r>
              <a:rPr lang="en-US" sz="2312" i="1" dirty="0" smtClean="0">
                <a:solidFill>
                  <a:schemeClr val="dk1"/>
                </a:solidFill>
                <a:highlight>
                  <a:schemeClr val="lt1"/>
                </a:highlight>
                <a:latin typeface="Georgia"/>
                <a:ea typeface="Georgia"/>
                <a:cs typeface="Georgia"/>
                <a:sym typeface="Georgia"/>
              </a:rPr>
              <a:t>    Free </a:t>
            </a:r>
            <a:r>
              <a:rPr lang="en-US" sz="2312" i="1" dirty="0">
                <a:solidFill>
                  <a:schemeClr val="dk1"/>
                </a:solidFill>
                <a:highlight>
                  <a:schemeClr val="lt1"/>
                </a:highlight>
                <a:latin typeface="Georgia"/>
                <a:ea typeface="Georgia"/>
                <a:cs typeface="Georgia"/>
                <a:sym typeface="Georgia"/>
              </a:rPr>
              <a:t>&amp; Reduced Lunch - </a:t>
            </a:r>
            <a:r>
              <a:rPr lang="en-US" sz="2312" i="1" dirty="0" smtClean="0">
                <a:solidFill>
                  <a:schemeClr val="dk1"/>
                </a:solidFill>
                <a:highlight>
                  <a:schemeClr val="lt1"/>
                </a:highlight>
                <a:latin typeface="Georgia"/>
                <a:ea typeface="Georgia"/>
                <a:cs typeface="Georgia"/>
                <a:sym typeface="Georgia"/>
              </a:rPr>
              <a:t>82%</a:t>
            </a:r>
          </a:p>
          <a:p>
            <a:pPr marL="0" lvl="0" indent="0" algn="l" rtl="0">
              <a:lnSpc>
                <a:spcPct val="90000"/>
              </a:lnSpc>
              <a:spcBef>
                <a:spcPts val="0"/>
              </a:spcBef>
              <a:spcAft>
                <a:spcPts val="0"/>
              </a:spcAft>
              <a:buClr>
                <a:schemeClr val="dk1"/>
              </a:buClr>
              <a:buSzPts val="2313"/>
              <a:buNone/>
            </a:pPr>
            <a:endParaRPr i="1" dirty="0">
              <a:solidFill>
                <a:srgbClr val="002060"/>
              </a:solidFill>
              <a:highlight>
                <a:schemeClr val="lt1"/>
              </a:highlight>
              <a:latin typeface="Georgia"/>
              <a:ea typeface="Georgia"/>
              <a:cs typeface="Georgia"/>
              <a:sym typeface="Georgia"/>
            </a:endParaRPr>
          </a:p>
          <a:p>
            <a:pPr marL="548640" lvl="0" indent="0" algn="l" rtl="0">
              <a:lnSpc>
                <a:spcPct val="90000"/>
              </a:lnSpc>
              <a:spcBef>
                <a:spcPts val="407"/>
              </a:spcBef>
              <a:spcAft>
                <a:spcPts val="0"/>
              </a:spcAft>
              <a:buNone/>
            </a:pPr>
            <a:endParaRPr sz="2035" dirty="0">
              <a:solidFill>
                <a:srgbClr val="646B86"/>
              </a:solidFill>
              <a:highlight>
                <a:schemeClr val="lt1"/>
              </a:highlight>
              <a:latin typeface="Georgia"/>
              <a:ea typeface="Georgia"/>
              <a:cs typeface="Georgia"/>
              <a:sym typeface="Georgia"/>
            </a:endParaRPr>
          </a:p>
          <a:p>
            <a:pPr marL="548640" lvl="0" indent="0" algn="l" rtl="0">
              <a:lnSpc>
                <a:spcPct val="90000"/>
              </a:lnSpc>
              <a:spcBef>
                <a:spcPts val="407"/>
              </a:spcBef>
              <a:spcAft>
                <a:spcPts val="0"/>
              </a:spcAft>
              <a:buNone/>
            </a:pPr>
            <a:endParaRPr sz="2035" dirty="0">
              <a:solidFill>
                <a:srgbClr val="646B86"/>
              </a:solidFill>
              <a:highlight>
                <a:schemeClr val="lt1"/>
              </a:highlight>
              <a:latin typeface="Georgia"/>
              <a:ea typeface="Georgia"/>
              <a:cs typeface="Georgia"/>
              <a:sym typeface="Georgia"/>
            </a:endParaRPr>
          </a:p>
          <a:p>
            <a:pPr marL="548640" lvl="0" indent="0" algn="l" rtl="0">
              <a:lnSpc>
                <a:spcPct val="90000"/>
              </a:lnSpc>
              <a:spcBef>
                <a:spcPts val="407"/>
              </a:spcBef>
              <a:spcAft>
                <a:spcPts val="0"/>
              </a:spcAft>
              <a:buClr>
                <a:schemeClr val="dk1"/>
              </a:buClr>
              <a:buSzPts val="1100"/>
              <a:buFont typeface="Arial"/>
              <a:buNone/>
            </a:pPr>
            <a:endParaRPr sz="2035" dirty="0">
              <a:solidFill>
                <a:schemeClr val="dk1"/>
              </a:solidFill>
              <a:highlight>
                <a:schemeClr val="lt1"/>
              </a:highlight>
              <a:latin typeface="Georgia"/>
              <a:ea typeface="Georgia"/>
              <a:cs typeface="Georgia"/>
              <a:sym typeface="Georgia"/>
            </a:endParaRPr>
          </a:p>
          <a:p>
            <a:pPr marL="0" lvl="0" indent="0" algn="l" rtl="0">
              <a:lnSpc>
                <a:spcPct val="90000"/>
              </a:lnSpc>
              <a:spcBef>
                <a:spcPts val="407"/>
              </a:spcBef>
              <a:spcAft>
                <a:spcPts val="0"/>
              </a:spcAft>
              <a:buClr>
                <a:schemeClr val="dk1"/>
              </a:buClr>
              <a:buSzPts val="1100"/>
              <a:buFont typeface="Arial"/>
              <a:buNone/>
            </a:pPr>
            <a:endParaRPr sz="2035" dirty="0">
              <a:solidFill>
                <a:schemeClr val="dk1"/>
              </a:solidFill>
              <a:highlight>
                <a:schemeClr val="lt1"/>
              </a:highlight>
              <a:latin typeface="Georgia"/>
              <a:ea typeface="Georgia"/>
              <a:cs typeface="Georgia"/>
              <a:sym typeface="Georgia"/>
            </a:endParaRPr>
          </a:p>
          <a:p>
            <a:pPr marL="274320" lvl="0" indent="-149529" algn="l" rtl="0">
              <a:lnSpc>
                <a:spcPct val="90000"/>
              </a:lnSpc>
              <a:spcBef>
                <a:spcPts val="462"/>
              </a:spcBef>
              <a:spcAft>
                <a:spcPts val="0"/>
              </a:spcAft>
              <a:buClr>
                <a:srgbClr val="D16349"/>
              </a:buClr>
              <a:buSzPts val="1965"/>
              <a:buFont typeface="Noto Sans Symbols"/>
              <a:buNone/>
            </a:pPr>
            <a:endParaRPr sz="2312" dirty="0">
              <a:solidFill>
                <a:schemeClr val="dk1"/>
              </a:solidFill>
              <a:highlight>
                <a:schemeClr val="lt1"/>
              </a:highlight>
              <a:latin typeface="Georgia"/>
              <a:ea typeface="Georgia"/>
              <a:cs typeface="Georgia"/>
              <a:sym typeface="Georgia"/>
            </a:endParaRPr>
          </a:p>
          <a:p>
            <a:pPr marL="274320" lvl="0" indent="-149529" algn="l" rtl="0">
              <a:lnSpc>
                <a:spcPct val="90000"/>
              </a:lnSpc>
              <a:spcBef>
                <a:spcPts val="462"/>
              </a:spcBef>
              <a:spcAft>
                <a:spcPts val="0"/>
              </a:spcAft>
              <a:buClr>
                <a:srgbClr val="D16349"/>
              </a:buClr>
              <a:buSzPts val="1965"/>
              <a:buFont typeface="Noto Sans Symbols"/>
              <a:buNone/>
            </a:pPr>
            <a:endParaRPr sz="2312" dirty="0">
              <a:solidFill>
                <a:schemeClr val="dk1"/>
              </a:solidFill>
              <a:highlight>
                <a:schemeClr val="lt1"/>
              </a:highlight>
              <a:latin typeface="Georgia"/>
              <a:ea typeface="Georgia"/>
              <a:cs typeface="Georgia"/>
              <a:sym typeface="Georgia"/>
            </a:endParaRPr>
          </a:p>
          <a:p>
            <a:pPr marL="0" lvl="0" indent="0" algn="l" rtl="0">
              <a:spcBef>
                <a:spcPts val="1000"/>
              </a:spcBef>
              <a:spcAft>
                <a:spcPts val="0"/>
              </a:spcAft>
              <a:buNone/>
            </a:pPr>
            <a:endParaRPr dirty="0"/>
          </a:p>
        </p:txBody>
      </p:sp>
      <p:sp>
        <p:nvSpPr>
          <p:cNvPr id="187" name="Google Shape;187;p25"/>
          <p:cNvSpPr txBox="1">
            <a:spLocks noGrp="1"/>
          </p:cNvSpPr>
          <p:nvPr>
            <p:ph type="body" idx="2"/>
          </p:nvPr>
        </p:nvSpPr>
        <p:spPr>
          <a:xfrm>
            <a:off x="5654503" y="2056100"/>
            <a:ext cx="6125700" cy="4289400"/>
          </a:xfrm>
          <a:prstGeom prst="rect">
            <a:avLst/>
          </a:prstGeom>
          <a:solidFill>
            <a:schemeClr val="lt1"/>
          </a:solidFill>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pic>
        <p:nvPicPr>
          <p:cNvPr id="188" name="Google Shape;188;p25"/>
          <p:cNvPicPr preferRelativeResize="0"/>
          <p:nvPr/>
        </p:nvPicPr>
        <p:blipFill>
          <a:blip r:embed="rId3">
            <a:alphaModFix/>
          </a:blip>
          <a:stretch>
            <a:fillRect/>
          </a:stretch>
        </p:blipFill>
        <p:spPr>
          <a:xfrm>
            <a:off x="5751550" y="1974725"/>
            <a:ext cx="5931600" cy="42894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dirty="0">
                <a:solidFill>
                  <a:schemeClr val="lt2"/>
                </a:solidFill>
                <a:latin typeface="Century Gothic"/>
                <a:ea typeface="Century Gothic"/>
                <a:cs typeface="Century Gothic"/>
                <a:sym typeface="Century Gothic"/>
              </a:rPr>
              <a:t>Benefits of Social Emotional Learning </a:t>
            </a:r>
            <a:endParaRPr sz="4200" b="0" i="0" u="none" strike="noStrike" cap="none" dirty="0">
              <a:solidFill>
                <a:schemeClr val="lt2"/>
              </a:solidFill>
              <a:latin typeface="Century Gothic"/>
              <a:ea typeface="Century Gothic"/>
              <a:cs typeface="Century Gothic"/>
              <a:sym typeface="Century Gothic"/>
            </a:endParaRPr>
          </a:p>
        </p:txBody>
      </p:sp>
      <p:sp>
        <p:nvSpPr>
          <p:cNvPr id="173" name="Google Shape;173;p23"/>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Social and emotional learning is defined as the process of acquiring the skills to recognize and manage emotions, set and achieve positive goals, appreciate the perspectives of others, establish and maintain positive relationships, make responsible decisions, and handle interpersonal situations effectively. </a:t>
            </a: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86D1D8"/>
              </a:buClr>
              <a:buSzPts val="1600"/>
              <a:buFont typeface="Noto Sans Symbols"/>
              <a:buNone/>
            </a:pPr>
            <a:endParaRPr sz="2000" b="0" i="0" u="none" strike="noStrike" cap="none" dirty="0">
              <a:solidFill>
                <a:schemeClr val="lt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86D1D8"/>
              </a:buClr>
              <a:buSzPts val="1600"/>
              <a:buFont typeface="Noto Sans Symbols"/>
              <a:buNone/>
            </a:pPr>
            <a:r>
              <a:rPr lang="en-US" sz="2000" b="0" i="0" u="none" strike="noStrike" cap="none" dirty="0">
                <a:solidFill>
                  <a:schemeClr val="lt1"/>
                </a:solidFill>
                <a:latin typeface="Century Gothic"/>
                <a:ea typeface="Century Gothic"/>
                <a:cs typeface="Century Gothic"/>
                <a:sym typeface="Century Gothic"/>
              </a:rPr>
              <a:t>(SEL Research Group/ CASEL Update, 2011)</a:t>
            </a:r>
            <a:endParaRPr sz="2000" b="0" i="0" u="none" strike="noStrike" cap="none" dirty="0">
              <a:solidFill>
                <a:schemeClr val="lt1"/>
              </a:solidFill>
              <a:latin typeface="Century Gothic"/>
              <a:ea typeface="Century Gothic"/>
              <a:cs typeface="Century Gothic"/>
              <a:sym typeface="Century Gothic"/>
            </a:endParaRPr>
          </a:p>
        </p:txBody>
      </p:sp>
      <p:sp>
        <p:nvSpPr>
          <p:cNvPr id="174" name="Google Shape;174;p23"/>
          <p:cNvSpPr txBox="1">
            <a:spLocks noGrp="1"/>
          </p:cNvSpPr>
          <p:nvPr>
            <p:ph type="body" idx="2"/>
          </p:nvPr>
        </p:nvSpPr>
        <p:spPr>
          <a:xfrm>
            <a:off x="5654493" y="2060575"/>
            <a:ext cx="4558652" cy="4195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6D1D8"/>
              </a:buClr>
              <a:buSzPts val="1600"/>
              <a:buFont typeface="Noto Sans Symbols"/>
              <a:buNone/>
            </a:pPr>
            <a:r>
              <a:rPr lang="en-US" sz="2000" b="0" i="0" u="none" strike="noStrike" cap="none" dirty="0">
                <a:solidFill>
                  <a:schemeClr val="lt1"/>
                </a:solidFill>
                <a:latin typeface="Century Gothic"/>
                <a:ea typeface="Century Gothic"/>
                <a:cs typeface="Century Gothic"/>
                <a:sym typeface="Century Gothic"/>
              </a:rPr>
              <a:t>Students exposed to SEL performed better than peers in several areas:</a:t>
            </a:r>
            <a:endParaRPr dirty="0"/>
          </a:p>
          <a:p>
            <a:pPr marL="342900" marR="0" lvl="0" indent="-342900" algn="l" rtl="0">
              <a:lnSpc>
                <a:spcPct val="90000"/>
              </a:lnSpc>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Social behaviors and attitudes</a:t>
            </a:r>
            <a:endParaRPr dirty="0"/>
          </a:p>
          <a:p>
            <a:pPr marL="342900" marR="0" lvl="0" indent="-342900" algn="l" rtl="0">
              <a:lnSpc>
                <a:spcPct val="90000"/>
              </a:lnSpc>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Empathy and teamwork skills</a:t>
            </a:r>
            <a:endParaRPr dirty="0"/>
          </a:p>
          <a:p>
            <a:pPr marL="342900" marR="0" lvl="0" indent="-342900" algn="l" rtl="0">
              <a:lnSpc>
                <a:spcPct val="90000"/>
              </a:lnSpc>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Academics</a:t>
            </a:r>
            <a:endParaRPr dirty="0"/>
          </a:p>
          <a:p>
            <a:pPr marL="0" marR="0" lvl="0" indent="0" algn="l" rtl="0">
              <a:lnSpc>
                <a:spcPct val="90000"/>
              </a:lnSpc>
              <a:spcBef>
                <a:spcPts val="1000"/>
              </a:spcBef>
              <a:spcAft>
                <a:spcPts val="0"/>
              </a:spcAft>
              <a:buClr>
                <a:srgbClr val="86D1D8"/>
              </a:buClr>
              <a:buSzPts val="1600"/>
              <a:buFont typeface="Noto Sans Symbols"/>
              <a:buNone/>
            </a:pPr>
            <a:r>
              <a:rPr lang="en-US" sz="2000" b="0" i="0" u="none" strike="noStrike" cap="none" dirty="0">
                <a:solidFill>
                  <a:schemeClr val="lt1"/>
                </a:solidFill>
                <a:latin typeface="Century Gothic"/>
                <a:ea typeface="Century Gothic"/>
                <a:cs typeface="Century Gothic"/>
                <a:sym typeface="Century Gothic"/>
              </a:rPr>
              <a:t>And exhibited:</a:t>
            </a:r>
            <a:endParaRPr dirty="0"/>
          </a:p>
          <a:p>
            <a:pPr marL="342900" marR="0" lvl="0" indent="-342900" algn="l" rtl="0">
              <a:lnSpc>
                <a:spcPct val="90000"/>
              </a:lnSpc>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Fewer conduct problems</a:t>
            </a:r>
            <a:endParaRPr dirty="0"/>
          </a:p>
          <a:p>
            <a:pPr marL="342900" marR="0" lvl="0" indent="-342900" algn="l" rtl="0">
              <a:lnSpc>
                <a:spcPct val="90000"/>
              </a:lnSpc>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Less emotional distress</a:t>
            </a:r>
            <a:endParaRPr dirty="0"/>
          </a:p>
          <a:p>
            <a:pPr marL="342900" marR="0" lvl="0" indent="-342900" algn="l" rtl="0">
              <a:lnSpc>
                <a:spcPct val="90000"/>
              </a:lnSpc>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Lower drug use</a:t>
            </a:r>
            <a:endParaRPr dirty="0"/>
          </a:p>
          <a:p>
            <a:pPr marL="342900" marR="0" lvl="0" indent="-241300" algn="l" rtl="0">
              <a:lnSpc>
                <a:spcPct val="90000"/>
              </a:lnSpc>
              <a:spcBef>
                <a:spcPts val="1000"/>
              </a:spcBef>
              <a:spcAft>
                <a:spcPts val="0"/>
              </a:spcAft>
              <a:buClr>
                <a:srgbClr val="86D1D8"/>
              </a:buClr>
              <a:buSzPts val="1600"/>
              <a:buFont typeface="Noto Sans Symbols"/>
              <a:buNone/>
            </a:pPr>
            <a:endParaRPr sz="2000" b="0" i="0" u="none" strike="noStrike" cap="none" dirty="0">
              <a:solidFill>
                <a:schemeClr val="lt1"/>
              </a:solidFill>
              <a:latin typeface="Century Gothic"/>
              <a:ea typeface="Century Gothic"/>
              <a:cs typeface="Century Gothic"/>
              <a:sym typeface="Century Gothic"/>
            </a:endParaRPr>
          </a:p>
          <a:p>
            <a:pPr marL="342900" marR="0" lvl="0" indent="-241300" algn="l" rtl="0">
              <a:lnSpc>
                <a:spcPct val="90000"/>
              </a:lnSpc>
              <a:spcBef>
                <a:spcPts val="1000"/>
              </a:spcBef>
              <a:spcAft>
                <a:spcPts val="0"/>
              </a:spcAft>
              <a:buClr>
                <a:srgbClr val="86D1D8"/>
              </a:buClr>
              <a:buSzPts val="1600"/>
              <a:buFont typeface="Noto Sans Symbols"/>
              <a:buNone/>
            </a:pPr>
            <a:endParaRPr sz="2000" b="0" i="0" u="none" strike="noStrike" cap="none"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smtClean="0"/>
              <a:t> SEL: A </a:t>
            </a:r>
            <a:r>
              <a:rPr lang="en-US" dirty="0"/>
              <a:t>Collaborative </a:t>
            </a:r>
            <a:r>
              <a:rPr lang="en-US" dirty="0" smtClean="0"/>
              <a:t>Process</a:t>
            </a:r>
            <a:br>
              <a:rPr lang="en-US" dirty="0" smtClean="0"/>
            </a:br>
            <a:endParaRPr dirty="0"/>
          </a:p>
        </p:txBody>
      </p:sp>
      <p:sp>
        <p:nvSpPr>
          <p:cNvPr id="223" name="Google Shape;223;p30"/>
          <p:cNvSpPr txBox="1">
            <a:spLocks noGrp="1"/>
          </p:cNvSpPr>
          <p:nvPr>
            <p:ph type="body" idx="1"/>
          </p:nvPr>
        </p:nvSpPr>
        <p:spPr>
          <a:xfrm>
            <a:off x="1103300" y="3057100"/>
            <a:ext cx="10453800" cy="3452882"/>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sz="2200" dirty="0"/>
              <a:t>Provided </a:t>
            </a:r>
            <a:r>
              <a:rPr lang="en-US" sz="2200" dirty="0" smtClean="0"/>
              <a:t>trainings &amp; check-ins </a:t>
            </a:r>
            <a:r>
              <a:rPr lang="en-US" sz="2200" dirty="0"/>
              <a:t>to all stakeholders </a:t>
            </a:r>
            <a:r>
              <a:rPr lang="en-US" sz="2200" dirty="0" smtClean="0"/>
              <a:t>&amp; participating schools</a:t>
            </a:r>
            <a:endParaRPr sz="2200" dirty="0"/>
          </a:p>
          <a:p>
            <a:pPr marL="457200" lvl="0" indent="-381000" algn="l" rtl="0">
              <a:spcBef>
                <a:spcPts val="0"/>
              </a:spcBef>
              <a:spcAft>
                <a:spcPts val="0"/>
              </a:spcAft>
              <a:buSzPts val="2400"/>
              <a:buChar char="➔"/>
            </a:pPr>
            <a:r>
              <a:rPr lang="en-US" sz="2200" dirty="0"/>
              <a:t>Monitored process by attending Target Team Meetings</a:t>
            </a:r>
            <a:endParaRPr sz="2200" dirty="0"/>
          </a:p>
          <a:p>
            <a:pPr marL="457200" lvl="0" indent="-381000" algn="l" rtl="0">
              <a:spcBef>
                <a:spcPts val="0"/>
              </a:spcBef>
              <a:spcAft>
                <a:spcPts val="0"/>
              </a:spcAft>
              <a:buSzPts val="2400"/>
              <a:buChar char="➔"/>
            </a:pPr>
            <a:r>
              <a:rPr lang="en-US" sz="2200" dirty="0"/>
              <a:t>Created forms for systematic use</a:t>
            </a:r>
            <a:endParaRPr sz="2200" dirty="0"/>
          </a:p>
          <a:p>
            <a:pPr marL="457200" lvl="0" indent="-381000" algn="l" rtl="0">
              <a:spcBef>
                <a:spcPts val="0"/>
              </a:spcBef>
              <a:spcAft>
                <a:spcPts val="0"/>
              </a:spcAft>
              <a:buSzPts val="2400"/>
              <a:buChar char="➔"/>
            </a:pPr>
            <a:r>
              <a:rPr lang="en-US" sz="2200" dirty="0"/>
              <a:t>Quarterly meetings with </a:t>
            </a:r>
            <a:r>
              <a:rPr lang="en-US" sz="2200" dirty="0" smtClean="0"/>
              <a:t>Psychologists, Social Workers &amp; participating schools </a:t>
            </a:r>
            <a:endParaRPr sz="2200" dirty="0"/>
          </a:p>
          <a:p>
            <a:pPr marL="914400" lvl="1" indent="-381000" algn="l" rtl="0">
              <a:spcBef>
                <a:spcPts val="0"/>
              </a:spcBef>
              <a:spcAft>
                <a:spcPts val="0"/>
              </a:spcAft>
              <a:buSzPts val="2400"/>
              <a:buChar char="◆"/>
            </a:pPr>
            <a:r>
              <a:rPr lang="en-US" sz="2200" dirty="0"/>
              <a:t>review issues/concerns</a:t>
            </a:r>
            <a:endParaRPr sz="2200" dirty="0"/>
          </a:p>
          <a:p>
            <a:pPr marL="914400" lvl="1" indent="-381000" algn="l" rtl="0">
              <a:spcBef>
                <a:spcPts val="0"/>
              </a:spcBef>
              <a:spcAft>
                <a:spcPts val="0"/>
              </a:spcAft>
              <a:buSzPts val="2400"/>
              <a:buChar char="◆"/>
            </a:pPr>
            <a:r>
              <a:rPr lang="en-US" sz="2200" dirty="0"/>
              <a:t>train new schools</a:t>
            </a:r>
            <a:endParaRPr sz="2200" dirty="0"/>
          </a:p>
          <a:p>
            <a:pPr marL="914400" lvl="1" indent="-381000" algn="l" rtl="0">
              <a:spcBef>
                <a:spcPts val="0"/>
              </a:spcBef>
              <a:spcAft>
                <a:spcPts val="0"/>
              </a:spcAft>
              <a:buSzPts val="2400"/>
              <a:buChar char="◆"/>
            </a:pPr>
            <a:r>
              <a:rPr lang="en-US" sz="2200" dirty="0"/>
              <a:t>revise process as needed</a:t>
            </a:r>
            <a:endParaRPr sz="2200" dirty="0"/>
          </a:p>
          <a:p>
            <a:pPr marL="457200" lvl="0" indent="-381000" algn="l" rtl="0">
              <a:spcBef>
                <a:spcPts val="0"/>
              </a:spcBef>
              <a:spcAft>
                <a:spcPts val="0"/>
              </a:spcAft>
              <a:buSzPts val="2400"/>
              <a:buChar char="➔"/>
            </a:pPr>
            <a:r>
              <a:rPr lang="en-US" sz="2200" dirty="0"/>
              <a:t>Reviewed/Reported implementation to our School Board</a:t>
            </a:r>
            <a:endParaRPr sz="2200" dirty="0"/>
          </a:p>
        </p:txBody>
      </p:sp>
      <p:pic>
        <p:nvPicPr>
          <p:cNvPr id="224" name="Google Shape;224;p30"/>
          <p:cNvPicPr preferRelativeResize="0"/>
          <p:nvPr/>
        </p:nvPicPr>
        <p:blipFill>
          <a:blip r:embed="rId3">
            <a:alphaModFix/>
          </a:blip>
          <a:stretch>
            <a:fillRect/>
          </a:stretch>
        </p:blipFill>
        <p:spPr>
          <a:xfrm>
            <a:off x="1918981" y="1064525"/>
            <a:ext cx="9154200" cy="226552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p:nvPr/>
        </p:nvSpPr>
        <p:spPr>
          <a:xfrm>
            <a:off x="4417255" y="1339948"/>
            <a:ext cx="4065563" cy="4178104"/>
          </a:xfrm>
          <a:prstGeom prst="pie">
            <a:avLst>
              <a:gd name="adj1" fmla="val 10788335"/>
              <a:gd name="adj2" fmla="val 16177156"/>
            </a:avLst>
          </a:prstGeom>
          <a:solidFill>
            <a:srgbClr val="EFD37E"/>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66" name="Google Shape;266;p33"/>
          <p:cNvSpPr/>
          <p:nvPr/>
        </p:nvSpPr>
        <p:spPr>
          <a:xfrm>
            <a:off x="4417253" y="1339948"/>
            <a:ext cx="4065563" cy="4178104"/>
          </a:xfrm>
          <a:prstGeom prst="pie">
            <a:avLst>
              <a:gd name="adj1" fmla="val 5390191"/>
              <a:gd name="adj2" fmla="val 10758978"/>
            </a:avLst>
          </a:prstGeom>
          <a:solidFill>
            <a:srgbClr val="FBDECD"/>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67" name="Google Shape;267;p33"/>
          <p:cNvSpPr/>
          <p:nvPr/>
        </p:nvSpPr>
        <p:spPr>
          <a:xfrm>
            <a:off x="4417253" y="1339948"/>
            <a:ext cx="4065563" cy="4178104"/>
          </a:xfrm>
          <a:prstGeom prst="pie">
            <a:avLst>
              <a:gd name="adj1" fmla="val 21524195"/>
              <a:gd name="adj2" fmla="val 5422853"/>
            </a:avLst>
          </a:prstGeom>
          <a:solidFill>
            <a:srgbClr val="FAF0D2"/>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68" name="Google Shape;268;p33"/>
          <p:cNvSpPr/>
          <p:nvPr/>
        </p:nvSpPr>
        <p:spPr>
          <a:xfrm>
            <a:off x="4417254" y="1339948"/>
            <a:ext cx="4065563" cy="4178104"/>
          </a:xfrm>
          <a:prstGeom prst="pie">
            <a:avLst>
              <a:gd name="adj1" fmla="val 16161968"/>
              <a:gd name="adj2" fmla="val 21591863"/>
            </a:avLst>
          </a:prstGeom>
          <a:solidFill>
            <a:srgbClr val="F5E1A8"/>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69" name="Google Shape;269;p33"/>
          <p:cNvSpPr/>
          <p:nvPr/>
        </p:nvSpPr>
        <p:spPr>
          <a:xfrm>
            <a:off x="5627074" y="2655277"/>
            <a:ext cx="1645920" cy="1547447"/>
          </a:xfrm>
          <a:prstGeom prst="ellipse">
            <a:avLst/>
          </a:prstGeom>
          <a:solidFill>
            <a:srgbClr val="F9F9F9"/>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163C3F"/>
                </a:solidFill>
                <a:latin typeface="Century Gothic"/>
                <a:ea typeface="Century Gothic"/>
                <a:cs typeface="Century Gothic"/>
                <a:sym typeface="Century Gothic"/>
              </a:rPr>
              <a:t>PPSD Schools’ Wellness Teams</a:t>
            </a:r>
            <a:endParaRPr sz="1800" dirty="0">
              <a:solidFill>
                <a:schemeClr val="lt1"/>
              </a:solidFill>
              <a:latin typeface="Century Gothic"/>
              <a:ea typeface="Century Gothic"/>
              <a:cs typeface="Century Gothic"/>
              <a:sym typeface="Century Gothic"/>
            </a:endParaRPr>
          </a:p>
        </p:txBody>
      </p:sp>
      <p:sp>
        <p:nvSpPr>
          <p:cNvPr id="270" name="Google Shape;270;p33"/>
          <p:cNvSpPr txBox="1"/>
          <p:nvPr/>
        </p:nvSpPr>
        <p:spPr>
          <a:xfrm>
            <a:off x="4994026" y="1869218"/>
            <a:ext cx="1322367" cy="938719"/>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Weekly meetings </a:t>
            </a:r>
            <a:endParaRPr dirty="0"/>
          </a:p>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Team Members</a:t>
            </a:r>
            <a:endParaRPr dirty="0"/>
          </a:p>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Consultation</a:t>
            </a:r>
            <a:endParaRPr sz="1100" dirty="0">
              <a:solidFill>
                <a:schemeClr val="dk2"/>
              </a:solidFill>
              <a:latin typeface="Century Gothic"/>
              <a:ea typeface="Century Gothic"/>
              <a:cs typeface="Century Gothic"/>
              <a:sym typeface="Century Gothic"/>
            </a:endParaRPr>
          </a:p>
        </p:txBody>
      </p:sp>
      <p:sp>
        <p:nvSpPr>
          <p:cNvPr id="271" name="Google Shape;271;p33"/>
          <p:cNvSpPr txBox="1"/>
          <p:nvPr/>
        </p:nvSpPr>
        <p:spPr>
          <a:xfrm>
            <a:off x="6893166" y="1847363"/>
            <a:ext cx="1280158" cy="1615827"/>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Screens &amp; Assessments</a:t>
            </a:r>
            <a:endParaRPr dirty="0"/>
          </a:p>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Treatment Planning</a:t>
            </a:r>
            <a:endParaRPr dirty="0"/>
          </a:p>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Intervention</a:t>
            </a:r>
            <a:endParaRPr dirty="0"/>
          </a:p>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Family   Involvement</a:t>
            </a:r>
            <a:endParaRPr dirty="0"/>
          </a:p>
          <a:p>
            <a:pPr marL="171450" marR="0" lvl="0" indent="-101600" algn="l" rtl="0">
              <a:spcBef>
                <a:spcPts val="0"/>
              </a:spcBef>
              <a:spcAft>
                <a:spcPts val="0"/>
              </a:spcAft>
              <a:buClr>
                <a:schemeClr val="lt1"/>
              </a:buClr>
              <a:buSzPts val="1100"/>
              <a:buFont typeface="Arial"/>
              <a:buNone/>
            </a:pPr>
            <a:endParaRPr sz="11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US" sz="1100" dirty="0">
                <a:solidFill>
                  <a:schemeClr val="lt1"/>
                </a:solidFill>
                <a:latin typeface="Century Gothic"/>
                <a:ea typeface="Century Gothic"/>
                <a:cs typeface="Century Gothic"/>
                <a:sym typeface="Century Gothic"/>
              </a:rPr>
              <a:t>	</a:t>
            </a:r>
            <a:endParaRPr dirty="0"/>
          </a:p>
        </p:txBody>
      </p:sp>
      <p:sp>
        <p:nvSpPr>
          <p:cNvPr id="272" name="Google Shape;272;p33"/>
          <p:cNvSpPr txBox="1"/>
          <p:nvPr/>
        </p:nvSpPr>
        <p:spPr>
          <a:xfrm>
            <a:off x="7033846" y="3756074"/>
            <a:ext cx="1083212" cy="1107996"/>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Training for school personnel</a:t>
            </a:r>
            <a:endParaRPr dirty="0"/>
          </a:p>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Parenting strategies</a:t>
            </a:r>
            <a:endParaRPr dirty="0"/>
          </a:p>
          <a:p>
            <a:pPr marL="171450" marR="0" lvl="0" indent="-101600" algn="l" rtl="0">
              <a:spcBef>
                <a:spcPts val="0"/>
              </a:spcBef>
              <a:spcAft>
                <a:spcPts val="0"/>
              </a:spcAft>
              <a:buClr>
                <a:schemeClr val="lt1"/>
              </a:buClr>
              <a:buSzPts val="1100"/>
              <a:buFont typeface="Arial"/>
              <a:buNone/>
            </a:pPr>
            <a:endParaRPr sz="1100" dirty="0">
              <a:solidFill>
                <a:schemeClr val="lt1"/>
              </a:solidFill>
              <a:latin typeface="Century Gothic"/>
              <a:ea typeface="Century Gothic"/>
              <a:cs typeface="Century Gothic"/>
              <a:sym typeface="Century Gothic"/>
            </a:endParaRPr>
          </a:p>
        </p:txBody>
      </p:sp>
      <p:sp>
        <p:nvSpPr>
          <p:cNvPr id="273" name="Google Shape;273;p33"/>
          <p:cNvSpPr txBox="1"/>
          <p:nvPr/>
        </p:nvSpPr>
        <p:spPr>
          <a:xfrm>
            <a:off x="4602294" y="3429000"/>
            <a:ext cx="1231833" cy="14465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Linkages to community resources</a:t>
            </a:r>
            <a:endParaRPr dirty="0"/>
          </a:p>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Referrals to care</a:t>
            </a:r>
            <a:endParaRPr dirty="0"/>
          </a:p>
          <a:p>
            <a:pPr marL="171450" marR="0" lvl="0" indent="-171450" algn="l" rtl="0">
              <a:spcBef>
                <a:spcPts val="0"/>
              </a:spcBef>
              <a:spcAft>
                <a:spcPts val="0"/>
              </a:spcAft>
              <a:buClr>
                <a:schemeClr val="dk2"/>
              </a:buClr>
              <a:buSzPts val="1100"/>
              <a:buFont typeface="Arial"/>
              <a:buChar char="•"/>
            </a:pPr>
            <a:r>
              <a:rPr lang="en-US" sz="1100" dirty="0">
                <a:solidFill>
                  <a:schemeClr val="dk2"/>
                </a:solidFill>
                <a:latin typeface="Century Gothic"/>
                <a:ea typeface="Century Gothic"/>
                <a:cs typeface="Century Gothic"/>
                <a:sym typeface="Century Gothic"/>
              </a:rPr>
              <a:t>Integrate in school community</a:t>
            </a:r>
            <a:endParaRPr sz="1100" dirty="0">
              <a:solidFill>
                <a:schemeClr val="dk2"/>
              </a:solidFill>
              <a:latin typeface="Century Gothic"/>
              <a:ea typeface="Century Gothic"/>
              <a:cs typeface="Century Gothic"/>
              <a:sym typeface="Century Gothic"/>
            </a:endParaRPr>
          </a:p>
        </p:txBody>
      </p:sp>
      <p:cxnSp>
        <p:nvCxnSpPr>
          <p:cNvPr id="274" name="Google Shape;274;p33"/>
          <p:cNvCxnSpPr/>
          <p:nvPr/>
        </p:nvCxnSpPr>
        <p:spPr>
          <a:xfrm rot="10800000">
            <a:off x="1927734" y="2150676"/>
            <a:ext cx="2640300" cy="504600"/>
          </a:xfrm>
          <a:prstGeom prst="bentConnector3">
            <a:avLst>
              <a:gd name="adj1" fmla="val 50000"/>
            </a:avLst>
          </a:prstGeom>
          <a:noFill/>
          <a:ln w="9525" cap="rnd" cmpd="sng">
            <a:solidFill>
              <a:schemeClr val="accent1"/>
            </a:solidFill>
            <a:prstDash val="solid"/>
            <a:round/>
            <a:headEnd type="none" w="sm" len="sm"/>
            <a:tailEnd type="none" w="sm" len="sm"/>
          </a:ln>
        </p:spPr>
      </p:cxnSp>
      <p:cxnSp>
        <p:nvCxnSpPr>
          <p:cNvPr id="275" name="Google Shape;275;p33"/>
          <p:cNvCxnSpPr/>
          <p:nvPr/>
        </p:nvCxnSpPr>
        <p:spPr>
          <a:xfrm rot="10800000" flipH="1">
            <a:off x="8358389" y="2099376"/>
            <a:ext cx="2290800" cy="555900"/>
          </a:xfrm>
          <a:prstGeom prst="bentConnector3">
            <a:avLst>
              <a:gd name="adj1" fmla="val 50000"/>
            </a:avLst>
          </a:prstGeom>
          <a:noFill/>
          <a:ln w="9525" cap="rnd" cmpd="sng">
            <a:solidFill>
              <a:schemeClr val="accent1"/>
            </a:solidFill>
            <a:prstDash val="solid"/>
            <a:round/>
            <a:headEnd type="none" w="sm" len="sm"/>
            <a:tailEnd type="none" w="sm" len="sm"/>
          </a:ln>
        </p:spPr>
      </p:cxnSp>
      <p:cxnSp>
        <p:nvCxnSpPr>
          <p:cNvPr id="276" name="Google Shape;276;p33"/>
          <p:cNvCxnSpPr/>
          <p:nvPr/>
        </p:nvCxnSpPr>
        <p:spPr>
          <a:xfrm>
            <a:off x="8293994" y="4310072"/>
            <a:ext cx="2833500" cy="455100"/>
          </a:xfrm>
          <a:prstGeom prst="bentConnector3">
            <a:avLst>
              <a:gd name="adj1" fmla="val 50000"/>
            </a:avLst>
          </a:prstGeom>
          <a:noFill/>
          <a:ln w="9525" cap="rnd" cmpd="sng">
            <a:solidFill>
              <a:schemeClr val="accent1"/>
            </a:solidFill>
            <a:prstDash val="solid"/>
            <a:round/>
            <a:headEnd type="none" w="sm" len="sm"/>
            <a:tailEnd type="none" w="sm" len="sm"/>
          </a:ln>
        </p:spPr>
      </p:cxnSp>
      <p:cxnSp>
        <p:nvCxnSpPr>
          <p:cNvPr id="277" name="Google Shape;277;p33"/>
          <p:cNvCxnSpPr/>
          <p:nvPr/>
        </p:nvCxnSpPr>
        <p:spPr>
          <a:xfrm flipH="1">
            <a:off x="1955871" y="4310072"/>
            <a:ext cx="2640300" cy="442200"/>
          </a:xfrm>
          <a:prstGeom prst="bentConnector3">
            <a:avLst>
              <a:gd name="adj1" fmla="val 50000"/>
            </a:avLst>
          </a:prstGeom>
          <a:noFill/>
          <a:ln w="9525" cap="rnd" cmpd="sng">
            <a:solidFill>
              <a:schemeClr val="accent1"/>
            </a:solidFill>
            <a:prstDash val="solid"/>
            <a:round/>
            <a:headEnd type="none" w="sm" len="sm"/>
            <a:tailEnd type="none" w="sm" len="sm"/>
          </a:ln>
        </p:spPr>
      </p:cxnSp>
      <p:sp>
        <p:nvSpPr>
          <p:cNvPr id="278" name="Google Shape;278;p33"/>
          <p:cNvSpPr txBox="1"/>
          <p:nvPr/>
        </p:nvSpPr>
        <p:spPr>
          <a:xfrm flipH="1">
            <a:off x="1881104" y="1838640"/>
            <a:ext cx="1498509"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solidFill>
                  <a:schemeClr val="lt1"/>
                </a:solidFill>
                <a:latin typeface="Century Gothic"/>
                <a:ea typeface="Century Gothic"/>
                <a:cs typeface="Century Gothic"/>
                <a:sym typeface="Century Gothic"/>
              </a:rPr>
              <a:t>Collaboration</a:t>
            </a:r>
            <a:endParaRPr sz="1500" dirty="0">
              <a:solidFill>
                <a:schemeClr val="lt1"/>
              </a:solidFill>
              <a:latin typeface="Century Gothic"/>
              <a:ea typeface="Century Gothic"/>
              <a:cs typeface="Century Gothic"/>
              <a:sym typeface="Century Gothic"/>
            </a:endParaRPr>
          </a:p>
        </p:txBody>
      </p:sp>
      <p:sp>
        <p:nvSpPr>
          <p:cNvPr id="279" name="Google Shape;279;p33"/>
          <p:cNvSpPr txBox="1"/>
          <p:nvPr/>
        </p:nvSpPr>
        <p:spPr>
          <a:xfrm>
            <a:off x="9439416" y="1607807"/>
            <a:ext cx="1330488"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solidFill>
                  <a:schemeClr val="lt1"/>
                </a:solidFill>
                <a:latin typeface="Century Gothic"/>
                <a:ea typeface="Century Gothic"/>
                <a:cs typeface="Century Gothic"/>
                <a:sym typeface="Century Gothic"/>
              </a:rPr>
              <a:t>Clinical Care</a:t>
            </a:r>
            <a:endParaRPr sz="1500" dirty="0">
              <a:solidFill>
                <a:schemeClr val="lt1"/>
              </a:solidFill>
              <a:latin typeface="Century Gothic"/>
              <a:ea typeface="Century Gothic"/>
              <a:cs typeface="Century Gothic"/>
              <a:sym typeface="Century Gothic"/>
            </a:endParaRPr>
          </a:p>
        </p:txBody>
      </p:sp>
      <p:sp>
        <p:nvSpPr>
          <p:cNvPr id="280" name="Google Shape;280;p33"/>
          <p:cNvSpPr txBox="1"/>
          <p:nvPr/>
        </p:nvSpPr>
        <p:spPr>
          <a:xfrm>
            <a:off x="1927863" y="4395851"/>
            <a:ext cx="1348222"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solidFill>
                  <a:schemeClr val="lt1"/>
                </a:solidFill>
                <a:latin typeface="Century Gothic"/>
                <a:ea typeface="Century Gothic"/>
                <a:cs typeface="Century Gothic"/>
                <a:sym typeface="Century Gothic"/>
              </a:rPr>
              <a:t>Community</a:t>
            </a:r>
            <a:endParaRPr sz="1500" dirty="0">
              <a:solidFill>
                <a:schemeClr val="lt1"/>
              </a:solidFill>
              <a:latin typeface="Century Gothic"/>
              <a:ea typeface="Century Gothic"/>
              <a:cs typeface="Century Gothic"/>
              <a:sym typeface="Century Gothic"/>
            </a:endParaRPr>
          </a:p>
        </p:txBody>
      </p:sp>
      <p:sp>
        <p:nvSpPr>
          <p:cNvPr id="281" name="Google Shape;281;p33"/>
          <p:cNvSpPr txBox="1"/>
          <p:nvPr/>
        </p:nvSpPr>
        <p:spPr>
          <a:xfrm>
            <a:off x="9692635" y="4181071"/>
            <a:ext cx="1593612"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dirty="0">
                <a:solidFill>
                  <a:schemeClr val="lt1"/>
                </a:solidFill>
                <a:latin typeface="Century Gothic"/>
                <a:ea typeface="Century Gothic"/>
                <a:cs typeface="Century Gothic"/>
                <a:sym typeface="Century Gothic"/>
              </a:rPr>
              <a:t>Sharing Expertise</a:t>
            </a:r>
            <a:endParaRPr sz="15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866</Words>
  <Application>Microsoft Office PowerPoint</Application>
  <PresentationFormat>Widescreen</PresentationFormat>
  <Paragraphs>157</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Noto Sans Symbols</vt:lpstr>
      <vt:lpstr>Georgia</vt:lpstr>
      <vt:lpstr>Century Gothic</vt:lpstr>
      <vt:lpstr>Arial</vt:lpstr>
      <vt:lpstr>Ion</vt:lpstr>
      <vt:lpstr>The Art of Integration- Primary Care and Collaborative School-Based Mental Health for Student Well-being</vt:lpstr>
      <vt:lpstr>Our Mission</vt:lpstr>
      <vt:lpstr>Family Service of Rhode Island</vt:lpstr>
      <vt:lpstr>Providence Public School Department</vt:lpstr>
      <vt:lpstr> Historic Providence Demographics</vt:lpstr>
      <vt:lpstr>Current Demographics       Providence Public Schools</vt:lpstr>
      <vt:lpstr>Benefits of Social Emotional Learning </vt:lpstr>
      <vt:lpstr> SEL: A Collaborative Process </vt:lpstr>
      <vt:lpstr>PowerPoint Presentation</vt:lpstr>
      <vt:lpstr>Community Health Team:   A Model of Integration in Pediatric Care</vt:lpstr>
      <vt:lpstr>PowerPoint Presentation</vt:lpstr>
      <vt:lpstr>The Idea of Bringing Models Together</vt:lpstr>
      <vt:lpstr>Key Advantages:</vt:lpstr>
      <vt:lpstr>Meeting Families Where They’re At</vt:lpstr>
      <vt:lpstr>Stepping Stones Toward Achieving Positive Engagement</vt:lpstr>
      <vt:lpstr>Cultural Agility and Responsive Care</vt:lpstr>
      <vt:lpstr>PowerPoint Presentation</vt:lpstr>
      <vt:lpstr> Screening Tools Utilized  Social Determinants of Health(SDOH)    Pediatric Symptom Checklist (PSC-17)</vt:lpstr>
      <vt:lpstr>FSRI School Based 2017-2018 First Year</vt:lpstr>
      <vt:lpstr>Lessons Learned Going Forward</vt:lpstr>
      <vt:lpstr>Putting it all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School-Based Mental Health Services on a Shoe-String Budget</dc:title>
  <dc:creator>Stuart, Sandra (Principal)</dc:creator>
  <cp:lastModifiedBy>Marie Palumbo-Hayes</cp:lastModifiedBy>
  <cp:revision>42</cp:revision>
  <cp:lastPrinted>2018-10-18T20:03:32Z</cp:lastPrinted>
  <dcterms:modified xsi:type="dcterms:W3CDTF">2018-10-18T20:29:31Z</dcterms:modified>
</cp:coreProperties>
</file>