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266" r:id="rId3"/>
    <p:sldId id="273" r:id="rId4"/>
    <p:sldId id="271" r:id="rId5"/>
    <p:sldId id="272" r:id="rId6"/>
    <p:sldId id="258" r:id="rId7"/>
    <p:sldId id="259" r:id="rId8"/>
    <p:sldId id="257" r:id="rId9"/>
    <p:sldId id="268"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4" autoAdjust="0"/>
    <p:restoredTop sz="94660"/>
  </p:normalViewPr>
  <p:slideViewPr>
    <p:cSldViewPr snapToGrid="0">
      <p:cViewPr varScale="1">
        <p:scale>
          <a:sx n="78" d="100"/>
          <a:sy n="78" d="100"/>
        </p:scale>
        <p:origin x="64"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Low Income</c:v>
                </c:pt>
              </c:strCache>
            </c:strRef>
          </c:tx>
          <c:dPt>
            <c:idx val="0"/>
            <c:bubble3D val="0"/>
            <c:spPr>
              <a:solidFill>
                <a:schemeClr val="accent5">
                  <a:lumMod val="40000"/>
                  <a:lumOff val="60000"/>
                </a:schemeClr>
              </a:solidFill>
            </c:spPr>
            <c:extLst>
              <c:ext xmlns:c16="http://schemas.microsoft.com/office/drawing/2014/chart" uri="{C3380CC4-5D6E-409C-BE32-E72D297353CC}">
                <c16:uniqueId val="{00000001-3D64-4E87-B44E-FD7D7AA31DB9}"/>
              </c:ext>
            </c:extLst>
          </c:dPt>
          <c:dPt>
            <c:idx val="1"/>
            <c:bubble3D val="0"/>
            <c:spPr>
              <a:solidFill>
                <a:schemeClr val="accent5">
                  <a:lumMod val="75000"/>
                </a:schemeClr>
              </a:solidFill>
            </c:spPr>
            <c:extLst>
              <c:ext xmlns:c16="http://schemas.microsoft.com/office/drawing/2014/chart" uri="{C3380CC4-5D6E-409C-BE32-E72D297353CC}">
                <c16:uniqueId val="{00000003-3D64-4E87-B44E-FD7D7AA31DB9}"/>
              </c:ext>
            </c:extLst>
          </c:dPt>
          <c:dLbls>
            <c:dLbl>
              <c:idx val="1"/>
              <c:numFmt formatCode="0.0%" sourceLinked="0"/>
              <c:spPr>
                <a:noFill/>
                <a:ln>
                  <a:noFill/>
                </a:ln>
                <a:effectLst/>
              </c:spPr>
              <c:txPr>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D64-4E87-B44E-FD7D7AA31DB9}"/>
                </c:ext>
              </c:extLst>
            </c:dLbl>
            <c:numFmt formatCode="0.0%" sourceLinked="0"/>
            <c:spPr>
              <a:noFill/>
              <a:ln>
                <a:noFill/>
              </a:ln>
              <a:effectLst/>
            </c:spPr>
            <c:txPr>
              <a:bodyPr/>
              <a:lstStyle/>
              <a:p>
                <a:pPr algn="ctr">
                  <a:defRPr lang="en-US" sz="16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Sheet1!$A$2:$A$3</c:f>
              <c:strCache>
                <c:ptCount val="2"/>
                <c:pt idx="0">
                  <c:v>Low Income</c:v>
                </c:pt>
                <c:pt idx="1">
                  <c:v>Non-Low Income</c:v>
                </c:pt>
              </c:strCache>
            </c:strRef>
          </c:cat>
          <c:val>
            <c:numRef>
              <c:f>Sheet1!$B$2:$B$3</c:f>
              <c:numCache>
                <c:formatCode>General</c:formatCode>
                <c:ptCount val="2"/>
                <c:pt idx="0">
                  <c:v>0.84500000000000064</c:v>
                </c:pt>
                <c:pt idx="1">
                  <c:v>0.15500000000000028</c:v>
                </c:pt>
              </c:numCache>
            </c:numRef>
          </c:val>
          <c:extLst>
            <c:ext xmlns:c16="http://schemas.microsoft.com/office/drawing/2014/chart" uri="{C3380CC4-5D6E-409C-BE32-E72D297353CC}">
              <c16:uniqueId val="{00000004-3D64-4E87-B44E-FD7D7AA31DB9}"/>
            </c:ext>
          </c:extLst>
        </c:ser>
        <c:dLbls>
          <c:showLegendKey val="0"/>
          <c:showVal val="0"/>
          <c:showCatName val="0"/>
          <c:showSerName val="0"/>
          <c:showPercent val="0"/>
          <c:showBubbleSize val="0"/>
          <c:showLeaderLines val="1"/>
        </c:dLbls>
        <c:firstSliceAng val="0"/>
      </c:pieChart>
    </c:plotArea>
    <c:legend>
      <c:legendPos val="b"/>
      <c:legendEntry>
        <c:idx val="0"/>
        <c:txPr>
          <a:bodyPr/>
          <a:lstStyle/>
          <a:p>
            <a:pPr>
              <a:defRPr sz="2400">
                <a:latin typeface="Tw Cen MT" panose="020B0602020104020603" pitchFamily="34" charset="0"/>
              </a:defRPr>
            </a:pPr>
            <a:endParaRPr lang="en-US"/>
          </a:p>
        </c:txPr>
      </c:legendEntry>
      <c:legendEntry>
        <c:idx val="1"/>
        <c:txPr>
          <a:bodyPr/>
          <a:lstStyle/>
          <a:p>
            <a:pPr>
              <a:defRPr sz="2400">
                <a:latin typeface="Tw Cen MT" panose="020B0602020104020603" pitchFamily="34" charset="0"/>
              </a:defRPr>
            </a:pPr>
            <a:endParaRPr lang="en-US"/>
          </a:p>
        </c:txPr>
      </c:legendEntry>
      <c:layout>
        <c:manualLayout>
          <c:xMode val="edge"/>
          <c:yMode val="edge"/>
          <c:x val="1.9009465386875663E-2"/>
          <c:y val="0.85975702039096913"/>
          <c:w val="0.9588367255979795"/>
          <c:h val="0.11330940250115794"/>
        </c:manualLayout>
      </c:layout>
      <c:overlay val="0"/>
      <c:txPr>
        <a:bodyPr/>
        <a:lstStyle/>
        <a:p>
          <a:pPr>
            <a:defRPr sz="2400">
              <a:latin typeface="Tw Cen MT" panose="020B0602020104020603"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Race/Ethnicity</c:v>
                </c:pt>
              </c:strCache>
            </c:strRef>
          </c:tx>
          <c:dPt>
            <c:idx val="1"/>
            <c:bubble3D val="0"/>
            <c:spPr>
              <a:solidFill>
                <a:schemeClr val="accent5">
                  <a:lumMod val="20000"/>
                  <a:lumOff val="80000"/>
                </a:schemeClr>
              </a:solidFill>
            </c:spPr>
            <c:extLst>
              <c:ext xmlns:c16="http://schemas.microsoft.com/office/drawing/2014/chart" uri="{C3380CC4-5D6E-409C-BE32-E72D297353CC}">
                <c16:uniqueId val="{00000001-D50D-40E8-A561-7FE1D92C9C78}"/>
              </c:ext>
            </c:extLst>
          </c:dPt>
          <c:dPt>
            <c:idx val="2"/>
            <c:bubble3D val="0"/>
            <c:spPr>
              <a:solidFill>
                <a:schemeClr val="accent5">
                  <a:lumMod val="75000"/>
                </a:schemeClr>
              </a:solidFill>
            </c:spPr>
            <c:extLst>
              <c:ext xmlns:c16="http://schemas.microsoft.com/office/drawing/2014/chart" uri="{C3380CC4-5D6E-409C-BE32-E72D297353CC}">
                <c16:uniqueId val="{00000003-D50D-40E8-A561-7FE1D92C9C78}"/>
              </c:ext>
            </c:extLst>
          </c:dPt>
          <c:dLbls>
            <c:dLbl>
              <c:idx val="2"/>
              <c:numFmt formatCode="0.0%" sourceLinked="0"/>
              <c:spPr>
                <a:noFill/>
                <a:ln>
                  <a:noFill/>
                </a:ln>
                <a:effectLst/>
              </c:spPr>
              <c:txPr>
                <a:bodyPr/>
                <a:lstStyle/>
                <a:p>
                  <a:pPr>
                    <a:defRPr sz="1600" b="1">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D50D-40E8-A561-7FE1D92C9C78}"/>
                </c:ext>
              </c:extLst>
            </c:dLbl>
            <c:numFmt formatCode="0.0%" sourceLinked="0"/>
            <c:spPr>
              <a:noFill/>
              <a:ln>
                <a:noFill/>
              </a:ln>
              <a:effectLst/>
            </c:spPr>
            <c:txPr>
              <a:bodyPr/>
              <a:lstStyle/>
              <a:p>
                <a:pPr>
                  <a:defRPr sz="1600" b="1"/>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African American</c:v>
                </c:pt>
                <c:pt idx="1">
                  <c:v>White</c:v>
                </c:pt>
                <c:pt idx="2">
                  <c:v>Hispanic/Latino</c:v>
                </c:pt>
                <c:pt idx="3">
                  <c:v>Other</c:v>
                </c:pt>
              </c:strCache>
            </c:strRef>
          </c:cat>
          <c:val>
            <c:numRef>
              <c:f>Sheet1!$B$2:$B$5</c:f>
              <c:numCache>
                <c:formatCode>General</c:formatCode>
                <c:ptCount val="4"/>
                <c:pt idx="0">
                  <c:v>0.80600000000000005</c:v>
                </c:pt>
                <c:pt idx="1">
                  <c:v>7.9000000000000001E-2</c:v>
                </c:pt>
                <c:pt idx="2">
                  <c:v>9.4E-2</c:v>
                </c:pt>
                <c:pt idx="3">
                  <c:v>2.1000000000000001E-2</c:v>
                </c:pt>
              </c:numCache>
            </c:numRef>
          </c:val>
          <c:extLst>
            <c:ext xmlns:c16="http://schemas.microsoft.com/office/drawing/2014/chart" uri="{C3380CC4-5D6E-409C-BE32-E72D297353CC}">
              <c16:uniqueId val="{00000004-D50D-40E8-A561-7FE1D92C9C78}"/>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0.14019074040077298"/>
          <c:y val="0.85148981152899517"/>
          <c:w val="0.78257727580055125"/>
          <c:h val="0.1475686481288547"/>
        </c:manualLayout>
      </c:layout>
      <c:overlay val="0"/>
      <c:txPr>
        <a:bodyPr/>
        <a:lstStyle/>
        <a:p>
          <a:pPr>
            <a:defRPr sz="1800">
              <a:latin typeface="Tw Cen MT" panose="020B0602020104020603"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dirty="0">
                <a:latin typeface="+mj-lt"/>
              </a:rPr>
              <a:t>Baltimore City School Arrests </a:t>
            </a:r>
          </a:p>
          <a:p>
            <a:pPr>
              <a:defRPr/>
            </a:pPr>
            <a:r>
              <a:rPr lang="en-US" dirty="0">
                <a:latin typeface="+mj-lt"/>
              </a:rPr>
              <a:t>By School Year</a:t>
            </a:r>
          </a:p>
        </c:rich>
      </c:tx>
      <c:layout>
        <c:manualLayout>
          <c:xMode val="edge"/>
          <c:yMode val="edge"/>
          <c:x val="0.28886679011448485"/>
          <c:y val="9.7461793883951656E-3"/>
        </c:manualLayout>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alpha val="70000"/>
              </a:schemeClr>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C907-452F-BD62-B776335D24BF}"/>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2-C907-452F-BD62-B776335D24BF}"/>
              </c:ext>
            </c:extLst>
          </c:dPt>
          <c:dPt>
            <c:idx val="2"/>
            <c:invertIfNegative val="0"/>
            <c:bubble3D val="0"/>
            <c:spPr>
              <a:solidFill>
                <a:srgbClr val="CC0000"/>
              </a:solidFill>
              <a:ln>
                <a:noFill/>
              </a:ln>
              <a:effectLst/>
            </c:spPr>
            <c:extLst>
              <c:ext xmlns:c16="http://schemas.microsoft.com/office/drawing/2014/chart" uri="{C3380CC4-5D6E-409C-BE32-E72D297353CC}">
                <c16:uniqueId val="{00000003-C907-452F-BD62-B776335D24BF}"/>
              </c:ext>
            </c:extLst>
          </c:dPt>
          <c:dPt>
            <c:idx val="3"/>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4-C907-452F-BD62-B776335D24BF}"/>
              </c:ext>
            </c:extLst>
          </c:dPt>
          <c:dLbls>
            <c:dLbl>
              <c:idx val="3"/>
              <c:layout/>
              <c:tx>
                <c:rich>
                  <a:bodyPr/>
                  <a:lstStyle/>
                  <a:p>
                    <a:r>
                      <a:rPr lang="en-US" dirty="0" smtClean="0"/>
                      <a:t>65</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907-452F-BD62-B776335D24B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'[Chart in Microsoft PowerPoint]Sheet1'!$A$5:$A$8</c:f>
              <c:strCache>
                <c:ptCount val="4"/>
                <c:pt idx="0">
                  <c:v>2014/2015</c:v>
                </c:pt>
                <c:pt idx="1">
                  <c:v>2015/2016</c:v>
                </c:pt>
                <c:pt idx="2">
                  <c:v>2016/2017</c:v>
                </c:pt>
                <c:pt idx="3">
                  <c:v>2017/2018</c:v>
                </c:pt>
              </c:strCache>
            </c:strRef>
          </c:cat>
          <c:val>
            <c:numRef>
              <c:f>'[Chart in Microsoft PowerPoint]Sheet1'!$B$5:$B$8</c:f>
              <c:numCache>
                <c:formatCode>General</c:formatCode>
                <c:ptCount val="4"/>
                <c:pt idx="0">
                  <c:v>267</c:v>
                </c:pt>
                <c:pt idx="1">
                  <c:v>91</c:v>
                </c:pt>
                <c:pt idx="2">
                  <c:v>85</c:v>
                </c:pt>
                <c:pt idx="3">
                  <c:v>60</c:v>
                </c:pt>
              </c:numCache>
            </c:numRef>
          </c:val>
          <c:extLst>
            <c:ext xmlns:c16="http://schemas.microsoft.com/office/drawing/2014/chart" uri="{C3380CC4-5D6E-409C-BE32-E72D297353CC}">
              <c16:uniqueId val="{00000000-C907-452F-BD62-B776335D24BF}"/>
            </c:ext>
          </c:extLst>
        </c:ser>
        <c:dLbls>
          <c:dLblPos val="ctr"/>
          <c:showLegendKey val="0"/>
          <c:showVal val="1"/>
          <c:showCatName val="0"/>
          <c:showSerName val="0"/>
          <c:showPercent val="0"/>
          <c:showBubbleSize val="0"/>
        </c:dLbls>
        <c:gapWidth val="50"/>
        <c:overlap val="100"/>
        <c:axId val="374829656"/>
        <c:axId val="374830640"/>
      </c:barChart>
      <c:catAx>
        <c:axId val="37482965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School Year</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4830640"/>
        <c:crosses val="autoZero"/>
        <c:auto val="1"/>
        <c:lblAlgn val="ctr"/>
        <c:lblOffset val="100"/>
        <c:noMultiLvlLbl val="0"/>
      </c:catAx>
      <c:valAx>
        <c:axId val="374830640"/>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Number of Arrest</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4829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149F2-1B27-4977-8503-A5408451D0A7}" type="datetimeFigureOut">
              <a:rPr lang="en-US" smtClean="0"/>
              <a:t>10/26/2018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5EFFE-56E4-42A4-B071-1B1EAAEB097D}" type="slidenum">
              <a:rPr lang="en-US" smtClean="0"/>
              <a:t>‹#›</a:t>
            </a:fld>
            <a:endParaRPr lang="en-US"/>
          </a:p>
        </p:txBody>
      </p:sp>
    </p:spTree>
    <p:extLst>
      <p:ext uri="{BB962C8B-B14F-4D97-AF65-F5344CB8AC3E}">
        <p14:creationId xmlns:p14="http://schemas.microsoft.com/office/powerpoint/2010/main" val="271542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1A82D-0F89-4D7F-A5AC-79FCC545190D}" type="slidenum">
              <a:rPr lang="en-US" smtClean="0"/>
              <a:t>1</a:t>
            </a:fld>
            <a:endParaRPr lang="en-US"/>
          </a:p>
        </p:txBody>
      </p:sp>
    </p:spTree>
    <p:extLst>
      <p:ext uri="{BB962C8B-B14F-4D97-AF65-F5344CB8AC3E}">
        <p14:creationId xmlns:p14="http://schemas.microsoft.com/office/powerpoint/2010/main" val="190525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w Cen MT" panose="020B0602020104020603" pitchFamily="34" charset="0"/>
              </a:rPr>
              <a:t>12% of U.S. residents live in poverty </a:t>
            </a:r>
          </a:p>
          <a:p>
            <a:r>
              <a:rPr lang="en-US" dirty="0" smtClean="0">
                <a:latin typeface="Tw Cen MT" panose="020B0602020104020603" pitchFamily="34" charset="0"/>
              </a:rPr>
              <a:t>24% of Baltimore Resident live in poverty </a:t>
            </a:r>
          </a:p>
          <a:p>
            <a:pPr lvl="1"/>
            <a:r>
              <a:rPr lang="en-US" dirty="0" smtClean="0">
                <a:latin typeface="Tw Cen MT" panose="020B0602020104020603" pitchFamily="34" charset="0"/>
              </a:rPr>
              <a:t>Segregated, concentrated poverty </a:t>
            </a:r>
          </a:p>
          <a:p>
            <a:r>
              <a:rPr lang="en-US" dirty="0" smtClean="0">
                <a:latin typeface="Tw Cen MT" panose="020B0602020104020603" pitchFamily="34" charset="0"/>
              </a:rPr>
              <a:t>Education = bridge to inclusive society</a:t>
            </a:r>
            <a:br>
              <a:rPr lang="en-US" dirty="0" smtClean="0">
                <a:latin typeface="Tw Cen MT" panose="020B0602020104020603" pitchFamily="34" charset="0"/>
              </a:rPr>
            </a:br>
            <a:endParaRPr lang="en-US" dirty="0" smtClean="0">
              <a:latin typeface="Tw Cen MT" panose="020B0602020104020603" pitchFamily="34" charset="0"/>
            </a:endParaRPr>
          </a:p>
          <a:p>
            <a:r>
              <a:rPr lang="en-US" dirty="0" smtClean="0"/>
              <a:t>From DOJ report: “After engaging in a thorough investigation, initiated at the request of the City of Baltimore and BPD, the Department of Justice concludes that there is reasonable cause to believe that BPD engages in a pattern or practice of conduct that violates the Constitution or federal law. BPD engages in a pattern or practice of: (1) making unconstitutional stops, searches, and arrests; (2) using enforcement strategies that produce severe and unjustified disparities in the rates of stops, searches and arrests of African Americans; (3) using excessive force; and (4) retaliating against people engaging in constitutionally-protected expression. This pattern or practice is driven by systemic deficiencies in BPD’s policies, training, supervision, and accountability structures that fail to equip officers with the tools they need to police effectively and within the bounds of the federal law.” </a:t>
            </a:r>
            <a:endParaRPr lang="en-US" dirty="0" smtClean="0">
              <a:latin typeface="Tw Cen MT" panose="020B0602020104020603" pitchFamily="34" charset="0"/>
            </a:endParaRPr>
          </a:p>
          <a:p>
            <a:pPr defTabSz="95320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161A82D-0F89-4D7F-A5AC-79FCC545190D}" type="slidenum">
              <a:rPr lang="en-US" smtClean="0"/>
              <a:t>2</a:t>
            </a:fld>
            <a:endParaRPr lang="en-US"/>
          </a:p>
        </p:txBody>
      </p:sp>
    </p:spTree>
    <p:extLst>
      <p:ext uri="{BB962C8B-B14F-4D97-AF65-F5344CB8AC3E}">
        <p14:creationId xmlns:p14="http://schemas.microsoft.com/office/powerpoint/2010/main" val="202562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economic</a:t>
            </a:r>
            <a:r>
              <a:rPr lang="en-US" baseline="0" dirty="0" smtClean="0"/>
              <a:t> diversity throughout Baltimore, our schools are heavily concentrated by students living in poverty </a:t>
            </a:r>
            <a:endParaRPr lang="en-US" dirty="0" smtClean="0"/>
          </a:p>
          <a:p>
            <a:endParaRPr lang="en-US" baseline="0" dirty="0" smtClean="0"/>
          </a:p>
          <a:p>
            <a:r>
              <a:rPr lang="en-US" baseline="0" dirty="0" smtClean="0"/>
              <a:t>(51% of all public school children in the US are low income)</a:t>
            </a:r>
            <a:endParaRPr lang="en-US" dirty="0"/>
          </a:p>
        </p:txBody>
      </p:sp>
      <p:sp>
        <p:nvSpPr>
          <p:cNvPr id="4" name="Slide Number Placeholder 3"/>
          <p:cNvSpPr>
            <a:spLocks noGrp="1"/>
          </p:cNvSpPr>
          <p:nvPr>
            <p:ph type="sldNum" sz="quarter" idx="10"/>
          </p:nvPr>
        </p:nvSpPr>
        <p:spPr/>
        <p:txBody>
          <a:bodyPr/>
          <a:lstStyle/>
          <a:p>
            <a:fld id="{4161A82D-0F89-4D7F-A5AC-79FCC545190D}" type="slidenum">
              <a:rPr lang="en-US" smtClean="0"/>
              <a:t>3</a:t>
            </a:fld>
            <a:endParaRPr lang="en-US"/>
          </a:p>
        </p:txBody>
      </p:sp>
    </p:spTree>
    <p:extLst>
      <p:ext uri="{BB962C8B-B14F-4D97-AF65-F5344CB8AC3E}">
        <p14:creationId xmlns:p14="http://schemas.microsoft.com/office/powerpoint/2010/main" val="416537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Concerning behavioral issues</a:t>
            </a:r>
            <a:endParaRPr lang="en-US" dirty="0"/>
          </a:p>
        </p:txBody>
      </p:sp>
      <p:sp>
        <p:nvSpPr>
          <p:cNvPr id="4" name="Slide Number Placeholder 3"/>
          <p:cNvSpPr>
            <a:spLocks noGrp="1"/>
          </p:cNvSpPr>
          <p:nvPr>
            <p:ph type="sldNum" sz="quarter" idx="10"/>
          </p:nvPr>
        </p:nvSpPr>
        <p:spPr/>
        <p:txBody>
          <a:bodyPr/>
          <a:lstStyle/>
          <a:p>
            <a:fld id="{4161A82D-0F89-4D7F-A5AC-79FCC545190D}" type="slidenum">
              <a:rPr lang="en-US" smtClean="0"/>
              <a:t>4</a:t>
            </a:fld>
            <a:endParaRPr lang="en-US"/>
          </a:p>
        </p:txBody>
      </p:sp>
    </p:spTree>
    <p:extLst>
      <p:ext uri="{BB962C8B-B14F-4D97-AF65-F5344CB8AC3E}">
        <p14:creationId xmlns:p14="http://schemas.microsoft.com/office/powerpoint/2010/main" val="185623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w Cen MT" panose="020B0602020104020603" pitchFamily="34" charset="0"/>
              </a:rPr>
              <a:t>African American Students 3x more likely to be suspended than white counterparts for same/similar behaviors</a:t>
            </a:r>
          </a:p>
          <a:p>
            <a:endParaRPr lang="en-US" baseline="0" dirty="0" smtClean="0"/>
          </a:p>
        </p:txBody>
      </p:sp>
      <p:sp>
        <p:nvSpPr>
          <p:cNvPr id="4" name="Slide Number Placeholder 3"/>
          <p:cNvSpPr>
            <a:spLocks noGrp="1"/>
          </p:cNvSpPr>
          <p:nvPr>
            <p:ph type="sldNum" sz="quarter" idx="10"/>
          </p:nvPr>
        </p:nvSpPr>
        <p:spPr/>
        <p:txBody>
          <a:bodyPr/>
          <a:lstStyle/>
          <a:p>
            <a:fld id="{885B6329-1980-42D4-8B9E-97DA0521C187}" type="slidenum">
              <a:rPr lang="en-US" smtClean="0"/>
              <a:t>5</a:t>
            </a:fld>
            <a:endParaRPr lang="en-US"/>
          </a:p>
        </p:txBody>
      </p:sp>
    </p:spTree>
    <p:extLst>
      <p:ext uri="{BB962C8B-B14F-4D97-AF65-F5344CB8AC3E}">
        <p14:creationId xmlns:p14="http://schemas.microsoft.com/office/powerpoint/2010/main" val="205123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1A82D-0F89-4D7F-A5AC-79FCC545190D}" type="slidenum">
              <a:rPr lang="en-US" smtClean="0"/>
              <a:t>8</a:t>
            </a:fld>
            <a:endParaRPr lang="en-US"/>
          </a:p>
        </p:txBody>
      </p:sp>
    </p:spTree>
    <p:extLst>
      <p:ext uri="{BB962C8B-B14F-4D97-AF65-F5344CB8AC3E}">
        <p14:creationId xmlns:p14="http://schemas.microsoft.com/office/powerpoint/2010/main" val="67383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DD71F2-4013-41E1-8265-95B14D3F0E1E}"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C1ECC-3275-48A3-8E1A-F9D651BE42F9}" type="slidenum">
              <a:rPr lang="en-US" smtClean="0"/>
              <a:t>‹#›</a:t>
            </a:fld>
            <a:endParaRPr lang="en-US"/>
          </a:p>
        </p:txBody>
      </p:sp>
    </p:spTree>
    <p:extLst>
      <p:ext uri="{BB962C8B-B14F-4D97-AF65-F5344CB8AC3E}">
        <p14:creationId xmlns:p14="http://schemas.microsoft.com/office/powerpoint/2010/main" val="125559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D71F2-4013-41E1-8265-95B14D3F0E1E}"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C1ECC-3275-48A3-8E1A-F9D651BE42F9}" type="slidenum">
              <a:rPr lang="en-US" smtClean="0"/>
              <a:t>‹#›</a:t>
            </a:fld>
            <a:endParaRPr lang="en-US"/>
          </a:p>
        </p:txBody>
      </p:sp>
    </p:spTree>
    <p:extLst>
      <p:ext uri="{BB962C8B-B14F-4D97-AF65-F5344CB8AC3E}">
        <p14:creationId xmlns:p14="http://schemas.microsoft.com/office/powerpoint/2010/main" val="8600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D71F2-4013-41E1-8265-95B14D3F0E1E}"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C1ECC-3275-48A3-8E1A-F9D651BE42F9}" type="slidenum">
              <a:rPr lang="en-US" smtClean="0"/>
              <a:t>‹#›</a:t>
            </a:fld>
            <a:endParaRPr lang="en-US"/>
          </a:p>
        </p:txBody>
      </p:sp>
    </p:spTree>
    <p:extLst>
      <p:ext uri="{BB962C8B-B14F-4D97-AF65-F5344CB8AC3E}">
        <p14:creationId xmlns:p14="http://schemas.microsoft.com/office/powerpoint/2010/main" val="424619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D71F2-4013-41E1-8265-95B14D3F0E1E}"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C1ECC-3275-48A3-8E1A-F9D651BE42F9}" type="slidenum">
              <a:rPr lang="en-US" smtClean="0"/>
              <a:t>‹#›</a:t>
            </a:fld>
            <a:endParaRPr lang="en-US"/>
          </a:p>
        </p:txBody>
      </p:sp>
    </p:spTree>
    <p:extLst>
      <p:ext uri="{BB962C8B-B14F-4D97-AF65-F5344CB8AC3E}">
        <p14:creationId xmlns:p14="http://schemas.microsoft.com/office/powerpoint/2010/main" val="253692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DD71F2-4013-41E1-8265-95B14D3F0E1E}"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C1ECC-3275-48A3-8E1A-F9D651BE42F9}" type="slidenum">
              <a:rPr lang="en-US" smtClean="0"/>
              <a:t>‹#›</a:t>
            </a:fld>
            <a:endParaRPr lang="en-US"/>
          </a:p>
        </p:txBody>
      </p:sp>
    </p:spTree>
    <p:extLst>
      <p:ext uri="{BB962C8B-B14F-4D97-AF65-F5344CB8AC3E}">
        <p14:creationId xmlns:p14="http://schemas.microsoft.com/office/powerpoint/2010/main" val="225091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DD71F2-4013-41E1-8265-95B14D3F0E1E}"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C1ECC-3275-48A3-8E1A-F9D651BE42F9}" type="slidenum">
              <a:rPr lang="en-US" smtClean="0"/>
              <a:t>‹#›</a:t>
            </a:fld>
            <a:endParaRPr lang="en-US"/>
          </a:p>
        </p:txBody>
      </p:sp>
    </p:spTree>
    <p:extLst>
      <p:ext uri="{BB962C8B-B14F-4D97-AF65-F5344CB8AC3E}">
        <p14:creationId xmlns:p14="http://schemas.microsoft.com/office/powerpoint/2010/main" val="213422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DD71F2-4013-41E1-8265-95B14D3F0E1E}"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C1ECC-3275-48A3-8E1A-F9D651BE42F9}" type="slidenum">
              <a:rPr lang="en-US" smtClean="0"/>
              <a:t>‹#›</a:t>
            </a:fld>
            <a:endParaRPr lang="en-US"/>
          </a:p>
        </p:txBody>
      </p:sp>
    </p:spTree>
    <p:extLst>
      <p:ext uri="{BB962C8B-B14F-4D97-AF65-F5344CB8AC3E}">
        <p14:creationId xmlns:p14="http://schemas.microsoft.com/office/powerpoint/2010/main" val="360530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DD71F2-4013-41E1-8265-95B14D3F0E1E}"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C1ECC-3275-48A3-8E1A-F9D651BE42F9}" type="slidenum">
              <a:rPr lang="en-US" smtClean="0"/>
              <a:t>‹#›</a:t>
            </a:fld>
            <a:endParaRPr lang="en-US"/>
          </a:p>
        </p:txBody>
      </p:sp>
    </p:spTree>
    <p:extLst>
      <p:ext uri="{BB962C8B-B14F-4D97-AF65-F5344CB8AC3E}">
        <p14:creationId xmlns:p14="http://schemas.microsoft.com/office/powerpoint/2010/main" val="24997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D71F2-4013-41E1-8265-95B14D3F0E1E}"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C1ECC-3275-48A3-8E1A-F9D651BE42F9}" type="slidenum">
              <a:rPr lang="en-US" smtClean="0"/>
              <a:t>‹#›</a:t>
            </a:fld>
            <a:endParaRPr lang="en-US"/>
          </a:p>
        </p:txBody>
      </p:sp>
    </p:spTree>
    <p:extLst>
      <p:ext uri="{BB962C8B-B14F-4D97-AF65-F5344CB8AC3E}">
        <p14:creationId xmlns:p14="http://schemas.microsoft.com/office/powerpoint/2010/main" val="184963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DD71F2-4013-41E1-8265-95B14D3F0E1E}"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C1ECC-3275-48A3-8E1A-F9D651BE42F9}" type="slidenum">
              <a:rPr lang="en-US" smtClean="0"/>
              <a:t>‹#›</a:t>
            </a:fld>
            <a:endParaRPr lang="en-US"/>
          </a:p>
        </p:txBody>
      </p:sp>
    </p:spTree>
    <p:extLst>
      <p:ext uri="{BB962C8B-B14F-4D97-AF65-F5344CB8AC3E}">
        <p14:creationId xmlns:p14="http://schemas.microsoft.com/office/powerpoint/2010/main" val="281238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DD71F2-4013-41E1-8265-95B14D3F0E1E}"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C1ECC-3275-48A3-8E1A-F9D651BE42F9}" type="slidenum">
              <a:rPr lang="en-US" smtClean="0"/>
              <a:t>‹#›</a:t>
            </a:fld>
            <a:endParaRPr lang="en-US"/>
          </a:p>
        </p:txBody>
      </p:sp>
    </p:spTree>
    <p:extLst>
      <p:ext uri="{BB962C8B-B14F-4D97-AF65-F5344CB8AC3E}">
        <p14:creationId xmlns:p14="http://schemas.microsoft.com/office/powerpoint/2010/main" val="284255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D71F2-4013-41E1-8265-95B14D3F0E1E}" type="datetimeFigureOut">
              <a:rPr lang="en-US" smtClean="0"/>
              <a:t>10/26/2018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C1ECC-3275-48A3-8E1A-F9D651BE42F9}" type="slidenum">
              <a:rPr lang="en-US" smtClean="0"/>
              <a:t>‹#›</a:t>
            </a:fld>
            <a:endParaRPr lang="en-US"/>
          </a:p>
        </p:txBody>
      </p:sp>
    </p:spTree>
    <p:extLst>
      <p:ext uri="{BB962C8B-B14F-4D97-AF65-F5344CB8AC3E}">
        <p14:creationId xmlns:p14="http://schemas.microsoft.com/office/powerpoint/2010/main" val="1261803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4" y="0"/>
            <a:ext cx="12270924" cy="6902396"/>
          </a:xfrm>
          <a:prstGeom prst="rect">
            <a:avLst/>
          </a:prstGeom>
        </p:spPr>
      </p:pic>
      <p:sp>
        <p:nvSpPr>
          <p:cNvPr id="2" name="Title 1"/>
          <p:cNvSpPr>
            <a:spLocks noGrp="1"/>
          </p:cNvSpPr>
          <p:nvPr>
            <p:ph type="ctrTitle"/>
          </p:nvPr>
        </p:nvSpPr>
        <p:spPr>
          <a:xfrm>
            <a:off x="1396743" y="2512855"/>
            <a:ext cx="8829180" cy="1260194"/>
          </a:xfrm>
          <a:solidFill>
            <a:schemeClr val="bg1">
              <a:alpha val="80000"/>
            </a:schemeClr>
          </a:solidFill>
          <a:ln>
            <a:solidFill>
              <a:schemeClr val="tx1"/>
            </a:solidFill>
          </a:ln>
        </p:spPr>
        <p:txBody>
          <a:bodyPr>
            <a:normAutofit fontScale="90000"/>
          </a:bodyPr>
          <a:lstStyle/>
          <a:p>
            <a:r>
              <a:rPr lang="en-US" sz="4800" b="1" dirty="0"/>
              <a:t>Baltimore City School </a:t>
            </a:r>
            <a:r>
              <a:rPr lang="en-US" sz="4800" b="1" dirty="0" smtClean="0"/>
              <a:t>Police Disrupting </a:t>
            </a:r>
            <a:r>
              <a:rPr lang="en-US" sz="4800" b="1" dirty="0"/>
              <a:t>the School-to-Prison Pipeline</a:t>
            </a:r>
            <a:endParaRPr lang="en-US" sz="2400" b="1" dirty="0">
              <a:latin typeface="Tw Cen MT" panose="020B0602020104020603" pitchFamily="34" charset="0"/>
            </a:endParaRPr>
          </a:p>
        </p:txBody>
      </p:sp>
      <p:sp>
        <p:nvSpPr>
          <p:cNvPr id="4" name="TextBox 3"/>
          <p:cNvSpPr txBox="1"/>
          <p:nvPr/>
        </p:nvSpPr>
        <p:spPr>
          <a:xfrm>
            <a:off x="1543326" y="4864937"/>
            <a:ext cx="8368609" cy="769441"/>
          </a:xfrm>
          <a:prstGeom prst="rect">
            <a:avLst/>
          </a:prstGeom>
          <a:solidFill>
            <a:schemeClr val="bg1">
              <a:alpha val="79000"/>
            </a:schemeClr>
          </a:solidFill>
          <a:ln>
            <a:solidFill>
              <a:schemeClr val="tx1"/>
            </a:solidFill>
          </a:ln>
        </p:spPr>
        <p:txBody>
          <a:bodyPr wrap="square" rtlCol="0">
            <a:spAutoFit/>
          </a:bodyPr>
          <a:lstStyle/>
          <a:p>
            <a:pPr algn="ctr"/>
            <a:r>
              <a:rPr lang="en-US" sz="4400" b="1" dirty="0" smtClean="0">
                <a:solidFill>
                  <a:srgbClr val="E83606"/>
                </a:solidFill>
                <a:latin typeface="Tw Cen MT" panose="020B0602020104020603" pitchFamily="34" charset="0"/>
              </a:rPr>
              <a:t>Karen Webber &amp; Chief Akil Hamm</a:t>
            </a:r>
            <a:endParaRPr lang="en-US" sz="4400" b="1" dirty="0">
              <a:solidFill>
                <a:srgbClr val="E83606"/>
              </a:solidFill>
              <a:latin typeface="Tw Cen MT" panose="020B0602020104020603" pitchFamily="34" charset="0"/>
            </a:endParaRPr>
          </a:p>
        </p:txBody>
      </p:sp>
    </p:spTree>
    <p:extLst>
      <p:ext uri="{BB962C8B-B14F-4D97-AF65-F5344CB8AC3E}">
        <p14:creationId xmlns:p14="http://schemas.microsoft.com/office/powerpoint/2010/main" val="2499329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1999" cy="1716505"/>
          </a:xfrm>
          <a:prstGeom prst="rect">
            <a:avLst/>
          </a:prstGeom>
          <a:solidFill>
            <a:srgbClr val="E836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a:bodyPr>
          <a:lstStyle/>
          <a:p>
            <a:pPr algn="ctr"/>
            <a:r>
              <a:rPr lang="en-US" sz="5400" b="1" dirty="0" smtClean="0">
                <a:solidFill>
                  <a:schemeClr val="bg1"/>
                </a:solidFill>
                <a:latin typeface="Tw Cen MT" panose="020B0602020104020603" pitchFamily="34" charset="0"/>
              </a:rPr>
              <a:t>Quotes</a:t>
            </a:r>
            <a:endParaRPr lang="en-US" sz="5400" b="1" dirty="0">
              <a:solidFill>
                <a:schemeClr val="bg1"/>
              </a:solidFill>
              <a:latin typeface="Tw Cen MT" panose="020B0602020104020603" pitchFamily="34" charset="0"/>
            </a:endParaRPr>
          </a:p>
        </p:txBody>
      </p:sp>
      <p:sp>
        <p:nvSpPr>
          <p:cNvPr id="3" name="Content Placeholder 2"/>
          <p:cNvSpPr>
            <a:spLocks noGrp="1"/>
          </p:cNvSpPr>
          <p:nvPr>
            <p:ph idx="1"/>
          </p:nvPr>
        </p:nvSpPr>
        <p:spPr>
          <a:xfrm>
            <a:off x="838200" y="1943518"/>
            <a:ext cx="10515600" cy="4640489"/>
          </a:xfrm>
        </p:spPr>
        <p:txBody>
          <a:bodyPr/>
          <a:lstStyle/>
          <a:p>
            <a:r>
              <a:rPr lang="en-US" sz="3200" i="1" dirty="0">
                <a:latin typeface="Tw Cen MT" panose="020B0602020104020603" pitchFamily="34" charset="0"/>
              </a:rPr>
              <a:t>“Students and even adults need an outlet to be able to decompress from what they have experienced over the weekend or even on the journey to and from school. Having a morning circle gives them that space and lets everyone see each other as humans, not teacher and student, not student and officer, just real people.” </a:t>
            </a:r>
            <a:endParaRPr lang="en-US" sz="3200" i="1" dirty="0" smtClean="0">
              <a:latin typeface="Tw Cen MT" panose="020B0602020104020603" pitchFamily="34" charset="0"/>
            </a:endParaRPr>
          </a:p>
          <a:p>
            <a:r>
              <a:rPr lang="en-US" sz="3200" i="1" dirty="0" smtClean="0">
                <a:latin typeface="Tw Cen MT" panose="020B0602020104020603" pitchFamily="34" charset="0"/>
              </a:rPr>
              <a:t>“We </a:t>
            </a:r>
            <a:r>
              <a:rPr lang="en-US" sz="3200" i="1" dirty="0">
                <a:latin typeface="Tw Cen MT" panose="020B0602020104020603" pitchFamily="34" charset="0"/>
              </a:rPr>
              <a:t>have kids coming up to us outside on the sidewalks requesting circles…yes 17, 18, 19 years during a beef asking for us to help them work it out. It is powerful, and it works</a:t>
            </a:r>
            <a:r>
              <a:rPr lang="en-US" sz="3200" i="1" dirty="0" smtClean="0">
                <a:latin typeface="Tw Cen MT" panose="020B0602020104020603" pitchFamily="34" charset="0"/>
              </a:rPr>
              <a:t>.” </a:t>
            </a:r>
            <a:endParaRPr lang="en-US" sz="3200" i="1" dirty="0">
              <a:latin typeface="Tw Cen MT" panose="020B0602020104020603" pitchFamily="34" charset="0"/>
            </a:endParaRPr>
          </a:p>
          <a:p>
            <a:pPr marL="0" indent="0">
              <a:buNone/>
            </a:pPr>
            <a:endParaRPr lang="en-US" dirty="0">
              <a:latin typeface="Tw Cen MT" panose="020B0602020104020603" pitchFamily="34" charset="0"/>
            </a:endParaRPr>
          </a:p>
          <a:p>
            <a:endParaRPr lang="en-US" dirty="0"/>
          </a:p>
        </p:txBody>
      </p:sp>
    </p:spTree>
    <p:extLst>
      <p:ext uri="{BB962C8B-B14F-4D97-AF65-F5344CB8AC3E}">
        <p14:creationId xmlns:p14="http://schemas.microsoft.com/office/powerpoint/2010/main" val="1271377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49240" cy="1227637"/>
          </a:xfrm>
          <a:prstGeom prst="rect">
            <a:avLst/>
          </a:prstGeom>
          <a:solidFill>
            <a:srgbClr val="E836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5255" y="30469"/>
            <a:ext cx="5619750" cy="1197168"/>
          </a:xfrm>
          <a:noFill/>
          <a:ln>
            <a:noFill/>
          </a:ln>
        </p:spPr>
        <p:txBody>
          <a:bodyPr>
            <a:normAutofit fontScale="90000"/>
          </a:bodyPr>
          <a:lstStyle/>
          <a:p>
            <a:pPr algn="ctr"/>
            <a:r>
              <a:rPr lang="en-US" b="1" dirty="0" smtClean="0">
                <a:solidFill>
                  <a:schemeClr val="bg1"/>
                </a:solidFill>
                <a:latin typeface="Tw Cen MT" panose="020B0602020104020603" pitchFamily="34" charset="0"/>
              </a:rPr>
              <a:t>Why Baltimore? </a:t>
            </a:r>
            <a:br>
              <a:rPr lang="en-US" b="1" dirty="0" smtClean="0">
                <a:solidFill>
                  <a:schemeClr val="bg1"/>
                </a:solidFill>
                <a:latin typeface="Tw Cen MT" panose="020B0602020104020603" pitchFamily="34" charset="0"/>
              </a:rPr>
            </a:br>
            <a:r>
              <a:rPr lang="en-US" sz="4000" b="1" dirty="0" smtClean="0">
                <a:latin typeface="Tw Cen MT" panose="020B0602020104020603" pitchFamily="34" charset="0"/>
              </a:rPr>
              <a:t>Effects of Racism</a:t>
            </a:r>
            <a:endParaRPr lang="en-US" sz="3600" b="1" dirty="0">
              <a:latin typeface="Tw Cen MT" panose="020B0602020104020603" pitchFamily="34" charset="0"/>
            </a:endParaRPr>
          </a:p>
        </p:txBody>
      </p:sp>
      <p:sp>
        <p:nvSpPr>
          <p:cNvPr id="3" name="Content Placeholder 2"/>
          <p:cNvSpPr>
            <a:spLocks noGrp="1"/>
          </p:cNvSpPr>
          <p:nvPr>
            <p:ph idx="1"/>
          </p:nvPr>
        </p:nvSpPr>
        <p:spPr>
          <a:xfrm>
            <a:off x="119064" y="1443920"/>
            <a:ext cx="4975858" cy="5195985"/>
          </a:xfrm>
        </p:spPr>
        <p:txBody>
          <a:bodyPr>
            <a:noAutofit/>
          </a:bodyPr>
          <a:lstStyle/>
          <a:p>
            <a:r>
              <a:rPr lang="en-US" sz="2400" dirty="0" smtClean="0">
                <a:latin typeface="Tw Cen MT" panose="020B0602020104020603" pitchFamily="34" charset="0"/>
              </a:rPr>
              <a:t>Predominantly African American City (63%)</a:t>
            </a:r>
          </a:p>
          <a:p>
            <a:r>
              <a:rPr lang="en-US" sz="2400" dirty="0" smtClean="0">
                <a:latin typeface="Tw Cen MT" panose="020B0602020104020603" pitchFamily="34" charset="0"/>
              </a:rPr>
              <a:t>Poverty level twice the national average (24%)</a:t>
            </a:r>
          </a:p>
          <a:p>
            <a:r>
              <a:rPr lang="en-US" sz="2400" dirty="0" smtClean="0">
                <a:latin typeface="Tw Cen MT" panose="020B0602020104020603" pitchFamily="34" charset="0"/>
              </a:rPr>
              <a:t>Historically segregated schools and neighborhoods</a:t>
            </a:r>
          </a:p>
          <a:p>
            <a:r>
              <a:rPr lang="en-US" sz="2400" dirty="0" smtClean="0">
                <a:latin typeface="Tw Cen MT" panose="020B0602020104020603" pitchFamily="34" charset="0"/>
              </a:rPr>
              <a:t>Over-policing (DOJ consent decree) and mass incarceration of black communities </a:t>
            </a:r>
          </a:p>
          <a:p>
            <a:r>
              <a:rPr lang="en-US" sz="2400" dirty="0" smtClean="0">
                <a:latin typeface="Tw Cen MT" panose="020B0602020104020603" pitchFamily="34" charset="0"/>
              </a:rPr>
              <a:t>Criminalization of drug use and possession – especially among AAs</a:t>
            </a:r>
          </a:p>
          <a:p>
            <a:r>
              <a:rPr lang="en-US" sz="2400" dirty="0" smtClean="0">
                <a:latin typeface="Tw Cen MT" panose="020B0602020104020603" pitchFamily="34" charset="0"/>
              </a:rPr>
              <a:t>Over-use of suspensions and expulsions - feed the school to prison pipeline</a:t>
            </a:r>
          </a:p>
        </p:txBody>
      </p:sp>
      <p:pic>
        <p:nvPicPr>
          <p:cNvPr id="4098" name="Picture 2" descr="Image result for baltimore row h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240" y="-1812"/>
            <a:ext cx="68427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011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77787"/>
          </a:xfrm>
          <a:prstGeom prst="rect">
            <a:avLst/>
          </a:prstGeom>
          <a:solidFill>
            <a:srgbClr val="E836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6028" y="93333"/>
            <a:ext cx="11177751" cy="1325563"/>
          </a:xfrm>
          <a:ln>
            <a:noFill/>
          </a:ln>
        </p:spPr>
        <p:txBody>
          <a:bodyPr>
            <a:normAutofit/>
          </a:bodyPr>
          <a:lstStyle/>
          <a:p>
            <a:pPr algn="ctr"/>
            <a:r>
              <a:rPr lang="en-US" sz="4000" b="1" dirty="0" smtClean="0">
                <a:solidFill>
                  <a:schemeClr val="bg1"/>
                </a:solidFill>
                <a:latin typeface="Tw Cen MT" panose="020B0602020104020603" pitchFamily="34" charset="0"/>
              </a:rPr>
              <a:t>Baltimore City Public Schools Demographics</a:t>
            </a:r>
            <a:endParaRPr lang="en-US" sz="4000" b="1" dirty="0">
              <a:solidFill>
                <a:schemeClr val="bg1"/>
              </a:solidFill>
              <a:latin typeface="Tw Cen MT" panose="020B0602020104020603" pitchFamily="34" charset="0"/>
            </a:endParaRPr>
          </a:p>
        </p:txBody>
      </p:sp>
      <p:graphicFrame>
        <p:nvGraphicFramePr>
          <p:cNvPr id="4" name="Content Placeholder 22"/>
          <p:cNvGraphicFramePr>
            <a:graphicFrameLocks noGrp="1"/>
          </p:cNvGraphicFramePr>
          <p:nvPr>
            <p:ph idx="1"/>
            <p:extLst/>
          </p:nvPr>
        </p:nvGraphicFramePr>
        <p:xfrm>
          <a:off x="5892022" y="1608366"/>
          <a:ext cx="6163298" cy="5186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21"/>
          <p:cNvGraphicFramePr>
            <a:graphicFrameLocks/>
          </p:cNvGraphicFramePr>
          <p:nvPr>
            <p:extLst/>
          </p:nvPr>
        </p:nvGraphicFramePr>
        <p:xfrm>
          <a:off x="-32279" y="1842644"/>
          <a:ext cx="6093260" cy="48438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398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3"/>
          <a:stretch>
            <a:fillRect/>
          </a:stretch>
        </p:blipFill>
        <p:spPr>
          <a:xfrm>
            <a:off x="-1" y="-188600"/>
            <a:ext cx="12353365" cy="7447198"/>
          </a:xfrm>
          <a:prstGeom prst="rect">
            <a:avLst/>
          </a:prstGeom>
        </p:spPr>
      </p:pic>
      <p:sp>
        <p:nvSpPr>
          <p:cNvPr id="2" name="Title 1"/>
          <p:cNvSpPr>
            <a:spLocks noGrp="1"/>
          </p:cNvSpPr>
          <p:nvPr>
            <p:ph type="title"/>
          </p:nvPr>
        </p:nvSpPr>
        <p:spPr>
          <a:xfrm>
            <a:off x="1380565" y="110317"/>
            <a:ext cx="9753600" cy="1038006"/>
          </a:xfrm>
        </p:spPr>
        <p:txBody>
          <a:bodyPr>
            <a:noAutofit/>
          </a:bodyPr>
          <a:lstStyle/>
          <a:p>
            <a:pPr algn="ctr"/>
            <a:r>
              <a:rPr lang="en-US" b="1" cap="small" dirty="0" smtClean="0">
                <a:solidFill>
                  <a:schemeClr val="bg1"/>
                </a:solidFill>
                <a:latin typeface="Tw Cen MT" panose="020B0602020104020603" pitchFamily="34" charset="0"/>
              </a:rPr>
              <a:t>U.S. Urban poverty: exposure and effects</a:t>
            </a:r>
            <a:endParaRPr lang="en-US" b="1" dirty="0">
              <a:solidFill>
                <a:schemeClr val="bg1"/>
              </a:solidFill>
              <a:latin typeface="Tw Cen MT" panose="020B0602020104020603" pitchFamily="34" charset="0"/>
            </a:endParaRPr>
          </a:p>
        </p:txBody>
      </p:sp>
      <p:sp>
        <p:nvSpPr>
          <p:cNvPr id="6" name="Text Placeholder 5"/>
          <p:cNvSpPr>
            <a:spLocks noGrp="1"/>
          </p:cNvSpPr>
          <p:nvPr>
            <p:ph type="body" idx="1"/>
          </p:nvPr>
        </p:nvSpPr>
        <p:spPr>
          <a:xfrm>
            <a:off x="141097" y="1799229"/>
            <a:ext cx="3546000" cy="823912"/>
          </a:xfrm>
          <a:solidFill>
            <a:schemeClr val="bg1">
              <a:alpha val="77000"/>
            </a:schemeClr>
          </a:solidFill>
          <a:ln>
            <a:solidFill>
              <a:schemeClr val="tx1"/>
            </a:solidFill>
          </a:ln>
        </p:spPr>
        <p:txBody>
          <a:bodyPr/>
          <a:lstStyle/>
          <a:p>
            <a:r>
              <a:rPr lang="en-US" dirty="0">
                <a:latin typeface="Tw Cen MT" panose="020B0602020104020603" pitchFamily="34" charset="0"/>
              </a:rPr>
              <a:t> </a:t>
            </a:r>
            <a:r>
              <a:rPr lang="en-US" dirty="0" smtClean="0">
                <a:latin typeface="Tw Cen MT" panose="020B0602020104020603" pitchFamily="34" charset="0"/>
              </a:rPr>
              <a:t>    Exposure</a:t>
            </a:r>
            <a:endParaRPr lang="en-US" dirty="0">
              <a:latin typeface="Tw Cen MT" panose="020B0602020104020603" pitchFamily="34" charset="0"/>
            </a:endParaRPr>
          </a:p>
        </p:txBody>
      </p:sp>
      <p:sp>
        <p:nvSpPr>
          <p:cNvPr id="4" name="Content Placeholder 3"/>
          <p:cNvSpPr>
            <a:spLocks noGrp="1"/>
          </p:cNvSpPr>
          <p:nvPr>
            <p:ph sz="half" idx="2"/>
          </p:nvPr>
        </p:nvSpPr>
        <p:spPr>
          <a:xfrm>
            <a:off x="141097" y="2597298"/>
            <a:ext cx="3546000" cy="2918678"/>
          </a:xfrm>
          <a:solidFill>
            <a:schemeClr val="bg1">
              <a:alpha val="87000"/>
            </a:schemeClr>
          </a:solidFill>
          <a:ln>
            <a:solidFill>
              <a:schemeClr val="tx1"/>
            </a:solidFill>
          </a:ln>
        </p:spPr>
        <p:txBody>
          <a:bodyPr>
            <a:normAutofit/>
          </a:bodyPr>
          <a:lstStyle/>
          <a:p>
            <a:pPr lvl="1"/>
            <a:r>
              <a:rPr lang="en-US" dirty="0" smtClean="0">
                <a:latin typeface="Tw Cen MT" panose="020B0602020104020603" pitchFamily="34" charset="0"/>
              </a:rPr>
              <a:t>Trauma</a:t>
            </a:r>
            <a:endParaRPr lang="en-US" dirty="0">
              <a:latin typeface="Tw Cen MT" panose="020B0602020104020603" pitchFamily="34" charset="0"/>
            </a:endParaRPr>
          </a:p>
          <a:p>
            <a:pPr lvl="1"/>
            <a:r>
              <a:rPr lang="en-US" dirty="0">
                <a:latin typeface="Tw Cen MT" panose="020B0602020104020603" pitchFamily="34" charset="0"/>
              </a:rPr>
              <a:t>Mass incarceration</a:t>
            </a:r>
          </a:p>
          <a:p>
            <a:pPr lvl="1"/>
            <a:r>
              <a:rPr lang="en-US" dirty="0" smtClean="0">
                <a:latin typeface="Tw Cen MT" panose="020B0602020104020603" pitchFamily="34" charset="0"/>
              </a:rPr>
              <a:t>Violence</a:t>
            </a:r>
            <a:endParaRPr lang="en-US" dirty="0">
              <a:latin typeface="Tw Cen MT" panose="020B0602020104020603" pitchFamily="34" charset="0"/>
            </a:endParaRPr>
          </a:p>
          <a:p>
            <a:pPr lvl="1"/>
            <a:r>
              <a:rPr lang="en-US" dirty="0">
                <a:latin typeface="Tw Cen MT" panose="020B0602020104020603" pitchFamily="34" charset="0"/>
              </a:rPr>
              <a:t>Drug addiction</a:t>
            </a:r>
          </a:p>
          <a:p>
            <a:pPr lvl="1"/>
            <a:r>
              <a:rPr lang="en-US" dirty="0" smtClean="0">
                <a:latin typeface="Tw Cen MT" panose="020B0602020104020603" pitchFamily="34" charset="0"/>
              </a:rPr>
              <a:t>Environmental toxins</a:t>
            </a:r>
            <a:endParaRPr lang="en-US" dirty="0">
              <a:latin typeface="Tw Cen MT" panose="020B0602020104020603" pitchFamily="34" charset="0"/>
            </a:endParaRPr>
          </a:p>
          <a:p>
            <a:pPr lvl="1"/>
            <a:r>
              <a:rPr lang="en-US" dirty="0">
                <a:latin typeface="Tw Cen MT" panose="020B0602020104020603" pitchFamily="34" charset="0"/>
              </a:rPr>
              <a:t>H</a:t>
            </a:r>
            <a:r>
              <a:rPr lang="en-US" dirty="0" smtClean="0">
                <a:latin typeface="Tw Cen MT" panose="020B0602020104020603" pitchFamily="34" charset="0"/>
              </a:rPr>
              <a:t>omelessness</a:t>
            </a:r>
            <a:endParaRPr lang="en-US" dirty="0">
              <a:latin typeface="Tw Cen MT" panose="020B0602020104020603" pitchFamily="34" charset="0"/>
            </a:endParaRPr>
          </a:p>
          <a:p>
            <a:pPr lvl="1"/>
            <a:r>
              <a:rPr lang="en-US" dirty="0">
                <a:latin typeface="Tw Cen MT" panose="020B0602020104020603" pitchFamily="34" charset="0"/>
              </a:rPr>
              <a:t>Poor Health/Nutrition</a:t>
            </a:r>
          </a:p>
        </p:txBody>
      </p:sp>
      <p:sp>
        <p:nvSpPr>
          <p:cNvPr id="7" name="Text Placeholder 6"/>
          <p:cNvSpPr>
            <a:spLocks noGrp="1"/>
          </p:cNvSpPr>
          <p:nvPr>
            <p:ph type="body" sz="quarter" idx="3"/>
          </p:nvPr>
        </p:nvSpPr>
        <p:spPr>
          <a:xfrm>
            <a:off x="8621106" y="1799229"/>
            <a:ext cx="3570894" cy="823912"/>
          </a:xfrm>
          <a:solidFill>
            <a:schemeClr val="bg1">
              <a:alpha val="80000"/>
            </a:schemeClr>
          </a:solidFill>
          <a:ln>
            <a:solidFill>
              <a:schemeClr val="tx1"/>
            </a:solidFill>
          </a:ln>
        </p:spPr>
        <p:txBody>
          <a:bodyPr/>
          <a:lstStyle/>
          <a:p>
            <a:r>
              <a:rPr lang="en-US" dirty="0" smtClean="0">
                <a:latin typeface="Tw Cen MT" panose="020B0602020104020603" pitchFamily="34" charset="0"/>
              </a:rPr>
              <a:t>     Effects</a:t>
            </a:r>
            <a:endParaRPr lang="en-US" dirty="0">
              <a:latin typeface="Tw Cen MT" panose="020B0602020104020603" pitchFamily="34" charset="0"/>
            </a:endParaRPr>
          </a:p>
        </p:txBody>
      </p:sp>
      <p:sp>
        <p:nvSpPr>
          <p:cNvPr id="5" name="Content Placeholder 4"/>
          <p:cNvSpPr>
            <a:spLocks noGrp="1"/>
          </p:cNvSpPr>
          <p:nvPr>
            <p:ph sz="quarter" idx="4"/>
          </p:nvPr>
        </p:nvSpPr>
        <p:spPr>
          <a:xfrm>
            <a:off x="8621106" y="2623141"/>
            <a:ext cx="3570894" cy="2892835"/>
          </a:xfrm>
          <a:solidFill>
            <a:schemeClr val="bg1">
              <a:alpha val="87000"/>
            </a:schemeClr>
          </a:solidFill>
          <a:ln>
            <a:solidFill>
              <a:schemeClr val="tx1"/>
            </a:solidFill>
          </a:ln>
        </p:spPr>
        <p:txBody>
          <a:bodyPr/>
          <a:lstStyle/>
          <a:p>
            <a:pPr lvl="1"/>
            <a:r>
              <a:rPr lang="en-US" dirty="0">
                <a:latin typeface="Tw Cen MT" panose="020B0602020104020603" pitchFamily="34" charset="0"/>
              </a:rPr>
              <a:t>Anxiety</a:t>
            </a:r>
          </a:p>
          <a:p>
            <a:pPr lvl="1"/>
            <a:r>
              <a:rPr lang="en-US" dirty="0">
                <a:latin typeface="Tw Cen MT" panose="020B0602020104020603" pitchFamily="34" charset="0"/>
              </a:rPr>
              <a:t>Attention Deficit</a:t>
            </a:r>
          </a:p>
          <a:p>
            <a:pPr lvl="1"/>
            <a:r>
              <a:rPr lang="en-US" dirty="0">
                <a:latin typeface="Tw Cen MT" panose="020B0602020104020603" pitchFamily="34" charset="0"/>
              </a:rPr>
              <a:t>Depression</a:t>
            </a:r>
          </a:p>
          <a:p>
            <a:pPr lvl="1"/>
            <a:r>
              <a:rPr lang="en-US" dirty="0">
                <a:latin typeface="Tw Cen MT" panose="020B0602020104020603" pitchFamily="34" charset="0"/>
              </a:rPr>
              <a:t>Impulse Control </a:t>
            </a:r>
          </a:p>
          <a:p>
            <a:pPr lvl="1"/>
            <a:r>
              <a:rPr lang="en-US" dirty="0">
                <a:latin typeface="Tw Cen MT" panose="020B0602020104020603" pitchFamily="34" charset="0"/>
              </a:rPr>
              <a:t>Aggression</a:t>
            </a:r>
          </a:p>
        </p:txBody>
      </p:sp>
      <p:sp>
        <p:nvSpPr>
          <p:cNvPr id="10" name="Rectangle 9"/>
          <p:cNvSpPr/>
          <p:nvPr/>
        </p:nvSpPr>
        <p:spPr>
          <a:xfrm>
            <a:off x="141097" y="1799228"/>
            <a:ext cx="3546000" cy="263603"/>
          </a:xfrm>
          <a:prstGeom prst="rect">
            <a:avLst/>
          </a:prstGeom>
          <a:solidFill>
            <a:srgbClr val="E836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21106" y="1799229"/>
            <a:ext cx="3570894" cy="291072"/>
          </a:xfrm>
          <a:prstGeom prst="rect">
            <a:avLst/>
          </a:prstGeom>
          <a:solidFill>
            <a:srgbClr val="E836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944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849" y="-610116"/>
            <a:ext cx="12263849" cy="7468116"/>
          </a:xfrm>
          <a:prstGeom prst="rect">
            <a:avLst/>
          </a:prstGeom>
        </p:spPr>
      </p:pic>
      <p:sp>
        <p:nvSpPr>
          <p:cNvPr id="2" name="Title 1"/>
          <p:cNvSpPr>
            <a:spLocks noGrp="1"/>
          </p:cNvSpPr>
          <p:nvPr>
            <p:ph type="title"/>
          </p:nvPr>
        </p:nvSpPr>
        <p:spPr>
          <a:xfrm>
            <a:off x="860430" y="-4740"/>
            <a:ext cx="10856313" cy="738461"/>
          </a:xfrm>
          <a:solidFill>
            <a:schemeClr val="bg1">
              <a:alpha val="66000"/>
            </a:schemeClr>
          </a:solidFill>
        </p:spPr>
        <p:txBody>
          <a:bodyPr>
            <a:noAutofit/>
          </a:bodyPr>
          <a:lstStyle/>
          <a:p>
            <a:r>
              <a:rPr lang="en-US" sz="3600" b="1" dirty="0" smtClean="0">
                <a:latin typeface="Tw Cen MT" panose="020B0602020104020603" pitchFamily="34" charset="0"/>
              </a:rPr>
              <a:t>Influence of Race on Punishment in American Education</a:t>
            </a:r>
            <a:endParaRPr lang="en-US" sz="3600" b="1" dirty="0">
              <a:latin typeface="Tw Cen MT" panose="020B0602020104020603" pitchFamily="34" charset="0"/>
            </a:endParaRPr>
          </a:p>
        </p:txBody>
      </p:sp>
      <p:sp>
        <p:nvSpPr>
          <p:cNvPr id="4" name="Text Placeholder 3"/>
          <p:cNvSpPr>
            <a:spLocks noGrp="1"/>
          </p:cNvSpPr>
          <p:nvPr>
            <p:ph type="body" idx="1"/>
          </p:nvPr>
        </p:nvSpPr>
        <p:spPr>
          <a:xfrm>
            <a:off x="860430" y="3330369"/>
            <a:ext cx="3364963" cy="3394896"/>
          </a:xfrm>
          <a:solidFill>
            <a:schemeClr val="bg1">
              <a:alpha val="83000"/>
            </a:schemeClr>
          </a:solidFill>
        </p:spPr>
        <p:txBody>
          <a:bodyPr>
            <a:normAutofit/>
          </a:bodyPr>
          <a:lstStyle/>
          <a:p>
            <a:r>
              <a:rPr lang="en-US" sz="2600" dirty="0" smtClean="0">
                <a:latin typeface="Tw Cen MT" panose="020B0602020104020603" pitchFamily="34" charset="0"/>
              </a:rPr>
              <a:t>Racial Threat: </a:t>
            </a:r>
            <a:endParaRPr lang="en-US" sz="2600" b="0" dirty="0" smtClean="0">
              <a:latin typeface="Tw Cen MT" panose="020B0602020104020603" pitchFamily="34" charset="0"/>
            </a:endParaRPr>
          </a:p>
          <a:p>
            <a:pPr marL="342900" indent="-342900">
              <a:buFont typeface="Arial" panose="020B0604020202020204" pitchFamily="34" charset="0"/>
              <a:buChar char="•"/>
            </a:pPr>
            <a:r>
              <a:rPr lang="en-US" sz="2600" b="0" dirty="0" smtClean="0">
                <a:latin typeface="Tw Cen MT" panose="020B0602020104020603" pitchFamily="34" charset="0"/>
              </a:rPr>
              <a:t>Correlation between racial composition of student body and severity of discipline.</a:t>
            </a:r>
          </a:p>
          <a:p>
            <a:pPr marL="342900" indent="-342900">
              <a:buFont typeface="Arial" panose="020B0604020202020204" pitchFamily="34" charset="0"/>
              <a:buChar char="•"/>
            </a:pPr>
            <a:r>
              <a:rPr lang="en-US" sz="2600" b="0" dirty="0" smtClean="0">
                <a:latin typeface="Tw Cen MT" panose="020B0602020104020603" pitchFamily="34" charset="0"/>
              </a:rPr>
              <a:t>Majority Black Schools = Harsh Discipline.</a:t>
            </a:r>
            <a:endParaRPr lang="en-US" sz="2600" dirty="0">
              <a:latin typeface="Tw Cen MT" panose="020B0602020104020603" pitchFamily="34" charset="0"/>
            </a:endParaRPr>
          </a:p>
        </p:txBody>
      </p:sp>
      <p:sp>
        <p:nvSpPr>
          <p:cNvPr id="6" name="Text Placeholder 5"/>
          <p:cNvSpPr>
            <a:spLocks noGrp="1"/>
          </p:cNvSpPr>
          <p:nvPr>
            <p:ph type="body" sz="quarter" idx="3"/>
          </p:nvPr>
        </p:nvSpPr>
        <p:spPr>
          <a:xfrm>
            <a:off x="8135346" y="3110418"/>
            <a:ext cx="3504483" cy="3614847"/>
          </a:xfrm>
          <a:solidFill>
            <a:schemeClr val="bg1">
              <a:alpha val="80000"/>
            </a:schemeClr>
          </a:solidFill>
          <a:ln>
            <a:solidFill>
              <a:schemeClr val="tx1"/>
            </a:solidFill>
          </a:ln>
        </p:spPr>
        <p:txBody>
          <a:bodyPr>
            <a:normAutofit fontScale="92500" lnSpcReduction="20000"/>
          </a:bodyPr>
          <a:lstStyle/>
          <a:p>
            <a:endParaRPr lang="en-US" dirty="0" smtClean="0"/>
          </a:p>
          <a:p>
            <a:r>
              <a:rPr lang="en-US" sz="2800" dirty="0" smtClean="0">
                <a:latin typeface="Tw Cen MT" panose="020B0602020104020603" pitchFamily="34" charset="0"/>
              </a:rPr>
              <a:t>What does it look like in schools?</a:t>
            </a:r>
          </a:p>
          <a:p>
            <a:pPr marL="342900" indent="-342900">
              <a:buFont typeface="Arial" panose="020B0604020202020204" pitchFamily="34" charset="0"/>
              <a:buChar char="•"/>
            </a:pPr>
            <a:r>
              <a:rPr lang="en-US" sz="2800" b="0" dirty="0" smtClean="0">
                <a:latin typeface="Tw Cen MT" panose="020B0602020104020603" pitchFamily="34" charset="0"/>
              </a:rPr>
              <a:t>Police in schools</a:t>
            </a:r>
          </a:p>
          <a:p>
            <a:pPr marL="342900" indent="-342900">
              <a:buFont typeface="Arial" panose="020B0604020202020204" pitchFamily="34" charset="0"/>
              <a:buChar char="•"/>
            </a:pPr>
            <a:r>
              <a:rPr lang="en-US" sz="2800" b="0" dirty="0" smtClean="0">
                <a:latin typeface="Tw Cen MT" panose="020B0602020104020603" pitchFamily="34" charset="0"/>
              </a:rPr>
              <a:t>Metal detectors at entrances</a:t>
            </a:r>
          </a:p>
          <a:p>
            <a:pPr marL="342900" indent="-342900">
              <a:buFont typeface="Arial" panose="020B0604020202020204" pitchFamily="34" charset="0"/>
              <a:buChar char="•"/>
            </a:pPr>
            <a:r>
              <a:rPr lang="en-US" sz="2800" b="0" dirty="0" smtClean="0">
                <a:latin typeface="Tw Cen MT" panose="020B0602020104020603" pitchFamily="34" charset="0"/>
              </a:rPr>
              <a:t>Walkie-talkies</a:t>
            </a:r>
          </a:p>
          <a:p>
            <a:pPr marL="342900" indent="-342900">
              <a:buFont typeface="Arial" panose="020B0604020202020204" pitchFamily="34" charset="0"/>
              <a:buChar char="•"/>
            </a:pPr>
            <a:r>
              <a:rPr lang="en-US" sz="2800" b="0" dirty="0" smtClean="0">
                <a:latin typeface="Tw Cen MT" panose="020B0602020104020603" pitchFamily="34" charset="0"/>
              </a:rPr>
              <a:t>Overly punitive discipline</a:t>
            </a:r>
            <a:endParaRPr lang="en-US" sz="2400" b="0" dirty="0" smtClean="0">
              <a:latin typeface="Tw Cen MT" panose="020B0602020104020603" pitchFamily="34" charset="0"/>
            </a:endParaRPr>
          </a:p>
          <a:p>
            <a:pPr marL="342900" indent="-342900">
              <a:buFont typeface="Arial" panose="020B0604020202020204" pitchFamily="34" charset="0"/>
              <a:buChar char="•"/>
            </a:pPr>
            <a:r>
              <a:rPr lang="en-US" sz="2800" b="0" dirty="0" smtClean="0">
                <a:latin typeface="Tw Cen MT" panose="020B0602020104020603" pitchFamily="34" charset="0"/>
              </a:rPr>
              <a:t>Suspension/Expulsion</a:t>
            </a:r>
          </a:p>
        </p:txBody>
      </p:sp>
      <p:sp>
        <p:nvSpPr>
          <p:cNvPr id="14" name="Rectangle 13"/>
          <p:cNvSpPr/>
          <p:nvPr/>
        </p:nvSpPr>
        <p:spPr>
          <a:xfrm>
            <a:off x="860429" y="3110418"/>
            <a:ext cx="3364963" cy="2064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35346" y="3123942"/>
            <a:ext cx="3504483" cy="2064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194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ontent Placeholder 6" descr="goodpol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200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3433" y="16042"/>
            <a:ext cx="5085346" cy="6841958"/>
          </a:xfrm>
        </p:spPr>
      </p:pic>
    </p:spTree>
    <p:extLst>
      <p:ext uri="{BB962C8B-B14F-4D97-AF65-F5344CB8AC3E}">
        <p14:creationId xmlns:p14="http://schemas.microsoft.com/office/powerpoint/2010/main" val="339470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716505"/>
          </a:xfrm>
          <a:prstGeom prst="rect">
            <a:avLst/>
          </a:prstGeom>
          <a:solidFill>
            <a:srgbClr val="E836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883544" y="242474"/>
            <a:ext cx="6287485" cy="994172"/>
          </a:xfrm>
          <a:ln>
            <a:noFill/>
          </a:ln>
        </p:spPr>
        <p:txBody>
          <a:bodyPr>
            <a:normAutofit/>
          </a:bodyPr>
          <a:lstStyle/>
          <a:p>
            <a:pPr algn="ctr"/>
            <a:r>
              <a:rPr lang="en-US" sz="4000" b="1" dirty="0">
                <a:solidFill>
                  <a:schemeClr val="bg1"/>
                </a:solidFill>
                <a:latin typeface="Book Antiqua" panose="02040602050305030304" pitchFamily="18" charset="0"/>
              </a:rPr>
              <a:t>School Police Arrest Data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96701811"/>
              </p:ext>
            </p:extLst>
          </p:nvPr>
        </p:nvGraphicFramePr>
        <p:xfrm>
          <a:off x="1500137" y="1716504"/>
          <a:ext cx="9054298" cy="4886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1076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79" t="9113" r="1" b="160"/>
          <a:stretch/>
        </p:blipFill>
        <p:spPr>
          <a:xfrm>
            <a:off x="0" y="0"/>
            <a:ext cx="12192000" cy="7291978"/>
          </a:xfrm>
          <a:prstGeom prst="rect">
            <a:avLst/>
          </a:prstGeom>
        </p:spPr>
      </p:pic>
      <p:sp>
        <p:nvSpPr>
          <p:cNvPr id="2" name="Title 1"/>
          <p:cNvSpPr>
            <a:spLocks noGrp="1"/>
          </p:cNvSpPr>
          <p:nvPr>
            <p:ph type="title"/>
          </p:nvPr>
        </p:nvSpPr>
        <p:spPr>
          <a:xfrm>
            <a:off x="4572000" y="2689225"/>
            <a:ext cx="3048000" cy="1325563"/>
          </a:xfrm>
          <a:solidFill>
            <a:schemeClr val="bg1">
              <a:alpha val="80000"/>
            </a:schemeClr>
          </a:solidFill>
          <a:ln>
            <a:solidFill>
              <a:schemeClr val="tx1"/>
            </a:solidFill>
          </a:ln>
        </p:spPr>
        <p:txBody>
          <a:bodyPr/>
          <a:lstStyle/>
          <a:p>
            <a:pPr algn="ctr"/>
            <a:r>
              <a:rPr lang="en-US" b="1" dirty="0" smtClean="0"/>
              <a:t>Questions?</a:t>
            </a:r>
            <a:endParaRPr lang="en-US" b="1" dirty="0"/>
          </a:p>
        </p:txBody>
      </p:sp>
      <p:sp>
        <p:nvSpPr>
          <p:cNvPr id="5" name="Rectangle 4"/>
          <p:cNvSpPr/>
          <p:nvPr/>
        </p:nvSpPr>
        <p:spPr>
          <a:xfrm>
            <a:off x="4572000" y="2689225"/>
            <a:ext cx="3048000" cy="2332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6922646"/>
            <a:ext cx="3400926" cy="369332"/>
          </a:xfrm>
          <a:prstGeom prst="rect">
            <a:avLst/>
          </a:prstGeom>
          <a:noFill/>
        </p:spPr>
        <p:txBody>
          <a:bodyPr wrap="square" rtlCol="0">
            <a:spAutoFit/>
          </a:bodyPr>
          <a:lstStyle/>
          <a:p>
            <a:r>
              <a:rPr lang="en-US" dirty="0" smtClean="0">
                <a:solidFill>
                  <a:schemeClr val="bg1"/>
                </a:solidFill>
              </a:rPr>
              <a:t>Devin Allen, A Beautiful Ghetto</a:t>
            </a:r>
            <a:endParaRPr lang="en-US" dirty="0">
              <a:solidFill>
                <a:schemeClr val="bg1"/>
              </a:solidFill>
            </a:endParaRPr>
          </a:p>
        </p:txBody>
      </p:sp>
    </p:spTree>
    <p:extLst>
      <p:ext uri="{BB962C8B-B14F-4D97-AF65-F5344CB8AC3E}">
        <p14:creationId xmlns:p14="http://schemas.microsoft.com/office/powerpoint/2010/main" val="2694706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4390</TotalTime>
  <Words>371</Words>
  <Application>Microsoft Office PowerPoint</Application>
  <PresentationFormat>Widescreen</PresentationFormat>
  <Paragraphs>65</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Book Antiqua</vt:lpstr>
      <vt:lpstr>Calibri</vt:lpstr>
      <vt:lpstr>Calibri Light</vt:lpstr>
      <vt:lpstr>Tw Cen MT</vt:lpstr>
      <vt:lpstr>Office Theme</vt:lpstr>
      <vt:lpstr>Baltimore City School Police Disrupting the School-to-Prison Pipeline</vt:lpstr>
      <vt:lpstr>Why Baltimore?  Effects of Racism</vt:lpstr>
      <vt:lpstr>Baltimore City Public Schools Demographics</vt:lpstr>
      <vt:lpstr>U.S. Urban poverty: exposure and effects</vt:lpstr>
      <vt:lpstr>Influence of Race on Punishment in American Education</vt:lpstr>
      <vt:lpstr>PowerPoint Presentation</vt:lpstr>
      <vt:lpstr>PowerPoint Presentation</vt:lpstr>
      <vt:lpstr>School Police Arrest Data</vt:lpstr>
      <vt:lpstr>Questions?</vt:lpstr>
      <vt:lpstr>Quotes</vt:lpstr>
    </vt:vector>
  </TitlesOfParts>
  <Company>OSF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Police Arrest Data</dc:title>
  <dc:creator>Emily Faxon</dc:creator>
  <cp:lastModifiedBy>Emily Faxon</cp:lastModifiedBy>
  <cp:revision>10</cp:revision>
  <dcterms:created xsi:type="dcterms:W3CDTF">2018-07-25T13:34:07Z</dcterms:created>
  <dcterms:modified xsi:type="dcterms:W3CDTF">2018-10-29T13:08:31Z</dcterms:modified>
</cp:coreProperties>
</file>