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2"/>
  </p:notesMasterIdLst>
  <p:sldIdLst>
    <p:sldId id="256" r:id="rId2"/>
    <p:sldId id="257" r:id="rId3"/>
    <p:sldId id="278" r:id="rId4"/>
    <p:sldId id="277" r:id="rId5"/>
    <p:sldId id="279" r:id="rId6"/>
    <p:sldId id="276" r:id="rId7"/>
    <p:sldId id="275" r:id="rId8"/>
    <p:sldId id="274" r:id="rId9"/>
    <p:sldId id="260" r:id="rId10"/>
    <p:sldId id="296" r:id="rId11"/>
    <p:sldId id="263" r:id="rId12"/>
    <p:sldId id="264" r:id="rId13"/>
    <p:sldId id="265" r:id="rId14"/>
    <p:sldId id="266" r:id="rId15"/>
    <p:sldId id="267" r:id="rId16"/>
    <p:sldId id="288" r:id="rId17"/>
    <p:sldId id="297" r:id="rId18"/>
    <p:sldId id="286" r:id="rId19"/>
    <p:sldId id="287" r:id="rId20"/>
    <p:sldId id="270" r:id="rId21"/>
    <p:sldId id="283" r:id="rId22"/>
    <p:sldId id="280" r:id="rId23"/>
    <p:sldId id="292" r:id="rId24"/>
    <p:sldId id="289" r:id="rId25"/>
    <p:sldId id="295" r:id="rId26"/>
    <p:sldId id="293" r:id="rId27"/>
    <p:sldId id="298" r:id="rId28"/>
    <p:sldId id="271" r:id="rId29"/>
    <p:sldId id="285" r:id="rId30"/>
    <p:sldId id="281" r:id="rId3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aston Gaines"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EB5D63F-0E99-4108-A18D-A7006E235B72}">
  <a:tblStyle styleId="{2EB5D63F-0E99-4108-A18D-A7006E235B72}"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12"/>
    <p:restoredTop sz="56786" autoAdjust="0"/>
  </p:normalViewPr>
  <p:slideViewPr>
    <p:cSldViewPr>
      <p:cViewPr varScale="1">
        <p:scale>
          <a:sx n="68" d="100"/>
          <a:sy n="68" d="100"/>
        </p:scale>
        <p:origin x="2288" y="1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Student Experience of</a:t>
            </a:r>
            <a:r>
              <a:rPr lang="en-US" baseline="0" dirty="0"/>
              <a:t> Community-Building Circles &amp; Conferences</a:t>
            </a:r>
            <a:endParaRPr lang="en-US" dirty="0"/>
          </a:p>
        </c:rich>
      </c:tx>
      <c:overlay val="0"/>
      <c:spPr>
        <a:noFill/>
        <a:ln>
          <a:noFill/>
        </a:ln>
        <a:effectLst/>
      </c:spPr>
    </c:title>
    <c:autoTitleDeleted val="0"/>
    <c:plotArea>
      <c:layout/>
      <c:barChart>
        <c:barDir val="col"/>
        <c:grouping val="clustered"/>
        <c:varyColors val="0"/>
        <c:ser>
          <c:idx val="0"/>
          <c:order val="0"/>
          <c:tx>
            <c:strRef>
              <c:f>Sheet1!$B$1</c:f>
              <c:strCache>
                <c:ptCount val="1"/>
                <c:pt idx="0">
                  <c:v>Sales</c:v>
                </c:pt>
              </c:strCache>
            </c:strRef>
          </c:tx>
          <c:spPr>
            <a:solidFill>
              <a:schemeClr val="accent1"/>
            </a:solidFill>
            <a:ln w="19050">
              <a:solidFill>
                <a:schemeClr val="lt1"/>
              </a:solidFill>
            </a:ln>
            <a:effectLst/>
          </c:spPr>
          <c:invertIfNegative val="0"/>
          <c:dLbls>
            <c:dLbl>
              <c:idx val="0"/>
              <c:tx>
                <c:rich>
                  <a:bodyPr/>
                  <a:lstStyle/>
                  <a:p>
                    <a:fld id="{4B25D4C1-8DA0-4861-909A-1BC14D4D226F}" type="VALUE">
                      <a:rPr lang="mr-IN" smtClean="0"/>
                      <a:pPr/>
                      <a:t>[VALUE]</a:t>
                    </a:fld>
                    <a:r>
                      <a:rPr lang="mr-IN"/>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D32-4C84-9629-A4810DD71784}"/>
                </c:ext>
              </c:extLst>
            </c:dLbl>
            <c:dLbl>
              <c:idx val="1"/>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2BF21FF-6FB2-4AF0-87DD-9AC53023F069}" type="VALUE">
                      <a:rPr lang="mr-IN" smtClean="0"/>
                      <a:pPr>
                        <a:defRPr sz="1197" b="0" i="0" u="none" strike="noStrike" kern="1200" baseline="0">
                          <a:solidFill>
                            <a:schemeClr val="tx1">
                              <a:lumMod val="75000"/>
                              <a:lumOff val="25000"/>
                            </a:schemeClr>
                          </a:solidFill>
                          <a:latin typeface="+mn-lt"/>
                          <a:ea typeface="+mn-ea"/>
                          <a:cs typeface="+mn-cs"/>
                        </a:defRPr>
                      </a:pPr>
                      <a:t>[VALUE]</a:t>
                    </a:fld>
                    <a:r>
                      <a:rPr lang="mr-IN" dirty="0"/>
                      <a:t>%</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dlblFieldTable/>
                  <c15:showDataLabelsRange val="0"/>
                </c:ext>
                <c:ext xmlns:c16="http://schemas.microsoft.com/office/drawing/2014/chart" uri="{C3380CC4-5D6E-409C-BE32-E72D297353CC}">
                  <c16:uniqueId val="{00000002-5D32-4C84-9629-A4810DD71784}"/>
                </c:ext>
              </c:extLst>
            </c:dLbl>
            <c:dLbl>
              <c:idx val="2"/>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mr-IN" dirty="0"/>
                      <a:t>15.3%</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5D32-4C84-9629-A4810DD71784}"/>
                </c:ext>
              </c:extLst>
            </c:dLbl>
            <c:dLbl>
              <c:idx val="3"/>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mr-IN" dirty="0"/>
                      <a:t>4.3%</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5D32-4C84-9629-A4810DD7178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Share and learn about one another</c:v>
                </c:pt>
                <c:pt idx="1">
                  <c:v>Perosnally express feelings and thoughts</c:v>
                </c:pt>
                <c:pt idx="2">
                  <c:v>Be heard, listen and demonstrate respect</c:v>
                </c:pt>
                <c:pt idx="3">
                  <c:v>Problem-Solve</c:v>
                </c:pt>
              </c:strCache>
            </c:strRef>
          </c:cat>
          <c:val>
            <c:numRef>
              <c:f>Sheet1!$B$2:$B$5</c:f>
              <c:numCache>
                <c:formatCode>General</c:formatCode>
                <c:ptCount val="4"/>
                <c:pt idx="0">
                  <c:v>42.7</c:v>
                </c:pt>
                <c:pt idx="1">
                  <c:v>37</c:v>
                </c:pt>
                <c:pt idx="2">
                  <c:v>15.3</c:v>
                </c:pt>
                <c:pt idx="3">
                  <c:v>4.7</c:v>
                </c:pt>
              </c:numCache>
            </c:numRef>
          </c:val>
          <c:extLst>
            <c:ext xmlns:c16="http://schemas.microsoft.com/office/drawing/2014/chart" uri="{C3380CC4-5D6E-409C-BE32-E72D297353CC}">
              <c16:uniqueId val="{00000000-5D32-4C84-9629-A4810DD71784}"/>
            </c:ext>
          </c:extLst>
        </c:ser>
        <c:dLbls>
          <c:showLegendKey val="0"/>
          <c:showVal val="0"/>
          <c:showCatName val="0"/>
          <c:showSerName val="0"/>
          <c:showPercent val="0"/>
          <c:showBubbleSize val="0"/>
        </c:dLbls>
        <c:gapWidth val="150"/>
        <c:axId val="262170112"/>
        <c:axId val="224160000"/>
      </c:barChart>
      <c:valAx>
        <c:axId val="224160000"/>
        <c:scaling>
          <c:orientation val="minMax"/>
        </c:scaling>
        <c:delete val="1"/>
        <c:axPos val="l"/>
        <c:numFmt formatCode="General" sourceLinked="1"/>
        <c:majorTickMark val="out"/>
        <c:minorTickMark val="none"/>
        <c:tickLblPos val="nextTo"/>
        <c:crossAx val="262170112"/>
        <c:crosses val="autoZero"/>
        <c:crossBetween val="between"/>
      </c:valAx>
      <c:catAx>
        <c:axId val="26217011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4160000"/>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F0E929-28C4-694A-80AC-822E78A4CBBC}" type="doc">
      <dgm:prSet loTypeId="urn:microsoft.com/office/officeart/2005/8/layout/process1" loCatId="" qsTypeId="urn:microsoft.com/office/officeart/2005/8/quickstyle/simple1" qsCatId="simple" csTypeId="urn:microsoft.com/office/officeart/2005/8/colors/accent1_2" csCatId="accent1" phldr="1"/>
      <dgm:spPr/>
    </dgm:pt>
    <dgm:pt modelId="{084F0EDC-CD65-954B-8A2D-EC523959BF17}">
      <dgm:prSet phldrT="[Text]"/>
      <dgm:spPr/>
      <dgm:t>
        <a:bodyPr/>
        <a:lstStyle/>
        <a:p>
          <a:r>
            <a:rPr lang="en-US" dirty="0"/>
            <a:t>RP Use</a:t>
          </a:r>
          <a:br>
            <a:rPr lang="en-US" dirty="0"/>
          </a:br>
          <a:br>
            <a:rPr lang="en-US" dirty="0"/>
          </a:br>
          <a:r>
            <a:rPr lang="en-US" dirty="0"/>
            <a:t># of Circles</a:t>
          </a:r>
        </a:p>
      </dgm:t>
    </dgm:pt>
    <dgm:pt modelId="{2F9429FD-93AB-174D-BAA0-0C7AA3DFC78B}" type="parTrans" cxnId="{B46E6B98-6D7B-3546-BC6F-4D57F928151A}">
      <dgm:prSet/>
      <dgm:spPr/>
      <dgm:t>
        <a:bodyPr/>
        <a:lstStyle/>
        <a:p>
          <a:endParaRPr lang="en-US"/>
        </a:p>
      </dgm:t>
    </dgm:pt>
    <dgm:pt modelId="{21470E19-4067-4243-A038-337006164F99}" type="sibTrans" cxnId="{B46E6B98-6D7B-3546-BC6F-4D57F928151A}">
      <dgm:prSet/>
      <dgm:spPr/>
      <dgm:t>
        <a:bodyPr/>
        <a:lstStyle/>
        <a:p>
          <a:endParaRPr lang="en-US"/>
        </a:p>
      </dgm:t>
    </dgm:pt>
    <dgm:pt modelId="{B7EC96B3-6E4F-0C42-9A4E-6DFC9C484BD4}">
      <dgm:prSet phldrT="[Text]"/>
      <dgm:spPr/>
      <dgm:t>
        <a:bodyPr/>
        <a:lstStyle/>
        <a:p>
          <a:r>
            <a:rPr lang="en-US" dirty="0"/>
            <a:t>Empathy</a:t>
          </a:r>
        </a:p>
      </dgm:t>
    </dgm:pt>
    <dgm:pt modelId="{FAD4DCB4-D082-4043-8B18-34913C141F9E}" type="parTrans" cxnId="{5580A115-B739-984D-94B1-7FA4B4C16050}">
      <dgm:prSet/>
      <dgm:spPr/>
      <dgm:t>
        <a:bodyPr/>
        <a:lstStyle/>
        <a:p>
          <a:endParaRPr lang="en-US"/>
        </a:p>
      </dgm:t>
    </dgm:pt>
    <dgm:pt modelId="{63F8E9D2-B593-B14C-8BF3-3755C65DC235}" type="sibTrans" cxnId="{5580A115-B739-984D-94B1-7FA4B4C16050}">
      <dgm:prSet/>
      <dgm:spPr/>
      <dgm:t>
        <a:bodyPr/>
        <a:lstStyle/>
        <a:p>
          <a:endParaRPr lang="en-US"/>
        </a:p>
      </dgm:t>
    </dgm:pt>
    <dgm:pt modelId="{7775B2EF-47C3-3048-9CAE-189E97C0D170}" type="pres">
      <dgm:prSet presAssocID="{73F0E929-28C4-694A-80AC-822E78A4CBBC}" presName="Name0" presStyleCnt="0">
        <dgm:presLayoutVars>
          <dgm:dir/>
          <dgm:resizeHandles val="exact"/>
        </dgm:presLayoutVars>
      </dgm:prSet>
      <dgm:spPr/>
    </dgm:pt>
    <dgm:pt modelId="{1DB59AAC-679C-0D4D-877A-EBC7E5174254}" type="pres">
      <dgm:prSet presAssocID="{084F0EDC-CD65-954B-8A2D-EC523959BF17}" presName="node" presStyleLbl="node1" presStyleIdx="0" presStyleCnt="2">
        <dgm:presLayoutVars>
          <dgm:bulletEnabled val="1"/>
        </dgm:presLayoutVars>
      </dgm:prSet>
      <dgm:spPr/>
    </dgm:pt>
    <dgm:pt modelId="{2D4AF050-2573-5A49-999B-A74E2AAD4AE4}" type="pres">
      <dgm:prSet presAssocID="{21470E19-4067-4243-A038-337006164F99}" presName="sibTrans" presStyleLbl="sibTrans2D1" presStyleIdx="0" presStyleCnt="1"/>
      <dgm:spPr/>
    </dgm:pt>
    <dgm:pt modelId="{A0583CA7-AD14-424A-9029-A076BBAE04D0}" type="pres">
      <dgm:prSet presAssocID="{21470E19-4067-4243-A038-337006164F99}" presName="connectorText" presStyleLbl="sibTrans2D1" presStyleIdx="0" presStyleCnt="1"/>
      <dgm:spPr/>
    </dgm:pt>
    <dgm:pt modelId="{52F1FF91-CD6A-6B41-B776-9769B6F3E6CF}" type="pres">
      <dgm:prSet presAssocID="{B7EC96B3-6E4F-0C42-9A4E-6DFC9C484BD4}" presName="node" presStyleLbl="node1" presStyleIdx="1" presStyleCnt="2">
        <dgm:presLayoutVars>
          <dgm:bulletEnabled val="1"/>
        </dgm:presLayoutVars>
      </dgm:prSet>
      <dgm:spPr/>
    </dgm:pt>
  </dgm:ptLst>
  <dgm:cxnLst>
    <dgm:cxn modelId="{A5C31812-F8B1-0D43-A0B6-5727F0BA7ECD}" type="presOf" srcId="{B7EC96B3-6E4F-0C42-9A4E-6DFC9C484BD4}" destId="{52F1FF91-CD6A-6B41-B776-9769B6F3E6CF}" srcOrd="0" destOrd="0" presId="urn:microsoft.com/office/officeart/2005/8/layout/process1"/>
    <dgm:cxn modelId="{5580A115-B739-984D-94B1-7FA4B4C16050}" srcId="{73F0E929-28C4-694A-80AC-822E78A4CBBC}" destId="{B7EC96B3-6E4F-0C42-9A4E-6DFC9C484BD4}" srcOrd="1" destOrd="0" parTransId="{FAD4DCB4-D082-4043-8B18-34913C141F9E}" sibTransId="{63F8E9D2-B593-B14C-8BF3-3755C65DC235}"/>
    <dgm:cxn modelId="{B2CF7F26-0115-0848-8318-6712BE30D5C8}" type="presOf" srcId="{084F0EDC-CD65-954B-8A2D-EC523959BF17}" destId="{1DB59AAC-679C-0D4D-877A-EBC7E5174254}" srcOrd="0" destOrd="0" presId="urn:microsoft.com/office/officeart/2005/8/layout/process1"/>
    <dgm:cxn modelId="{1A6E3329-710F-9A4C-AB31-1BB882B7B386}" type="presOf" srcId="{21470E19-4067-4243-A038-337006164F99}" destId="{2D4AF050-2573-5A49-999B-A74E2AAD4AE4}" srcOrd="0" destOrd="0" presId="urn:microsoft.com/office/officeart/2005/8/layout/process1"/>
    <dgm:cxn modelId="{90450B42-DC9E-D242-87FB-C34E6051EB69}" type="presOf" srcId="{21470E19-4067-4243-A038-337006164F99}" destId="{A0583CA7-AD14-424A-9029-A076BBAE04D0}" srcOrd="1" destOrd="0" presId="urn:microsoft.com/office/officeart/2005/8/layout/process1"/>
    <dgm:cxn modelId="{05BE3D7E-987F-A14D-ACE6-650309AEBBA7}" type="presOf" srcId="{73F0E929-28C4-694A-80AC-822E78A4CBBC}" destId="{7775B2EF-47C3-3048-9CAE-189E97C0D170}" srcOrd="0" destOrd="0" presId="urn:microsoft.com/office/officeart/2005/8/layout/process1"/>
    <dgm:cxn modelId="{B46E6B98-6D7B-3546-BC6F-4D57F928151A}" srcId="{73F0E929-28C4-694A-80AC-822E78A4CBBC}" destId="{084F0EDC-CD65-954B-8A2D-EC523959BF17}" srcOrd="0" destOrd="0" parTransId="{2F9429FD-93AB-174D-BAA0-0C7AA3DFC78B}" sibTransId="{21470E19-4067-4243-A038-337006164F99}"/>
    <dgm:cxn modelId="{96A4C3FE-05D1-BF4A-87AF-E4E144067E12}" type="presParOf" srcId="{7775B2EF-47C3-3048-9CAE-189E97C0D170}" destId="{1DB59AAC-679C-0D4D-877A-EBC7E5174254}" srcOrd="0" destOrd="0" presId="urn:microsoft.com/office/officeart/2005/8/layout/process1"/>
    <dgm:cxn modelId="{1DA31E56-FBED-884A-B1D4-577B883036E5}" type="presParOf" srcId="{7775B2EF-47C3-3048-9CAE-189E97C0D170}" destId="{2D4AF050-2573-5A49-999B-A74E2AAD4AE4}" srcOrd="1" destOrd="0" presId="urn:microsoft.com/office/officeart/2005/8/layout/process1"/>
    <dgm:cxn modelId="{106023C2-DA98-A74E-8F7C-FCA7E560906F}" type="presParOf" srcId="{2D4AF050-2573-5A49-999B-A74E2AAD4AE4}" destId="{A0583CA7-AD14-424A-9029-A076BBAE04D0}" srcOrd="0" destOrd="0" presId="urn:microsoft.com/office/officeart/2005/8/layout/process1"/>
    <dgm:cxn modelId="{E0503353-7893-4440-9D4F-09C48DC9048C}" type="presParOf" srcId="{7775B2EF-47C3-3048-9CAE-189E97C0D170}" destId="{52F1FF91-CD6A-6B41-B776-9769B6F3E6CF}"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F0E929-28C4-694A-80AC-822E78A4CBBC}" type="doc">
      <dgm:prSet loTypeId="urn:microsoft.com/office/officeart/2005/8/layout/process1" loCatId="" qsTypeId="urn:microsoft.com/office/officeart/2005/8/quickstyle/simple1" qsCatId="simple" csTypeId="urn:microsoft.com/office/officeart/2005/8/colors/accent1_2" csCatId="accent1" phldr="1"/>
      <dgm:spPr/>
    </dgm:pt>
    <dgm:pt modelId="{084F0EDC-CD65-954B-8A2D-EC523959BF17}">
      <dgm:prSet phldrT="[Text]"/>
      <dgm:spPr/>
      <dgm:t>
        <a:bodyPr/>
        <a:lstStyle/>
        <a:p>
          <a:r>
            <a:rPr lang="en-US" dirty="0"/>
            <a:t>RP Use</a:t>
          </a:r>
          <a:br>
            <a:rPr lang="en-US" dirty="0"/>
          </a:br>
          <a:br>
            <a:rPr lang="en-US" dirty="0"/>
          </a:br>
          <a:r>
            <a:rPr lang="en-US" dirty="0"/>
            <a:t># of Circles</a:t>
          </a:r>
        </a:p>
      </dgm:t>
    </dgm:pt>
    <dgm:pt modelId="{2F9429FD-93AB-174D-BAA0-0C7AA3DFC78B}" type="parTrans" cxnId="{B46E6B98-6D7B-3546-BC6F-4D57F928151A}">
      <dgm:prSet/>
      <dgm:spPr/>
      <dgm:t>
        <a:bodyPr/>
        <a:lstStyle/>
        <a:p>
          <a:endParaRPr lang="en-US"/>
        </a:p>
      </dgm:t>
    </dgm:pt>
    <dgm:pt modelId="{21470E19-4067-4243-A038-337006164F99}" type="sibTrans" cxnId="{B46E6B98-6D7B-3546-BC6F-4D57F928151A}">
      <dgm:prSet/>
      <dgm:spPr/>
      <dgm:t>
        <a:bodyPr/>
        <a:lstStyle/>
        <a:p>
          <a:endParaRPr lang="en-US"/>
        </a:p>
      </dgm:t>
    </dgm:pt>
    <dgm:pt modelId="{B7EC96B3-6E4F-0C42-9A4E-6DFC9C484BD4}">
      <dgm:prSet phldrT="[Text]"/>
      <dgm:spPr/>
      <dgm:t>
        <a:bodyPr/>
        <a:lstStyle/>
        <a:p>
          <a:r>
            <a:rPr lang="en-US" dirty="0"/>
            <a:t>Empathy</a:t>
          </a:r>
        </a:p>
      </dgm:t>
    </dgm:pt>
    <dgm:pt modelId="{FAD4DCB4-D082-4043-8B18-34913C141F9E}" type="parTrans" cxnId="{5580A115-B739-984D-94B1-7FA4B4C16050}">
      <dgm:prSet/>
      <dgm:spPr/>
      <dgm:t>
        <a:bodyPr/>
        <a:lstStyle/>
        <a:p>
          <a:endParaRPr lang="en-US"/>
        </a:p>
      </dgm:t>
    </dgm:pt>
    <dgm:pt modelId="{63F8E9D2-B593-B14C-8BF3-3755C65DC235}" type="sibTrans" cxnId="{5580A115-B739-984D-94B1-7FA4B4C16050}">
      <dgm:prSet/>
      <dgm:spPr/>
      <dgm:t>
        <a:bodyPr/>
        <a:lstStyle/>
        <a:p>
          <a:endParaRPr lang="en-US"/>
        </a:p>
      </dgm:t>
    </dgm:pt>
    <dgm:pt modelId="{7775B2EF-47C3-3048-9CAE-189E97C0D170}" type="pres">
      <dgm:prSet presAssocID="{73F0E929-28C4-694A-80AC-822E78A4CBBC}" presName="Name0" presStyleCnt="0">
        <dgm:presLayoutVars>
          <dgm:dir/>
          <dgm:resizeHandles val="exact"/>
        </dgm:presLayoutVars>
      </dgm:prSet>
      <dgm:spPr/>
    </dgm:pt>
    <dgm:pt modelId="{1DB59AAC-679C-0D4D-877A-EBC7E5174254}" type="pres">
      <dgm:prSet presAssocID="{084F0EDC-CD65-954B-8A2D-EC523959BF17}" presName="node" presStyleLbl="node1" presStyleIdx="0" presStyleCnt="2">
        <dgm:presLayoutVars>
          <dgm:bulletEnabled val="1"/>
        </dgm:presLayoutVars>
      </dgm:prSet>
      <dgm:spPr/>
    </dgm:pt>
    <dgm:pt modelId="{2D4AF050-2573-5A49-999B-A74E2AAD4AE4}" type="pres">
      <dgm:prSet presAssocID="{21470E19-4067-4243-A038-337006164F99}" presName="sibTrans" presStyleLbl="sibTrans2D1" presStyleIdx="0" presStyleCnt="1"/>
      <dgm:spPr/>
    </dgm:pt>
    <dgm:pt modelId="{A0583CA7-AD14-424A-9029-A076BBAE04D0}" type="pres">
      <dgm:prSet presAssocID="{21470E19-4067-4243-A038-337006164F99}" presName="connectorText" presStyleLbl="sibTrans2D1" presStyleIdx="0" presStyleCnt="1"/>
      <dgm:spPr/>
    </dgm:pt>
    <dgm:pt modelId="{52F1FF91-CD6A-6B41-B776-9769B6F3E6CF}" type="pres">
      <dgm:prSet presAssocID="{B7EC96B3-6E4F-0C42-9A4E-6DFC9C484BD4}" presName="node" presStyleLbl="node1" presStyleIdx="1" presStyleCnt="2">
        <dgm:presLayoutVars>
          <dgm:bulletEnabled val="1"/>
        </dgm:presLayoutVars>
      </dgm:prSet>
      <dgm:spPr/>
    </dgm:pt>
  </dgm:ptLst>
  <dgm:cxnLst>
    <dgm:cxn modelId="{5580A115-B739-984D-94B1-7FA4B4C16050}" srcId="{73F0E929-28C4-694A-80AC-822E78A4CBBC}" destId="{B7EC96B3-6E4F-0C42-9A4E-6DFC9C484BD4}" srcOrd="1" destOrd="0" parTransId="{FAD4DCB4-D082-4043-8B18-34913C141F9E}" sibTransId="{63F8E9D2-B593-B14C-8BF3-3755C65DC235}"/>
    <dgm:cxn modelId="{AB582747-F4FB-2B48-A66E-57AA1695B711}" type="presOf" srcId="{21470E19-4067-4243-A038-337006164F99}" destId="{2D4AF050-2573-5A49-999B-A74E2AAD4AE4}" srcOrd="0" destOrd="0" presId="urn:microsoft.com/office/officeart/2005/8/layout/process1"/>
    <dgm:cxn modelId="{701E3148-4524-AB49-A7BF-3D2C2BC8F430}" type="presOf" srcId="{B7EC96B3-6E4F-0C42-9A4E-6DFC9C484BD4}" destId="{52F1FF91-CD6A-6B41-B776-9769B6F3E6CF}" srcOrd="0" destOrd="0" presId="urn:microsoft.com/office/officeart/2005/8/layout/process1"/>
    <dgm:cxn modelId="{B46E6B98-6D7B-3546-BC6F-4D57F928151A}" srcId="{73F0E929-28C4-694A-80AC-822E78A4CBBC}" destId="{084F0EDC-CD65-954B-8A2D-EC523959BF17}" srcOrd="0" destOrd="0" parTransId="{2F9429FD-93AB-174D-BAA0-0C7AA3DFC78B}" sibTransId="{21470E19-4067-4243-A038-337006164F99}"/>
    <dgm:cxn modelId="{56B9F3A8-1E22-A349-9BB0-E43BFA70A377}" type="presOf" srcId="{21470E19-4067-4243-A038-337006164F99}" destId="{A0583CA7-AD14-424A-9029-A076BBAE04D0}" srcOrd="1" destOrd="0" presId="urn:microsoft.com/office/officeart/2005/8/layout/process1"/>
    <dgm:cxn modelId="{5DB82CE7-2423-6248-8D13-35565FA6456C}" type="presOf" srcId="{73F0E929-28C4-694A-80AC-822E78A4CBBC}" destId="{7775B2EF-47C3-3048-9CAE-189E97C0D170}" srcOrd="0" destOrd="0" presId="urn:microsoft.com/office/officeart/2005/8/layout/process1"/>
    <dgm:cxn modelId="{29091EFA-730E-164E-B18F-38A8F2E22B1C}" type="presOf" srcId="{084F0EDC-CD65-954B-8A2D-EC523959BF17}" destId="{1DB59AAC-679C-0D4D-877A-EBC7E5174254}" srcOrd="0" destOrd="0" presId="urn:microsoft.com/office/officeart/2005/8/layout/process1"/>
    <dgm:cxn modelId="{92C5BC86-0037-064A-A3DC-467A046240E5}" type="presParOf" srcId="{7775B2EF-47C3-3048-9CAE-189E97C0D170}" destId="{1DB59AAC-679C-0D4D-877A-EBC7E5174254}" srcOrd="0" destOrd="0" presId="urn:microsoft.com/office/officeart/2005/8/layout/process1"/>
    <dgm:cxn modelId="{A2820BFB-3C51-9F41-9D4F-3672AD87065E}" type="presParOf" srcId="{7775B2EF-47C3-3048-9CAE-189E97C0D170}" destId="{2D4AF050-2573-5A49-999B-A74E2AAD4AE4}" srcOrd="1" destOrd="0" presId="urn:microsoft.com/office/officeart/2005/8/layout/process1"/>
    <dgm:cxn modelId="{16E90B9E-E8B0-C249-BD6E-957F975F29F3}" type="presParOf" srcId="{2D4AF050-2573-5A49-999B-A74E2AAD4AE4}" destId="{A0583CA7-AD14-424A-9029-A076BBAE04D0}" srcOrd="0" destOrd="0" presId="urn:microsoft.com/office/officeart/2005/8/layout/process1"/>
    <dgm:cxn modelId="{50FE3A52-303E-BA4B-846E-1477CCE9E31F}" type="presParOf" srcId="{7775B2EF-47C3-3048-9CAE-189E97C0D170}" destId="{52F1FF91-CD6A-6B41-B776-9769B6F3E6CF}"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F0E929-28C4-694A-80AC-822E78A4CBBC}" type="doc">
      <dgm:prSet loTypeId="urn:microsoft.com/office/officeart/2005/8/layout/process1" loCatId="" qsTypeId="urn:microsoft.com/office/officeart/2005/8/quickstyle/simple1" qsCatId="simple" csTypeId="urn:microsoft.com/office/officeart/2005/8/colors/accent1_2" csCatId="accent1" phldr="1"/>
      <dgm:spPr/>
    </dgm:pt>
    <dgm:pt modelId="{084F0EDC-CD65-954B-8A2D-EC523959BF17}">
      <dgm:prSet phldrT="[Text]"/>
      <dgm:spPr/>
      <dgm:t>
        <a:bodyPr/>
        <a:lstStyle/>
        <a:p>
          <a:r>
            <a:rPr lang="en-US" dirty="0"/>
            <a:t>RP Use</a:t>
          </a:r>
          <a:br>
            <a:rPr lang="en-US" dirty="0"/>
          </a:br>
          <a:br>
            <a:rPr lang="en-US" dirty="0"/>
          </a:br>
          <a:r>
            <a:rPr lang="en-US" dirty="0"/>
            <a:t># of Circles</a:t>
          </a:r>
        </a:p>
      </dgm:t>
    </dgm:pt>
    <dgm:pt modelId="{2F9429FD-93AB-174D-BAA0-0C7AA3DFC78B}" type="parTrans" cxnId="{B46E6B98-6D7B-3546-BC6F-4D57F928151A}">
      <dgm:prSet/>
      <dgm:spPr/>
      <dgm:t>
        <a:bodyPr/>
        <a:lstStyle/>
        <a:p>
          <a:endParaRPr lang="en-US"/>
        </a:p>
      </dgm:t>
    </dgm:pt>
    <dgm:pt modelId="{21470E19-4067-4243-A038-337006164F99}" type="sibTrans" cxnId="{B46E6B98-6D7B-3546-BC6F-4D57F928151A}">
      <dgm:prSet/>
      <dgm:spPr/>
      <dgm:t>
        <a:bodyPr/>
        <a:lstStyle/>
        <a:p>
          <a:endParaRPr lang="en-US"/>
        </a:p>
      </dgm:t>
    </dgm:pt>
    <dgm:pt modelId="{B7EC96B3-6E4F-0C42-9A4E-6DFC9C484BD4}">
      <dgm:prSet phldrT="[Text]"/>
      <dgm:spPr/>
      <dgm:t>
        <a:bodyPr/>
        <a:lstStyle/>
        <a:p>
          <a:r>
            <a:rPr lang="en-US" dirty="0"/>
            <a:t>Self-Awareness</a:t>
          </a:r>
        </a:p>
      </dgm:t>
    </dgm:pt>
    <dgm:pt modelId="{FAD4DCB4-D082-4043-8B18-34913C141F9E}" type="parTrans" cxnId="{5580A115-B739-984D-94B1-7FA4B4C16050}">
      <dgm:prSet/>
      <dgm:spPr/>
      <dgm:t>
        <a:bodyPr/>
        <a:lstStyle/>
        <a:p>
          <a:endParaRPr lang="en-US"/>
        </a:p>
      </dgm:t>
    </dgm:pt>
    <dgm:pt modelId="{63F8E9D2-B593-B14C-8BF3-3755C65DC235}" type="sibTrans" cxnId="{5580A115-B739-984D-94B1-7FA4B4C16050}">
      <dgm:prSet/>
      <dgm:spPr/>
      <dgm:t>
        <a:bodyPr/>
        <a:lstStyle/>
        <a:p>
          <a:endParaRPr lang="en-US"/>
        </a:p>
      </dgm:t>
    </dgm:pt>
    <dgm:pt modelId="{7775B2EF-47C3-3048-9CAE-189E97C0D170}" type="pres">
      <dgm:prSet presAssocID="{73F0E929-28C4-694A-80AC-822E78A4CBBC}" presName="Name0" presStyleCnt="0">
        <dgm:presLayoutVars>
          <dgm:dir/>
          <dgm:resizeHandles val="exact"/>
        </dgm:presLayoutVars>
      </dgm:prSet>
      <dgm:spPr/>
    </dgm:pt>
    <dgm:pt modelId="{1DB59AAC-679C-0D4D-877A-EBC7E5174254}" type="pres">
      <dgm:prSet presAssocID="{084F0EDC-CD65-954B-8A2D-EC523959BF17}" presName="node" presStyleLbl="node1" presStyleIdx="0" presStyleCnt="2">
        <dgm:presLayoutVars>
          <dgm:bulletEnabled val="1"/>
        </dgm:presLayoutVars>
      </dgm:prSet>
      <dgm:spPr/>
    </dgm:pt>
    <dgm:pt modelId="{2D4AF050-2573-5A49-999B-A74E2AAD4AE4}" type="pres">
      <dgm:prSet presAssocID="{21470E19-4067-4243-A038-337006164F99}" presName="sibTrans" presStyleLbl="sibTrans2D1" presStyleIdx="0" presStyleCnt="1"/>
      <dgm:spPr/>
    </dgm:pt>
    <dgm:pt modelId="{A0583CA7-AD14-424A-9029-A076BBAE04D0}" type="pres">
      <dgm:prSet presAssocID="{21470E19-4067-4243-A038-337006164F99}" presName="connectorText" presStyleLbl="sibTrans2D1" presStyleIdx="0" presStyleCnt="1"/>
      <dgm:spPr/>
    </dgm:pt>
    <dgm:pt modelId="{52F1FF91-CD6A-6B41-B776-9769B6F3E6CF}" type="pres">
      <dgm:prSet presAssocID="{B7EC96B3-6E4F-0C42-9A4E-6DFC9C484BD4}" presName="node" presStyleLbl="node1" presStyleIdx="1" presStyleCnt="2">
        <dgm:presLayoutVars>
          <dgm:bulletEnabled val="1"/>
        </dgm:presLayoutVars>
      </dgm:prSet>
      <dgm:spPr/>
    </dgm:pt>
  </dgm:ptLst>
  <dgm:cxnLst>
    <dgm:cxn modelId="{E474C30B-261D-1141-8EA4-837A85A4A963}" type="presOf" srcId="{21470E19-4067-4243-A038-337006164F99}" destId="{A0583CA7-AD14-424A-9029-A076BBAE04D0}" srcOrd="1" destOrd="0" presId="urn:microsoft.com/office/officeart/2005/8/layout/process1"/>
    <dgm:cxn modelId="{5580A115-B739-984D-94B1-7FA4B4C16050}" srcId="{73F0E929-28C4-694A-80AC-822E78A4CBBC}" destId="{B7EC96B3-6E4F-0C42-9A4E-6DFC9C484BD4}" srcOrd="1" destOrd="0" parTransId="{FAD4DCB4-D082-4043-8B18-34913C141F9E}" sibTransId="{63F8E9D2-B593-B14C-8BF3-3755C65DC235}"/>
    <dgm:cxn modelId="{B06C2B59-BA20-4E4A-9E53-80F97594C7AC}" type="presOf" srcId="{21470E19-4067-4243-A038-337006164F99}" destId="{2D4AF050-2573-5A49-999B-A74E2AAD4AE4}" srcOrd="0" destOrd="0" presId="urn:microsoft.com/office/officeart/2005/8/layout/process1"/>
    <dgm:cxn modelId="{B46E6B98-6D7B-3546-BC6F-4D57F928151A}" srcId="{73F0E929-28C4-694A-80AC-822E78A4CBBC}" destId="{084F0EDC-CD65-954B-8A2D-EC523959BF17}" srcOrd="0" destOrd="0" parTransId="{2F9429FD-93AB-174D-BAA0-0C7AA3DFC78B}" sibTransId="{21470E19-4067-4243-A038-337006164F99}"/>
    <dgm:cxn modelId="{66AB819F-3448-3040-8DCE-8DAFB517218A}" type="presOf" srcId="{B7EC96B3-6E4F-0C42-9A4E-6DFC9C484BD4}" destId="{52F1FF91-CD6A-6B41-B776-9769B6F3E6CF}" srcOrd="0" destOrd="0" presId="urn:microsoft.com/office/officeart/2005/8/layout/process1"/>
    <dgm:cxn modelId="{A5239AD3-7D8C-A749-BE5C-E1A1F0F43C0B}" type="presOf" srcId="{084F0EDC-CD65-954B-8A2D-EC523959BF17}" destId="{1DB59AAC-679C-0D4D-877A-EBC7E5174254}" srcOrd="0" destOrd="0" presId="urn:microsoft.com/office/officeart/2005/8/layout/process1"/>
    <dgm:cxn modelId="{AC9C6CFC-FCA1-9142-B60B-8EF1353754B6}" type="presOf" srcId="{73F0E929-28C4-694A-80AC-822E78A4CBBC}" destId="{7775B2EF-47C3-3048-9CAE-189E97C0D170}" srcOrd="0" destOrd="0" presId="urn:microsoft.com/office/officeart/2005/8/layout/process1"/>
    <dgm:cxn modelId="{91CED8E2-D8C3-B741-AF0F-FAE9469C3924}" type="presParOf" srcId="{7775B2EF-47C3-3048-9CAE-189E97C0D170}" destId="{1DB59AAC-679C-0D4D-877A-EBC7E5174254}" srcOrd="0" destOrd="0" presId="urn:microsoft.com/office/officeart/2005/8/layout/process1"/>
    <dgm:cxn modelId="{93A6FD09-8F2A-614A-9502-B3DE97CA1856}" type="presParOf" srcId="{7775B2EF-47C3-3048-9CAE-189E97C0D170}" destId="{2D4AF050-2573-5A49-999B-A74E2AAD4AE4}" srcOrd="1" destOrd="0" presId="urn:microsoft.com/office/officeart/2005/8/layout/process1"/>
    <dgm:cxn modelId="{88F97606-77EE-9A4E-A23B-29EE1BC4F4B1}" type="presParOf" srcId="{2D4AF050-2573-5A49-999B-A74E2AAD4AE4}" destId="{A0583CA7-AD14-424A-9029-A076BBAE04D0}" srcOrd="0" destOrd="0" presId="urn:microsoft.com/office/officeart/2005/8/layout/process1"/>
    <dgm:cxn modelId="{AFCEE738-029E-4243-8450-3B0DB9BF7236}" type="presParOf" srcId="{7775B2EF-47C3-3048-9CAE-189E97C0D170}" destId="{52F1FF91-CD6A-6B41-B776-9769B6F3E6CF}"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F0E929-28C4-694A-80AC-822E78A4CBBC}" type="doc">
      <dgm:prSet loTypeId="urn:microsoft.com/office/officeart/2005/8/layout/process1" loCatId="" qsTypeId="urn:microsoft.com/office/officeart/2005/8/quickstyle/simple1" qsCatId="simple" csTypeId="urn:microsoft.com/office/officeart/2005/8/colors/accent1_2" csCatId="accent1" phldr="1"/>
      <dgm:spPr/>
    </dgm:pt>
    <dgm:pt modelId="{084F0EDC-CD65-954B-8A2D-EC523959BF17}">
      <dgm:prSet phldrT="[Text]"/>
      <dgm:spPr/>
      <dgm:t>
        <a:bodyPr/>
        <a:lstStyle/>
        <a:p>
          <a:r>
            <a:rPr lang="en-US" dirty="0"/>
            <a:t>RP Use</a:t>
          </a:r>
          <a:br>
            <a:rPr lang="en-US" dirty="0"/>
          </a:br>
          <a:br>
            <a:rPr lang="en-US" dirty="0"/>
          </a:br>
          <a:r>
            <a:rPr lang="en-US" dirty="0"/>
            <a:t># of Circles</a:t>
          </a:r>
        </a:p>
      </dgm:t>
    </dgm:pt>
    <dgm:pt modelId="{2F9429FD-93AB-174D-BAA0-0C7AA3DFC78B}" type="parTrans" cxnId="{B46E6B98-6D7B-3546-BC6F-4D57F928151A}">
      <dgm:prSet/>
      <dgm:spPr/>
      <dgm:t>
        <a:bodyPr/>
        <a:lstStyle/>
        <a:p>
          <a:endParaRPr lang="en-US"/>
        </a:p>
      </dgm:t>
    </dgm:pt>
    <dgm:pt modelId="{21470E19-4067-4243-A038-337006164F99}" type="sibTrans" cxnId="{B46E6B98-6D7B-3546-BC6F-4D57F928151A}">
      <dgm:prSet/>
      <dgm:spPr/>
      <dgm:t>
        <a:bodyPr/>
        <a:lstStyle/>
        <a:p>
          <a:endParaRPr lang="en-US"/>
        </a:p>
      </dgm:t>
    </dgm:pt>
    <dgm:pt modelId="{B7EC96B3-6E4F-0C42-9A4E-6DFC9C484BD4}">
      <dgm:prSet phldrT="[Text]"/>
      <dgm:spPr/>
      <dgm:t>
        <a:bodyPr/>
        <a:lstStyle/>
        <a:p>
          <a:r>
            <a:rPr lang="en-US" dirty="0"/>
            <a:t>Emotional Regulation</a:t>
          </a:r>
        </a:p>
      </dgm:t>
    </dgm:pt>
    <dgm:pt modelId="{FAD4DCB4-D082-4043-8B18-34913C141F9E}" type="parTrans" cxnId="{5580A115-B739-984D-94B1-7FA4B4C16050}">
      <dgm:prSet/>
      <dgm:spPr/>
      <dgm:t>
        <a:bodyPr/>
        <a:lstStyle/>
        <a:p>
          <a:endParaRPr lang="en-US"/>
        </a:p>
      </dgm:t>
    </dgm:pt>
    <dgm:pt modelId="{63F8E9D2-B593-B14C-8BF3-3755C65DC235}" type="sibTrans" cxnId="{5580A115-B739-984D-94B1-7FA4B4C16050}">
      <dgm:prSet/>
      <dgm:spPr/>
      <dgm:t>
        <a:bodyPr/>
        <a:lstStyle/>
        <a:p>
          <a:endParaRPr lang="en-US"/>
        </a:p>
      </dgm:t>
    </dgm:pt>
    <dgm:pt modelId="{7775B2EF-47C3-3048-9CAE-189E97C0D170}" type="pres">
      <dgm:prSet presAssocID="{73F0E929-28C4-694A-80AC-822E78A4CBBC}" presName="Name0" presStyleCnt="0">
        <dgm:presLayoutVars>
          <dgm:dir/>
          <dgm:resizeHandles val="exact"/>
        </dgm:presLayoutVars>
      </dgm:prSet>
      <dgm:spPr/>
    </dgm:pt>
    <dgm:pt modelId="{1DB59AAC-679C-0D4D-877A-EBC7E5174254}" type="pres">
      <dgm:prSet presAssocID="{084F0EDC-CD65-954B-8A2D-EC523959BF17}" presName="node" presStyleLbl="node1" presStyleIdx="0" presStyleCnt="2">
        <dgm:presLayoutVars>
          <dgm:bulletEnabled val="1"/>
        </dgm:presLayoutVars>
      </dgm:prSet>
      <dgm:spPr/>
    </dgm:pt>
    <dgm:pt modelId="{2D4AF050-2573-5A49-999B-A74E2AAD4AE4}" type="pres">
      <dgm:prSet presAssocID="{21470E19-4067-4243-A038-337006164F99}" presName="sibTrans" presStyleLbl="sibTrans2D1" presStyleIdx="0" presStyleCnt="1"/>
      <dgm:spPr/>
    </dgm:pt>
    <dgm:pt modelId="{A0583CA7-AD14-424A-9029-A076BBAE04D0}" type="pres">
      <dgm:prSet presAssocID="{21470E19-4067-4243-A038-337006164F99}" presName="connectorText" presStyleLbl="sibTrans2D1" presStyleIdx="0" presStyleCnt="1"/>
      <dgm:spPr/>
    </dgm:pt>
    <dgm:pt modelId="{52F1FF91-CD6A-6B41-B776-9769B6F3E6CF}" type="pres">
      <dgm:prSet presAssocID="{B7EC96B3-6E4F-0C42-9A4E-6DFC9C484BD4}" presName="node" presStyleLbl="node1" presStyleIdx="1" presStyleCnt="2">
        <dgm:presLayoutVars>
          <dgm:bulletEnabled val="1"/>
        </dgm:presLayoutVars>
      </dgm:prSet>
      <dgm:spPr/>
    </dgm:pt>
  </dgm:ptLst>
  <dgm:cxnLst>
    <dgm:cxn modelId="{5580A115-B739-984D-94B1-7FA4B4C16050}" srcId="{73F0E929-28C4-694A-80AC-822E78A4CBBC}" destId="{B7EC96B3-6E4F-0C42-9A4E-6DFC9C484BD4}" srcOrd="1" destOrd="0" parTransId="{FAD4DCB4-D082-4043-8B18-34913C141F9E}" sibTransId="{63F8E9D2-B593-B14C-8BF3-3755C65DC235}"/>
    <dgm:cxn modelId="{B46E6B98-6D7B-3546-BC6F-4D57F928151A}" srcId="{73F0E929-28C4-694A-80AC-822E78A4CBBC}" destId="{084F0EDC-CD65-954B-8A2D-EC523959BF17}" srcOrd="0" destOrd="0" parTransId="{2F9429FD-93AB-174D-BAA0-0C7AA3DFC78B}" sibTransId="{21470E19-4067-4243-A038-337006164F99}"/>
    <dgm:cxn modelId="{9CB1349C-124B-9B43-873C-0EFAA965BC75}" type="presOf" srcId="{084F0EDC-CD65-954B-8A2D-EC523959BF17}" destId="{1DB59AAC-679C-0D4D-877A-EBC7E5174254}" srcOrd="0" destOrd="0" presId="urn:microsoft.com/office/officeart/2005/8/layout/process1"/>
    <dgm:cxn modelId="{F6DB3EAF-3C3C-3B43-989A-1D0C14F18096}" type="presOf" srcId="{21470E19-4067-4243-A038-337006164F99}" destId="{A0583CA7-AD14-424A-9029-A076BBAE04D0}" srcOrd="1" destOrd="0" presId="urn:microsoft.com/office/officeart/2005/8/layout/process1"/>
    <dgm:cxn modelId="{2B0E1FC7-E117-5241-BFAE-AC65B9A08495}" type="presOf" srcId="{73F0E929-28C4-694A-80AC-822E78A4CBBC}" destId="{7775B2EF-47C3-3048-9CAE-189E97C0D170}" srcOrd="0" destOrd="0" presId="urn:microsoft.com/office/officeart/2005/8/layout/process1"/>
    <dgm:cxn modelId="{1AC3A6DC-01DF-B446-9E76-C3915BF2584C}" type="presOf" srcId="{21470E19-4067-4243-A038-337006164F99}" destId="{2D4AF050-2573-5A49-999B-A74E2AAD4AE4}" srcOrd="0" destOrd="0" presId="urn:microsoft.com/office/officeart/2005/8/layout/process1"/>
    <dgm:cxn modelId="{44A076E0-C13E-5F43-A5BB-6D4CD5304AC8}" type="presOf" srcId="{B7EC96B3-6E4F-0C42-9A4E-6DFC9C484BD4}" destId="{52F1FF91-CD6A-6B41-B776-9769B6F3E6CF}" srcOrd="0" destOrd="0" presId="urn:microsoft.com/office/officeart/2005/8/layout/process1"/>
    <dgm:cxn modelId="{9F9024E1-04FC-8148-8384-DFCB41D4C0BB}" type="presParOf" srcId="{7775B2EF-47C3-3048-9CAE-189E97C0D170}" destId="{1DB59AAC-679C-0D4D-877A-EBC7E5174254}" srcOrd="0" destOrd="0" presId="urn:microsoft.com/office/officeart/2005/8/layout/process1"/>
    <dgm:cxn modelId="{B02F56F9-74B1-FE41-88CE-AF2A74865EA9}" type="presParOf" srcId="{7775B2EF-47C3-3048-9CAE-189E97C0D170}" destId="{2D4AF050-2573-5A49-999B-A74E2AAD4AE4}" srcOrd="1" destOrd="0" presId="urn:microsoft.com/office/officeart/2005/8/layout/process1"/>
    <dgm:cxn modelId="{0D5FF571-7A37-B448-AB75-90B5E9F4FC80}" type="presParOf" srcId="{2D4AF050-2573-5A49-999B-A74E2AAD4AE4}" destId="{A0583CA7-AD14-424A-9029-A076BBAE04D0}" srcOrd="0" destOrd="0" presId="urn:microsoft.com/office/officeart/2005/8/layout/process1"/>
    <dgm:cxn modelId="{683EF5A3-2AB8-A942-99BA-6140C6083E10}" type="presParOf" srcId="{7775B2EF-47C3-3048-9CAE-189E97C0D170}" destId="{52F1FF91-CD6A-6B41-B776-9769B6F3E6CF}"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3F0E929-28C4-694A-80AC-822E78A4CBBC}" type="doc">
      <dgm:prSet loTypeId="urn:microsoft.com/office/officeart/2005/8/layout/process1" loCatId="" qsTypeId="urn:microsoft.com/office/officeart/2005/8/quickstyle/simple1" qsCatId="simple" csTypeId="urn:microsoft.com/office/officeart/2005/8/colors/accent1_2" csCatId="accent1" phldr="1"/>
      <dgm:spPr/>
    </dgm:pt>
    <dgm:pt modelId="{084F0EDC-CD65-954B-8A2D-EC523959BF17}">
      <dgm:prSet phldrT="[Text]"/>
      <dgm:spPr/>
      <dgm:t>
        <a:bodyPr/>
        <a:lstStyle/>
        <a:p>
          <a:r>
            <a:rPr lang="en-US" dirty="0"/>
            <a:t>RP Use</a:t>
          </a:r>
          <a:br>
            <a:rPr lang="en-US" dirty="0"/>
          </a:br>
          <a:br>
            <a:rPr lang="en-US" dirty="0"/>
          </a:br>
          <a:r>
            <a:rPr lang="en-US" dirty="0"/>
            <a:t># of Circles</a:t>
          </a:r>
        </a:p>
      </dgm:t>
    </dgm:pt>
    <dgm:pt modelId="{2F9429FD-93AB-174D-BAA0-0C7AA3DFC78B}" type="parTrans" cxnId="{B46E6B98-6D7B-3546-BC6F-4D57F928151A}">
      <dgm:prSet/>
      <dgm:spPr/>
      <dgm:t>
        <a:bodyPr/>
        <a:lstStyle/>
        <a:p>
          <a:endParaRPr lang="en-US"/>
        </a:p>
      </dgm:t>
    </dgm:pt>
    <dgm:pt modelId="{21470E19-4067-4243-A038-337006164F99}" type="sibTrans" cxnId="{B46E6B98-6D7B-3546-BC6F-4D57F928151A}">
      <dgm:prSet/>
      <dgm:spPr/>
      <dgm:t>
        <a:bodyPr/>
        <a:lstStyle/>
        <a:p>
          <a:endParaRPr lang="en-US"/>
        </a:p>
      </dgm:t>
    </dgm:pt>
    <dgm:pt modelId="{B7EC96B3-6E4F-0C42-9A4E-6DFC9C484BD4}">
      <dgm:prSet phldrT="[Text]"/>
      <dgm:spPr/>
      <dgm:t>
        <a:bodyPr/>
        <a:lstStyle/>
        <a:p>
          <a:r>
            <a:rPr lang="en-US" dirty="0"/>
            <a:t>Behavioral Self Control</a:t>
          </a:r>
        </a:p>
      </dgm:t>
    </dgm:pt>
    <dgm:pt modelId="{FAD4DCB4-D082-4043-8B18-34913C141F9E}" type="parTrans" cxnId="{5580A115-B739-984D-94B1-7FA4B4C16050}">
      <dgm:prSet/>
      <dgm:spPr/>
      <dgm:t>
        <a:bodyPr/>
        <a:lstStyle/>
        <a:p>
          <a:endParaRPr lang="en-US"/>
        </a:p>
      </dgm:t>
    </dgm:pt>
    <dgm:pt modelId="{63F8E9D2-B593-B14C-8BF3-3755C65DC235}" type="sibTrans" cxnId="{5580A115-B739-984D-94B1-7FA4B4C16050}">
      <dgm:prSet/>
      <dgm:spPr/>
      <dgm:t>
        <a:bodyPr/>
        <a:lstStyle/>
        <a:p>
          <a:endParaRPr lang="en-US"/>
        </a:p>
      </dgm:t>
    </dgm:pt>
    <dgm:pt modelId="{7775B2EF-47C3-3048-9CAE-189E97C0D170}" type="pres">
      <dgm:prSet presAssocID="{73F0E929-28C4-694A-80AC-822E78A4CBBC}" presName="Name0" presStyleCnt="0">
        <dgm:presLayoutVars>
          <dgm:dir/>
          <dgm:resizeHandles val="exact"/>
        </dgm:presLayoutVars>
      </dgm:prSet>
      <dgm:spPr/>
    </dgm:pt>
    <dgm:pt modelId="{1DB59AAC-679C-0D4D-877A-EBC7E5174254}" type="pres">
      <dgm:prSet presAssocID="{084F0EDC-CD65-954B-8A2D-EC523959BF17}" presName="node" presStyleLbl="node1" presStyleIdx="0" presStyleCnt="2">
        <dgm:presLayoutVars>
          <dgm:bulletEnabled val="1"/>
        </dgm:presLayoutVars>
      </dgm:prSet>
      <dgm:spPr/>
    </dgm:pt>
    <dgm:pt modelId="{2D4AF050-2573-5A49-999B-A74E2AAD4AE4}" type="pres">
      <dgm:prSet presAssocID="{21470E19-4067-4243-A038-337006164F99}" presName="sibTrans" presStyleLbl="sibTrans2D1" presStyleIdx="0" presStyleCnt="1"/>
      <dgm:spPr/>
    </dgm:pt>
    <dgm:pt modelId="{A0583CA7-AD14-424A-9029-A076BBAE04D0}" type="pres">
      <dgm:prSet presAssocID="{21470E19-4067-4243-A038-337006164F99}" presName="connectorText" presStyleLbl="sibTrans2D1" presStyleIdx="0" presStyleCnt="1"/>
      <dgm:spPr/>
    </dgm:pt>
    <dgm:pt modelId="{52F1FF91-CD6A-6B41-B776-9769B6F3E6CF}" type="pres">
      <dgm:prSet presAssocID="{B7EC96B3-6E4F-0C42-9A4E-6DFC9C484BD4}" presName="node" presStyleLbl="node1" presStyleIdx="1" presStyleCnt="2">
        <dgm:presLayoutVars>
          <dgm:bulletEnabled val="1"/>
        </dgm:presLayoutVars>
      </dgm:prSet>
      <dgm:spPr/>
    </dgm:pt>
  </dgm:ptLst>
  <dgm:cxnLst>
    <dgm:cxn modelId="{5580A115-B739-984D-94B1-7FA4B4C16050}" srcId="{73F0E929-28C4-694A-80AC-822E78A4CBBC}" destId="{B7EC96B3-6E4F-0C42-9A4E-6DFC9C484BD4}" srcOrd="1" destOrd="0" parTransId="{FAD4DCB4-D082-4043-8B18-34913C141F9E}" sibTransId="{63F8E9D2-B593-B14C-8BF3-3755C65DC235}"/>
    <dgm:cxn modelId="{9618FA20-80C8-4548-B76B-B9D35588D6EA}" type="presOf" srcId="{21470E19-4067-4243-A038-337006164F99}" destId="{2D4AF050-2573-5A49-999B-A74E2AAD4AE4}" srcOrd="0" destOrd="0" presId="urn:microsoft.com/office/officeart/2005/8/layout/process1"/>
    <dgm:cxn modelId="{5921B64C-F0E6-8E44-B984-D14F31D51746}" type="presOf" srcId="{084F0EDC-CD65-954B-8A2D-EC523959BF17}" destId="{1DB59AAC-679C-0D4D-877A-EBC7E5174254}" srcOrd="0" destOrd="0" presId="urn:microsoft.com/office/officeart/2005/8/layout/process1"/>
    <dgm:cxn modelId="{68777D71-2EDB-D54F-873C-087D6C1FBDCF}" type="presOf" srcId="{B7EC96B3-6E4F-0C42-9A4E-6DFC9C484BD4}" destId="{52F1FF91-CD6A-6B41-B776-9769B6F3E6CF}" srcOrd="0" destOrd="0" presId="urn:microsoft.com/office/officeart/2005/8/layout/process1"/>
    <dgm:cxn modelId="{35E7C185-5D06-6B44-89A6-BC3C28EAB99E}" type="presOf" srcId="{21470E19-4067-4243-A038-337006164F99}" destId="{A0583CA7-AD14-424A-9029-A076BBAE04D0}" srcOrd="1" destOrd="0" presId="urn:microsoft.com/office/officeart/2005/8/layout/process1"/>
    <dgm:cxn modelId="{B46E6B98-6D7B-3546-BC6F-4D57F928151A}" srcId="{73F0E929-28C4-694A-80AC-822E78A4CBBC}" destId="{084F0EDC-CD65-954B-8A2D-EC523959BF17}" srcOrd="0" destOrd="0" parTransId="{2F9429FD-93AB-174D-BAA0-0C7AA3DFC78B}" sibTransId="{21470E19-4067-4243-A038-337006164F99}"/>
    <dgm:cxn modelId="{3DCE56E3-26AD-8F4E-80BD-86FEB4CC76CA}" type="presOf" srcId="{73F0E929-28C4-694A-80AC-822E78A4CBBC}" destId="{7775B2EF-47C3-3048-9CAE-189E97C0D170}" srcOrd="0" destOrd="0" presId="urn:microsoft.com/office/officeart/2005/8/layout/process1"/>
    <dgm:cxn modelId="{DF374D17-0D97-E746-BC80-98441772CC70}" type="presParOf" srcId="{7775B2EF-47C3-3048-9CAE-189E97C0D170}" destId="{1DB59AAC-679C-0D4D-877A-EBC7E5174254}" srcOrd="0" destOrd="0" presId="urn:microsoft.com/office/officeart/2005/8/layout/process1"/>
    <dgm:cxn modelId="{EC533394-AB6C-CB41-929D-094307944882}" type="presParOf" srcId="{7775B2EF-47C3-3048-9CAE-189E97C0D170}" destId="{2D4AF050-2573-5A49-999B-A74E2AAD4AE4}" srcOrd="1" destOrd="0" presId="urn:microsoft.com/office/officeart/2005/8/layout/process1"/>
    <dgm:cxn modelId="{9022953F-CE85-614F-BFBB-0FCEFE44D8B3}" type="presParOf" srcId="{2D4AF050-2573-5A49-999B-A74E2AAD4AE4}" destId="{A0583CA7-AD14-424A-9029-A076BBAE04D0}" srcOrd="0" destOrd="0" presId="urn:microsoft.com/office/officeart/2005/8/layout/process1"/>
    <dgm:cxn modelId="{F2E9E2F9-D481-EA41-8F32-40ADE1058DB7}" type="presParOf" srcId="{7775B2EF-47C3-3048-9CAE-189E97C0D170}" destId="{52F1FF91-CD6A-6B41-B776-9769B6F3E6CF}"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B59AAC-679C-0D4D-877A-EBC7E5174254}">
      <dsp:nvSpPr>
        <dsp:cNvPr id="0" name=""/>
        <dsp:cNvSpPr/>
      </dsp:nvSpPr>
      <dsp:spPr>
        <a:xfrm>
          <a:off x="1190" y="1270297"/>
          <a:ext cx="2539007" cy="15234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RP Use</a:t>
          </a:r>
          <a:br>
            <a:rPr lang="en-US" sz="3000" kern="1200" dirty="0"/>
          </a:br>
          <a:br>
            <a:rPr lang="en-US" sz="3000" kern="1200" dirty="0"/>
          </a:br>
          <a:r>
            <a:rPr lang="en-US" sz="3000" kern="1200" dirty="0"/>
            <a:t># of Circles</a:t>
          </a:r>
        </a:p>
      </dsp:txBody>
      <dsp:txXfrm>
        <a:off x="45809" y="1314916"/>
        <a:ext cx="2449769" cy="1434166"/>
      </dsp:txXfrm>
    </dsp:sp>
    <dsp:sp modelId="{2D4AF050-2573-5A49-999B-A74E2AAD4AE4}">
      <dsp:nvSpPr>
        <dsp:cNvPr id="0" name=""/>
        <dsp:cNvSpPr/>
      </dsp:nvSpPr>
      <dsp:spPr>
        <a:xfrm>
          <a:off x="2794099" y="1717163"/>
          <a:ext cx="538269" cy="6296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2794099" y="1843098"/>
        <a:ext cx="376788" cy="377803"/>
      </dsp:txXfrm>
    </dsp:sp>
    <dsp:sp modelId="{52F1FF91-CD6A-6B41-B776-9769B6F3E6CF}">
      <dsp:nvSpPr>
        <dsp:cNvPr id="0" name=""/>
        <dsp:cNvSpPr/>
      </dsp:nvSpPr>
      <dsp:spPr>
        <a:xfrm>
          <a:off x="3555801" y="1270297"/>
          <a:ext cx="2539007" cy="15234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Empathy</a:t>
          </a:r>
        </a:p>
      </dsp:txBody>
      <dsp:txXfrm>
        <a:off x="3600420" y="1314916"/>
        <a:ext cx="2449769" cy="14341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B59AAC-679C-0D4D-877A-EBC7E5174254}">
      <dsp:nvSpPr>
        <dsp:cNvPr id="0" name=""/>
        <dsp:cNvSpPr/>
      </dsp:nvSpPr>
      <dsp:spPr>
        <a:xfrm>
          <a:off x="1190" y="1270297"/>
          <a:ext cx="2539007" cy="15234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RP Use</a:t>
          </a:r>
          <a:br>
            <a:rPr lang="en-US" sz="3000" kern="1200" dirty="0"/>
          </a:br>
          <a:br>
            <a:rPr lang="en-US" sz="3000" kern="1200" dirty="0"/>
          </a:br>
          <a:r>
            <a:rPr lang="en-US" sz="3000" kern="1200" dirty="0"/>
            <a:t># of Circles</a:t>
          </a:r>
        </a:p>
      </dsp:txBody>
      <dsp:txXfrm>
        <a:off x="45809" y="1314916"/>
        <a:ext cx="2449769" cy="1434166"/>
      </dsp:txXfrm>
    </dsp:sp>
    <dsp:sp modelId="{2D4AF050-2573-5A49-999B-A74E2AAD4AE4}">
      <dsp:nvSpPr>
        <dsp:cNvPr id="0" name=""/>
        <dsp:cNvSpPr/>
      </dsp:nvSpPr>
      <dsp:spPr>
        <a:xfrm>
          <a:off x="2794099" y="1717163"/>
          <a:ext cx="538269" cy="6296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2794099" y="1843098"/>
        <a:ext cx="376788" cy="377803"/>
      </dsp:txXfrm>
    </dsp:sp>
    <dsp:sp modelId="{52F1FF91-CD6A-6B41-B776-9769B6F3E6CF}">
      <dsp:nvSpPr>
        <dsp:cNvPr id="0" name=""/>
        <dsp:cNvSpPr/>
      </dsp:nvSpPr>
      <dsp:spPr>
        <a:xfrm>
          <a:off x="3555801" y="1270297"/>
          <a:ext cx="2539007" cy="15234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Empathy</a:t>
          </a:r>
        </a:p>
      </dsp:txBody>
      <dsp:txXfrm>
        <a:off x="3600420" y="1314916"/>
        <a:ext cx="2449769" cy="14341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B59AAC-679C-0D4D-877A-EBC7E5174254}">
      <dsp:nvSpPr>
        <dsp:cNvPr id="0" name=""/>
        <dsp:cNvSpPr/>
      </dsp:nvSpPr>
      <dsp:spPr>
        <a:xfrm>
          <a:off x="1190" y="1270297"/>
          <a:ext cx="2539007" cy="15234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RP Use</a:t>
          </a:r>
          <a:br>
            <a:rPr lang="en-US" sz="3000" kern="1200" dirty="0"/>
          </a:br>
          <a:br>
            <a:rPr lang="en-US" sz="3000" kern="1200" dirty="0"/>
          </a:br>
          <a:r>
            <a:rPr lang="en-US" sz="3000" kern="1200" dirty="0"/>
            <a:t># of Circles</a:t>
          </a:r>
        </a:p>
      </dsp:txBody>
      <dsp:txXfrm>
        <a:off x="45809" y="1314916"/>
        <a:ext cx="2449769" cy="1434166"/>
      </dsp:txXfrm>
    </dsp:sp>
    <dsp:sp modelId="{2D4AF050-2573-5A49-999B-A74E2AAD4AE4}">
      <dsp:nvSpPr>
        <dsp:cNvPr id="0" name=""/>
        <dsp:cNvSpPr/>
      </dsp:nvSpPr>
      <dsp:spPr>
        <a:xfrm>
          <a:off x="2794099" y="1717163"/>
          <a:ext cx="538269" cy="6296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2794099" y="1843098"/>
        <a:ext cx="376788" cy="377803"/>
      </dsp:txXfrm>
    </dsp:sp>
    <dsp:sp modelId="{52F1FF91-CD6A-6B41-B776-9769B6F3E6CF}">
      <dsp:nvSpPr>
        <dsp:cNvPr id="0" name=""/>
        <dsp:cNvSpPr/>
      </dsp:nvSpPr>
      <dsp:spPr>
        <a:xfrm>
          <a:off x="3555801" y="1270297"/>
          <a:ext cx="2539007" cy="15234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Self-Awareness</a:t>
          </a:r>
        </a:p>
      </dsp:txBody>
      <dsp:txXfrm>
        <a:off x="3600420" y="1314916"/>
        <a:ext cx="2449769" cy="14341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B59AAC-679C-0D4D-877A-EBC7E5174254}">
      <dsp:nvSpPr>
        <dsp:cNvPr id="0" name=""/>
        <dsp:cNvSpPr/>
      </dsp:nvSpPr>
      <dsp:spPr>
        <a:xfrm>
          <a:off x="1190" y="1270297"/>
          <a:ext cx="2539007" cy="15234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RP Use</a:t>
          </a:r>
          <a:br>
            <a:rPr lang="en-US" sz="3000" kern="1200" dirty="0"/>
          </a:br>
          <a:br>
            <a:rPr lang="en-US" sz="3000" kern="1200" dirty="0"/>
          </a:br>
          <a:r>
            <a:rPr lang="en-US" sz="3000" kern="1200" dirty="0"/>
            <a:t># of Circles</a:t>
          </a:r>
        </a:p>
      </dsp:txBody>
      <dsp:txXfrm>
        <a:off x="45809" y="1314916"/>
        <a:ext cx="2449769" cy="1434166"/>
      </dsp:txXfrm>
    </dsp:sp>
    <dsp:sp modelId="{2D4AF050-2573-5A49-999B-A74E2AAD4AE4}">
      <dsp:nvSpPr>
        <dsp:cNvPr id="0" name=""/>
        <dsp:cNvSpPr/>
      </dsp:nvSpPr>
      <dsp:spPr>
        <a:xfrm>
          <a:off x="2794099" y="1717163"/>
          <a:ext cx="538269" cy="6296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2794099" y="1843098"/>
        <a:ext cx="376788" cy="377803"/>
      </dsp:txXfrm>
    </dsp:sp>
    <dsp:sp modelId="{52F1FF91-CD6A-6B41-B776-9769B6F3E6CF}">
      <dsp:nvSpPr>
        <dsp:cNvPr id="0" name=""/>
        <dsp:cNvSpPr/>
      </dsp:nvSpPr>
      <dsp:spPr>
        <a:xfrm>
          <a:off x="3555801" y="1270297"/>
          <a:ext cx="2539007" cy="15234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Emotional Regulation</a:t>
          </a:r>
        </a:p>
      </dsp:txBody>
      <dsp:txXfrm>
        <a:off x="3600420" y="1314916"/>
        <a:ext cx="2449769" cy="14341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B59AAC-679C-0D4D-877A-EBC7E5174254}">
      <dsp:nvSpPr>
        <dsp:cNvPr id="0" name=""/>
        <dsp:cNvSpPr/>
      </dsp:nvSpPr>
      <dsp:spPr>
        <a:xfrm>
          <a:off x="1190" y="1270297"/>
          <a:ext cx="2539007" cy="15234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RP Use</a:t>
          </a:r>
          <a:br>
            <a:rPr lang="en-US" sz="3000" kern="1200" dirty="0"/>
          </a:br>
          <a:br>
            <a:rPr lang="en-US" sz="3000" kern="1200" dirty="0"/>
          </a:br>
          <a:r>
            <a:rPr lang="en-US" sz="3000" kern="1200" dirty="0"/>
            <a:t># of Circles</a:t>
          </a:r>
        </a:p>
      </dsp:txBody>
      <dsp:txXfrm>
        <a:off x="45809" y="1314916"/>
        <a:ext cx="2449769" cy="1434166"/>
      </dsp:txXfrm>
    </dsp:sp>
    <dsp:sp modelId="{2D4AF050-2573-5A49-999B-A74E2AAD4AE4}">
      <dsp:nvSpPr>
        <dsp:cNvPr id="0" name=""/>
        <dsp:cNvSpPr/>
      </dsp:nvSpPr>
      <dsp:spPr>
        <a:xfrm>
          <a:off x="2794099" y="1717163"/>
          <a:ext cx="538269" cy="6296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2794099" y="1843098"/>
        <a:ext cx="376788" cy="377803"/>
      </dsp:txXfrm>
    </dsp:sp>
    <dsp:sp modelId="{52F1FF91-CD6A-6B41-B776-9769B6F3E6CF}">
      <dsp:nvSpPr>
        <dsp:cNvPr id="0" name=""/>
        <dsp:cNvSpPr/>
      </dsp:nvSpPr>
      <dsp:spPr>
        <a:xfrm>
          <a:off x="3555801" y="1270297"/>
          <a:ext cx="2539007" cy="15234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Behavioral Self Control</a:t>
          </a:r>
        </a:p>
      </dsp:txBody>
      <dsp:txXfrm>
        <a:off x="3600420" y="1314916"/>
        <a:ext cx="2449769" cy="143416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9874913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746275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Pct val="100000"/>
              <a:buFontTx/>
              <a:buNone/>
              <a:tabLst/>
              <a:defRPr/>
            </a:pPr>
            <a:r>
              <a:rPr lang="en-US" dirty="0"/>
              <a:t>Coded into</a:t>
            </a:r>
            <a:r>
              <a:rPr lang="en-US" baseline="0" dirty="0"/>
              <a:t> different themes</a:t>
            </a:r>
            <a:endParaRPr lang="en" dirty="0"/>
          </a:p>
        </p:txBody>
      </p:sp>
    </p:spTree>
    <p:extLst>
      <p:ext uri="{BB962C8B-B14F-4D97-AF65-F5344CB8AC3E}">
        <p14:creationId xmlns:p14="http://schemas.microsoft.com/office/powerpoint/2010/main" val="1170066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Pct val="100000"/>
              <a:buFontTx/>
              <a:buNone/>
              <a:tabLst/>
              <a:defRPr/>
            </a:pPr>
            <a:r>
              <a:rPr lang="en" dirty="0"/>
              <a:t>The most highly valued aspect of circle and conference process was the opportunity for sharing with peers and getting to know one another, as reflected in 42.7% of positive comments. Through sharing and learning about each other, we contend that students have more opportunities for perspective-taking and empathy. Such sharing, we believe gives students the opportunity to increase the SEL skill, </a:t>
            </a:r>
            <a:r>
              <a:rPr lang="en" b="1" dirty="0"/>
              <a:t>Social Awareness</a:t>
            </a:r>
            <a:r>
              <a:rPr lang="en" dirty="0"/>
              <a:t>. </a:t>
            </a:r>
          </a:p>
          <a:p>
            <a:pPr lvl="0">
              <a:spcBef>
                <a:spcPts val="0"/>
              </a:spcBef>
              <a:buNone/>
            </a:pPr>
            <a:endParaRPr lang="en-US" dirty="0"/>
          </a:p>
          <a:p>
            <a:pPr lvl="0">
              <a:spcBef>
                <a:spcPts val="0"/>
              </a:spcBef>
              <a:buNone/>
            </a:pPr>
            <a:endParaRPr lang="en-US" dirty="0"/>
          </a:p>
        </p:txBody>
      </p:sp>
    </p:spTree>
    <p:extLst>
      <p:ext uri="{BB962C8B-B14F-4D97-AF65-F5344CB8AC3E}">
        <p14:creationId xmlns:p14="http://schemas.microsoft.com/office/powerpoint/2010/main" val="803859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Pct val="100000"/>
              <a:buFontTx/>
              <a:buNone/>
              <a:tabLst/>
              <a:defRPr/>
            </a:pPr>
            <a:r>
              <a:rPr lang="en" dirty="0"/>
              <a:t>The next most highly valued aspect of circle and conference process was expression of their own voice, feelings, and personal opinions, as reflected in 37% of the positive comments. We contend that when students have the opportunities to self-reflect and share their own emotions and cognitions, they may increase the SEL skill, </a:t>
            </a:r>
            <a:r>
              <a:rPr lang="en" b="1" dirty="0"/>
              <a:t>Self-Awareness</a:t>
            </a:r>
            <a:r>
              <a:rPr lang="en" dirty="0"/>
              <a:t>.</a:t>
            </a:r>
          </a:p>
        </p:txBody>
      </p:sp>
    </p:spTree>
    <p:extLst>
      <p:ext uri="{BB962C8B-B14F-4D97-AF65-F5344CB8AC3E}">
        <p14:creationId xmlns:p14="http://schemas.microsoft.com/office/powerpoint/2010/main" val="6481024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 dirty="0"/>
              <a:t>A smaller percentage of comments (15.3%) touched on the positive experience of being heard through respectful, safe, and comfortable interactions. Thus, circles/conferences may offer students opportunities to practice the SEL skill, </a:t>
            </a:r>
            <a:r>
              <a:rPr lang="en" b="1" dirty="0"/>
              <a:t>Relationship Skills</a:t>
            </a:r>
            <a:r>
              <a:rPr lang="en" dirty="0"/>
              <a:t>. Specifically, well-structured circles/conferences may enable deep listening and respectful exchanges that foster relationship-building. </a:t>
            </a:r>
          </a:p>
        </p:txBody>
      </p:sp>
    </p:spTree>
    <p:extLst>
      <p:ext uri="{BB962C8B-B14F-4D97-AF65-F5344CB8AC3E}">
        <p14:creationId xmlns:p14="http://schemas.microsoft.com/office/powerpoint/2010/main" val="6214078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 dirty="0"/>
              <a:t>Noteworthy was that only a small percentage of comments indicated students liked the problem-solving aspect of circles and conferences (4.3%). </a:t>
            </a:r>
          </a:p>
        </p:txBody>
      </p:sp>
    </p:spTree>
    <p:extLst>
      <p:ext uri="{BB962C8B-B14F-4D97-AF65-F5344CB8AC3E}">
        <p14:creationId xmlns:p14="http://schemas.microsoft.com/office/powerpoint/2010/main" val="7881041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Pct val="100000"/>
              <a:buFontTx/>
              <a:buChar char="●"/>
              <a:tabLst/>
              <a:defRPr/>
            </a:pPr>
            <a:r>
              <a:rPr lang="en" dirty="0"/>
              <a:t>This suggests a need to broaden circles/conferences to engage more students in problem-solving, which is a central aspect of the SEL skill, Responsible Decision-Making. </a:t>
            </a:r>
          </a:p>
          <a:p>
            <a:r>
              <a:rPr lang="en-US" sz="1100" kern="1200" dirty="0">
                <a:solidFill>
                  <a:schemeClr val="tx1"/>
                </a:solidFill>
                <a:latin typeface="+mn-lt"/>
                <a:ea typeface="+mn-ea"/>
                <a:cs typeface="+mn-cs"/>
              </a:rPr>
              <a:t>circles aren’t really doing problem-solving so </a:t>
            </a:r>
            <a:r>
              <a:rPr lang="en-US" sz="1100" kern="1200" dirty="0" err="1">
                <a:solidFill>
                  <a:schemeClr val="tx1"/>
                </a:solidFill>
                <a:latin typeface="+mn-lt"/>
                <a:ea typeface="+mn-ea"/>
                <a:cs typeface="+mn-cs"/>
              </a:rPr>
              <a:t>thats</a:t>
            </a:r>
            <a:r>
              <a:rPr lang="en-US" sz="1100" kern="1200" dirty="0">
                <a:solidFill>
                  <a:schemeClr val="tx1"/>
                </a:solidFill>
                <a:latin typeface="+mn-lt"/>
                <a:ea typeface="+mn-ea"/>
                <a:cs typeface="+mn-cs"/>
              </a:rPr>
              <a:t> an area for growth.</a:t>
            </a:r>
          </a:p>
          <a:p>
            <a:r>
              <a:rPr lang="en-US" sz="1100" kern="1200" dirty="0">
                <a:solidFill>
                  <a:schemeClr val="tx1"/>
                </a:solidFill>
                <a:latin typeface="+mn-lt"/>
                <a:ea typeface="+mn-ea"/>
                <a:cs typeface="+mn-cs"/>
              </a:rPr>
              <a:t>We want to think about how these four categories of “likes” can map</a:t>
            </a:r>
            <a:r>
              <a:rPr lang="en-US" sz="1100" kern="1200" baseline="0" dirty="0">
                <a:solidFill>
                  <a:schemeClr val="tx1"/>
                </a:solidFill>
                <a:latin typeface="+mn-lt"/>
                <a:ea typeface="+mn-ea"/>
                <a:cs typeface="+mn-cs"/>
              </a:rPr>
              <a:t> onto the CASEL 5.</a:t>
            </a:r>
          </a:p>
          <a:p>
            <a:r>
              <a:rPr lang="en-US" sz="1100" kern="1200" baseline="0" dirty="0">
                <a:solidFill>
                  <a:schemeClr val="tx1"/>
                </a:solidFill>
                <a:latin typeface="+mn-lt"/>
                <a:ea typeface="+mn-ea"/>
                <a:cs typeface="+mn-cs"/>
              </a:rPr>
              <a:t>Like I said before, sharing &amp; learning about one another seems to fit with social awareness, personal expression with self-awareness, being heard with relationship building, and Problem solving with responsible decision making</a:t>
            </a:r>
            <a:endParaRPr lang="en-US" dirty="0"/>
          </a:p>
        </p:txBody>
      </p:sp>
    </p:spTree>
    <p:extLst>
      <p:ext uri="{BB962C8B-B14F-4D97-AF65-F5344CB8AC3E}">
        <p14:creationId xmlns:p14="http://schemas.microsoft.com/office/powerpoint/2010/main" val="1949247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 dirty="0"/>
              <a:t>A short RP Use scale was developed from IIRP’s 50-item RP self-assessment scale with multiple items for a range of RP elements (e.g., Affective Statements, Proactive Circles, Fair Process). The specific items were purposely selected to reflect four of the 11 Essential Elements of RP that are used by teachers in classrooms</a:t>
            </a:r>
          </a:p>
        </p:txBody>
      </p:sp>
    </p:spTree>
    <p:extLst>
      <p:ext uri="{BB962C8B-B14F-4D97-AF65-F5344CB8AC3E}">
        <p14:creationId xmlns:p14="http://schemas.microsoft.com/office/powerpoint/2010/main" val="1149527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dirty="0"/>
              <a:t>The California Healthy Kids Survey (CHKS) Social Emotional Health Module (SEHM) was developed by researchers at UC Santa Barbara. Given the time constraints for data collection, a short </a:t>
            </a:r>
            <a:r>
              <a:rPr lang="en-US" dirty="0"/>
              <a:t>module</a:t>
            </a:r>
            <a:r>
              <a:rPr lang="en-US" baseline="0" dirty="0"/>
              <a:t> includes 7 elements of </a:t>
            </a:r>
            <a:r>
              <a:rPr lang="en-US" baseline="0" dirty="0" err="1"/>
              <a:t>Soc</a:t>
            </a:r>
            <a:r>
              <a:rPr lang="en-US" baseline="0" dirty="0"/>
              <a:t> </a:t>
            </a:r>
            <a:r>
              <a:rPr lang="en-US" baseline="0" dirty="0" err="1"/>
              <a:t>Emot</a:t>
            </a:r>
            <a:r>
              <a:rPr lang="en-US" baseline="0" dirty="0"/>
              <a:t> Health</a:t>
            </a:r>
            <a:endParaRPr lang="en" dirty="0"/>
          </a:p>
          <a:p>
            <a:pPr lvl="0" rtl="0">
              <a:spcBef>
                <a:spcPts val="0"/>
              </a:spcBef>
              <a:buNone/>
            </a:pPr>
            <a:r>
              <a:rPr lang="en" dirty="0"/>
              <a:t>The elements represented are...</a:t>
            </a:r>
          </a:p>
        </p:txBody>
      </p:sp>
    </p:spTree>
    <p:extLst>
      <p:ext uri="{BB962C8B-B14F-4D97-AF65-F5344CB8AC3E}">
        <p14:creationId xmlns:p14="http://schemas.microsoft.com/office/powerpoint/2010/main" val="14135819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lang="en" dirty="0"/>
          </a:p>
        </p:txBody>
      </p:sp>
    </p:spTree>
    <p:extLst>
      <p:ext uri="{BB962C8B-B14F-4D97-AF65-F5344CB8AC3E}">
        <p14:creationId xmlns:p14="http://schemas.microsoft.com/office/powerpoint/2010/main" val="10595938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lang="en" dirty="0"/>
          </a:p>
        </p:txBody>
      </p:sp>
    </p:spTree>
    <p:extLst>
      <p:ext uri="{BB962C8B-B14F-4D97-AF65-F5344CB8AC3E}">
        <p14:creationId xmlns:p14="http://schemas.microsoft.com/office/powerpoint/2010/main" val="1659604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SEL opportunities within RP</a:t>
            </a:r>
          </a:p>
          <a:p>
            <a:pPr lvl="0">
              <a:spcBef>
                <a:spcPts val="0"/>
              </a:spcBef>
              <a:buNone/>
            </a:pPr>
            <a:r>
              <a:rPr lang="en"/>
              <a:t>Community-circles</a:t>
            </a:r>
          </a:p>
          <a:p>
            <a:pPr lvl="0">
              <a:spcBef>
                <a:spcPts val="0"/>
              </a:spcBef>
              <a:buNone/>
            </a:pPr>
            <a:r>
              <a:rPr lang="en"/>
              <a:t>Morningside- Restore 360</a:t>
            </a:r>
          </a:p>
        </p:txBody>
      </p:sp>
    </p:spTree>
    <p:extLst>
      <p:ext uri="{BB962C8B-B14F-4D97-AF65-F5344CB8AC3E}">
        <p14:creationId xmlns:p14="http://schemas.microsoft.com/office/powerpoint/2010/main" val="21435817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dirty="0"/>
              <a:t>Significant correlations may reflect Rater bias? Or more positive students may rate higher on all scales</a:t>
            </a:r>
          </a:p>
          <a:p>
            <a:pPr lvl="0">
              <a:spcBef>
                <a:spcPts val="0"/>
              </a:spcBef>
              <a:buNone/>
            </a:pPr>
            <a:r>
              <a:rPr lang="en" dirty="0"/>
              <a:t>Self report SEL </a:t>
            </a:r>
            <a:r>
              <a:rPr lang="en" dirty="0" err="1"/>
              <a:t>doesnt</a:t>
            </a:r>
            <a:r>
              <a:rPr lang="en" dirty="0"/>
              <a:t> show increased skills, just self-reporting that </a:t>
            </a:r>
            <a:r>
              <a:rPr lang="en" dirty="0" err="1"/>
              <a:t>theyre</a:t>
            </a:r>
            <a:r>
              <a:rPr lang="en" dirty="0"/>
              <a:t> more competent</a:t>
            </a:r>
          </a:p>
          <a:p>
            <a:pPr lvl="0">
              <a:spcBef>
                <a:spcPts val="0"/>
              </a:spcBef>
              <a:buNone/>
            </a:pPr>
            <a:r>
              <a:rPr lang="en" dirty="0"/>
              <a:t>Social-Emotional scale was at the end of a rather lengthy survey. Stronger readers may have been more able to finish the survey than their less reading savvy peers</a:t>
            </a:r>
            <a:endParaRPr lang="en-US" dirty="0"/>
          </a:p>
          <a:p>
            <a:pPr lvl="0">
              <a:spcBef>
                <a:spcPts val="0"/>
              </a:spcBef>
              <a:buNone/>
            </a:pPr>
            <a:r>
              <a:rPr lang="en-US" sz="1100" b="0" i="0" u="none" strike="noStrike" kern="1200" dirty="0">
                <a:solidFill>
                  <a:schemeClr val="tx1"/>
                </a:solidFill>
                <a:effectLst/>
                <a:latin typeface="+mn-lt"/>
                <a:ea typeface="+mn-ea"/>
                <a:cs typeface="+mn-cs"/>
              </a:rPr>
              <a:t>Might it be the vase that those less literate student may benefit even more</a:t>
            </a:r>
            <a:endParaRPr lang="en-US" b="0" dirty="0">
              <a:effectLst/>
            </a:endParaRPr>
          </a:p>
          <a:p>
            <a:pPr rtl="0"/>
            <a:r>
              <a:rPr lang="en-US" sz="1100" b="0" i="0" u="none" strike="noStrike" kern="1200" dirty="0">
                <a:solidFill>
                  <a:schemeClr val="tx1"/>
                </a:solidFill>
                <a:effectLst/>
                <a:latin typeface="+mn-lt"/>
                <a:ea typeface="+mn-ea"/>
                <a:cs typeface="+mn-cs"/>
              </a:rPr>
              <a:t>If Lower completion rate kids who are less literate we </a:t>
            </a:r>
            <a:r>
              <a:rPr lang="en-US" sz="1100" b="0" i="0" u="none" strike="noStrike" kern="1200" dirty="0" err="1">
                <a:solidFill>
                  <a:schemeClr val="tx1"/>
                </a:solidFill>
                <a:effectLst/>
                <a:latin typeface="+mn-lt"/>
                <a:ea typeface="+mn-ea"/>
                <a:cs typeface="+mn-cs"/>
              </a:rPr>
              <a:t>dont</a:t>
            </a:r>
            <a:r>
              <a:rPr lang="en-US" sz="1100" b="0" i="0" u="none" strike="noStrike" kern="1200" dirty="0">
                <a:solidFill>
                  <a:schemeClr val="tx1"/>
                </a:solidFill>
                <a:effectLst/>
                <a:latin typeface="+mn-lt"/>
                <a:ea typeface="+mn-ea"/>
                <a:cs typeface="+mn-cs"/>
              </a:rPr>
              <a:t> know if these associations hold</a:t>
            </a:r>
            <a:endParaRPr lang="en" dirty="0"/>
          </a:p>
        </p:txBody>
      </p:sp>
    </p:spTree>
    <p:extLst>
      <p:ext uri="{BB962C8B-B14F-4D97-AF65-F5344CB8AC3E}">
        <p14:creationId xmlns:p14="http://schemas.microsoft.com/office/powerpoint/2010/main" val="1448434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SEL opportunities within RP</a:t>
            </a:r>
          </a:p>
          <a:p>
            <a:pPr lvl="0">
              <a:spcBef>
                <a:spcPts val="0"/>
              </a:spcBef>
              <a:buNone/>
            </a:pPr>
            <a:r>
              <a:rPr lang="en"/>
              <a:t>Community-circles</a:t>
            </a:r>
          </a:p>
          <a:p>
            <a:pPr lvl="0">
              <a:spcBef>
                <a:spcPts val="0"/>
              </a:spcBef>
              <a:buNone/>
            </a:pPr>
            <a:r>
              <a:rPr lang="en"/>
              <a:t>Morningside- Restore 360</a:t>
            </a:r>
          </a:p>
        </p:txBody>
      </p:sp>
    </p:spTree>
    <p:extLst>
      <p:ext uri="{BB962C8B-B14F-4D97-AF65-F5344CB8AC3E}">
        <p14:creationId xmlns:p14="http://schemas.microsoft.com/office/powerpoint/2010/main" val="992860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500" dirty="0"/>
              <a:t>Rigorous statistical analyses accounted for: race, gender, income, ELL status,</a:t>
            </a:r>
            <a:r>
              <a:rPr lang="en-US" sz="1500" baseline="0" dirty="0"/>
              <a:t> </a:t>
            </a:r>
            <a:r>
              <a:rPr lang="en-US" sz="1500" dirty="0"/>
              <a:t>disability status, severity and frequency of referral.</a:t>
            </a:r>
          </a:p>
          <a:p>
            <a:endParaRPr lang="en-US" sz="1500" dirty="0"/>
          </a:p>
          <a:p>
            <a:r>
              <a:rPr lang="en-US" sz="1500" dirty="0"/>
              <a:t>Conference students had a significantly lower odds of receiving office discipline referrals (OR = .22, </a:t>
            </a:r>
            <a:r>
              <a:rPr lang="en-US" sz="1500" i="1" dirty="0"/>
              <a:t>p </a:t>
            </a:r>
            <a:r>
              <a:rPr lang="en-US" sz="1500" dirty="0"/>
              <a:t>&lt;.001) and suspensions (OR = .57, </a:t>
            </a:r>
            <a:r>
              <a:rPr lang="en-US" sz="1500" i="1" dirty="0"/>
              <a:t>p</a:t>
            </a:r>
            <a:r>
              <a:rPr lang="en-US" sz="1500" dirty="0"/>
              <a:t> &lt;.001) in the second semester.</a:t>
            </a:r>
          </a:p>
          <a:p>
            <a:pPr lvl="1"/>
            <a:endParaRPr lang="en-US" sz="1500" dirty="0"/>
          </a:p>
          <a:p>
            <a:pPr lvl="1"/>
            <a:endParaRPr lang="en-US" sz="1500" dirty="0"/>
          </a:p>
          <a:p>
            <a:pPr marL="82296"/>
            <a:r>
              <a:rPr lang="en-US" sz="900" dirty="0"/>
              <a:t>From:. </a:t>
            </a:r>
            <a:r>
              <a:rPr lang="en-US" sz="900" dirty="0" err="1"/>
              <a:t>Anyon</a:t>
            </a:r>
            <a:r>
              <a:rPr lang="en-US" sz="900" dirty="0"/>
              <a:t>, Y., Gregory, A. Farrar, J., Jenson, J. M., McQueen, J., Downing, B., Greer, E. &amp; Simmons, J. (2017). Implementing restorative interventions and reducing future discipline sanctions in a large urban school district. American Educational Review Journal. </a:t>
            </a:r>
          </a:p>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974E5D2D-58D7-49FE-B133-001A7AB22CE6}" type="slidenum">
              <a:rPr lang="en-US" smtClean="0"/>
              <a:t>4</a:t>
            </a:fld>
            <a:endParaRPr lang="en-US"/>
          </a:p>
        </p:txBody>
      </p:sp>
    </p:spTree>
    <p:extLst>
      <p:ext uri="{BB962C8B-B14F-4D97-AF65-F5344CB8AC3E}">
        <p14:creationId xmlns:p14="http://schemas.microsoft.com/office/powerpoint/2010/main" val="2669667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500" dirty="0"/>
              <a:t>Rigorous statistical analyses accounted for: race, gender, income, ELL status,</a:t>
            </a:r>
            <a:r>
              <a:rPr lang="en-US" sz="1500" baseline="0" dirty="0"/>
              <a:t> </a:t>
            </a:r>
            <a:r>
              <a:rPr lang="en-US" sz="1500" dirty="0"/>
              <a:t>disability status, severity and frequency of referral.</a:t>
            </a:r>
          </a:p>
          <a:p>
            <a:endParaRPr lang="en-US" sz="1500" dirty="0"/>
          </a:p>
          <a:p>
            <a:r>
              <a:rPr lang="en-US" sz="1500" dirty="0"/>
              <a:t>Conference students had a significantly lower odds of receiving office discipline referrals (OR = .22, </a:t>
            </a:r>
            <a:r>
              <a:rPr lang="en-US" sz="1500" i="1" dirty="0"/>
              <a:t>p </a:t>
            </a:r>
            <a:r>
              <a:rPr lang="en-US" sz="1500" dirty="0"/>
              <a:t>&lt;.001) and suspensions (OR = .57, </a:t>
            </a:r>
            <a:r>
              <a:rPr lang="en-US" sz="1500" i="1" dirty="0"/>
              <a:t>p</a:t>
            </a:r>
            <a:r>
              <a:rPr lang="en-US" sz="1500" dirty="0"/>
              <a:t> &lt;.001) in the second semester.</a:t>
            </a:r>
          </a:p>
          <a:p>
            <a:pPr lvl="1"/>
            <a:endParaRPr lang="en-US" sz="1500" dirty="0"/>
          </a:p>
          <a:p>
            <a:pPr lvl="1"/>
            <a:endParaRPr lang="en-US" sz="1500" dirty="0"/>
          </a:p>
          <a:p>
            <a:pPr marL="82296"/>
            <a:r>
              <a:rPr lang="en-US" sz="900" dirty="0"/>
              <a:t>From:. </a:t>
            </a:r>
            <a:r>
              <a:rPr lang="en-US" sz="900" dirty="0" err="1"/>
              <a:t>Anyon</a:t>
            </a:r>
            <a:r>
              <a:rPr lang="en-US" sz="900" dirty="0"/>
              <a:t>, Y., Gregory, A. Farrar, J., Jenson, J. M., McQueen, J., Downing, B., Greer, E. &amp; Simmons, J. (2017). Implementing restorative interventions and reducing future discipline sanctions in a large urban school district. American Educational Review Journal. </a:t>
            </a:r>
          </a:p>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974E5D2D-58D7-49FE-B133-001A7AB22CE6}" type="slidenum">
              <a:rPr lang="en-US" smtClean="0"/>
              <a:t>5</a:t>
            </a:fld>
            <a:endParaRPr lang="en-US"/>
          </a:p>
        </p:txBody>
      </p:sp>
    </p:spTree>
    <p:extLst>
      <p:ext uri="{BB962C8B-B14F-4D97-AF65-F5344CB8AC3E}">
        <p14:creationId xmlns:p14="http://schemas.microsoft.com/office/powerpoint/2010/main" val="2669667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lang="en" dirty="0"/>
          </a:p>
        </p:txBody>
      </p:sp>
    </p:spTree>
    <p:extLst>
      <p:ext uri="{BB962C8B-B14F-4D97-AF65-F5344CB8AC3E}">
        <p14:creationId xmlns:p14="http://schemas.microsoft.com/office/powerpoint/2010/main" val="1722601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lang="en" dirty="0"/>
          </a:p>
        </p:txBody>
      </p:sp>
    </p:spTree>
    <p:extLst>
      <p:ext uri="{BB962C8B-B14F-4D97-AF65-F5344CB8AC3E}">
        <p14:creationId xmlns:p14="http://schemas.microsoft.com/office/powerpoint/2010/main" val="1531037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lang="en" dirty="0"/>
          </a:p>
        </p:txBody>
      </p:sp>
    </p:spTree>
    <p:extLst>
      <p:ext uri="{BB962C8B-B14F-4D97-AF65-F5344CB8AC3E}">
        <p14:creationId xmlns:p14="http://schemas.microsoft.com/office/powerpoint/2010/main" val="997767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dirty="0"/>
              <a:t>the four participating middle and high schools had been implementing RP for at least a school year, all were located in a northeastern U.S. city and comprised of mostly low income students (M = 85%). On average, we had a high response rate (M = 72%), with a total of 1154 students completing the 20-minute RP school climate survey. The sample was predominantly comprised of Black (43%) and </a:t>
            </a:r>
            <a:r>
              <a:rPr lang="en" dirty="0" err="1"/>
              <a:t>Latinx</a:t>
            </a:r>
            <a:r>
              <a:rPr lang="en" dirty="0"/>
              <a:t> students (18%) with fewer White (15%), Asian (9%) and Multiracial students (7%). One-third reported being born outside of the U.S.</a:t>
            </a:r>
            <a:endParaRPr lang="en-US" dirty="0"/>
          </a:p>
          <a:p>
            <a:pPr lvl="0">
              <a:spcBef>
                <a:spcPts val="0"/>
              </a:spcBef>
              <a:buNone/>
            </a:pPr>
            <a:r>
              <a:rPr lang="en-US" sz="1100" kern="1200" dirty="0">
                <a:solidFill>
                  <a:schemeClr val="tx1"/>
                </a:solidFill>
                <a:latin typeface="+mn-lt"/>
                <a:ea typeface="+mn-ea"/>
                <a:cs typeface="+mn-cs"/>
              </a:rPr>
              <a:t>highly diverse sample and diverse in terms of immigrant status</a:t>
            </a:r>
            <a:endParaRPr lang="en-US" dirty="0"/>
          </a:p>
        </p:txBody>
      </p:sp>
    </p:spTree>
    <p:extLst>
      <p:ext uri="{BB962C8B-B14F-4D97-AF65-F5344CB8AC3E}">
        <p14:creationId xmlns:p14="http://schemas.microsoft.com/office/powerpoint/2010/main" val="1920409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125" y="0"/>
            <a:ext cx="9144250" cy="4398100"/>
          </a:xfrm>
          <a:custGeom>
            <a:avLst/>
            <a:gdLst/>
            <a:ahLst/>
            <a:cxnLst/>
            <a:rect l="0" t="0" r="0" b="0"/>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Shape 11"/>
          <p:cNvSpPr txBox="1">
            <a:spLocks noGrp="1"/>
          </p:cNvSpPr>
          <p:nvPr>
            <p:ph type="ctrTitle"/>
          </p:nvPr>
        </p:nvSpPr>
        <p:spPr>
          <a:xfrm>
            <a:off x="311700" y="539725"/>
            <a:ext cx="8520600" cy="1282500"/>
          </a:xfrm>
          <a:prstGeom prst="rect">
            <a:avLst/>
          </a:prstGeom>
        </p:spPr>
        <p:txBody>
          <a:bodyPr wrap="square" lIns="91425" tIns="91425" rIns="91425" bIns="91425" anchor="t" anchorCtr="0"/>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a:endParaRPr/>
          </a:p>
        </p:txBody>
      </p:sp>
      <p:sp>
        <p:nvSpPr>
          <p:cNvPr id="12" name="Shape 12"/>
          <p:cNvSpPr txBox="1">
            <a:spLocks noGrp="1"/>
          </p:cNvSpPr>
          <p:nvPr>
            <p:ph type="subTitle" idx="1"/>
          </p:nvPr>
        </p:nvSpPr>
        <p:spPr>
          <a:xfrm>
            <a:off x="311700" y="1878560"/>
            <a:ext cx="4242600" cy="738300"/>
          </a:xfrm>
          <a:prstGeom prst="rect">
            <a:avLst/>
          </a:prstGeom>
        </p:spPr>
        <p:txBody>
          <a:bodyPr wrap="square" lIns="91425" tIns="91425" rIns="91425" bIns="91425" anchor="t" anchorCtr="0"/>
          <a:lstStyle>
            <a:lvl1pPr lvl="0">
              <a:lnSpc>
                <a:spcPct val="100000"/>
              </a:lnSpc>
              <a:spcBef>
                <a:spcPts val="0"/>
              </a:spcBef>
              <a:spcAft>
                <a:spcPts val="0"/>
              </a:spcAft>
              <a:buClr>
                <a:schemeClr val="lt2"/>
              </a:buClr>
              <a:buSzPct val="100000"/>
              <a:buNone/>
              <a:defRPr sz="1600">
                <a:solidFill>
                  <a:schemeClr val="lt2"/>
                </a:solidFill>
              </a:defRPr>
            </a:lvl1pPr>
            <a:lvl2pPr lvl="1">
              <a:lnSpc>
                <a:spcPct val="100000"/>
              </a:lnSpc>
              <a:spcBef>
                <a:spcPts val="0"/>
              </a:spcBef>
              <a:spcAft>
                <a:spcPts val="0"/>
              </a:spcAft>
              <a:buClr>
                <a:schemeClr val="lt2"/>
              </a:buClr>
              <a:buSzPct val="100000"/>
              <a:buNone/>
              <a:defRPr sz="1600">
                <a:solidFill>
                  <a:schemeClr val="lt2"/>
                </a:solidFill>
              </a:defRPr>
            </a:lvl2pPr>
            <a:lvl3pPr lvl="2">
              <a:lnSpc>
                <a:spcPct val="100000"/>
              </a:lnSpc>
              <a:spcBef>
                <a:spcPts val="0"/>
              </a:spcBef>
              <a:spcAft>
                <a:spcPts val="0"/>
              </a:spcAft>
              <a:buClr>
                <a:schemeClr val="lt2"/>
              </a:buClr>
              <a:buSzPct val="100000"/>
              <a:buNone/>
              <a:defRPr sz="1600">
                <a:solidFill>
                  <a:schemeClr val="lt2"/>
                </a:solidFill>
              </a:defRPr>
            </a:lvl3pPr>
            <a:lvl4pPr lvl="3">
              <a:lnSpc>
                <a:spcPct val="100000"/>
              </a:lnSpc>
              <a:spcBef>
                <a:spcPts val="0"/>
              </a:spcBef>
              <a:spcAft>
                <a:spcPts val="0"/>
              </a:spcAft>
              <a:buClr>
                <a:schemeClr val="lt2"/>
              </a:buClr>
              <a:buSzPct val="100000"/>
              <a:buNone/>
              <a:defRPr sz="1600">
                <a:solidFill>
                  <a:schemeClr val="lt2"/>
                </a:solidFill>
              </a:defRPr>
            </a:lvl4pPr>
            <a:lvl5pPr lvl="4">
              <a:lnSpc>
                <a:spcPct val="100000"/>
              </a:lnSpc>
              <a:spcBef>
                <a:spcPts val="0"/>
              </a:spcBef>
              <a:spcAft>
                <a:spcPts val="0"/>
              </a:spcAft>
              <a:buClr>
                <a:schemeClr val="lt2"/>
              </a:buClr>
              <a:buSzPct val="100000"/>
              <a:buNone/>
              <a:defRPr sz="1600">
                <a:solidFill>
                  <a:schemeClr val="lt2"/>
                </a:solidFill>
              </a:defRPr>
            </a:lvl5pPr>
            <a:lvl6pPr lvl="5">
              <a:lnSpc>
                <a:spcPct val="100000"/>
              </a:lnSpc>
              <a:spcBef>
                <a:spcPts val="0"/>
              </a:spcBef>
              <a:spcAft>
                <a:spcPts val="0"/>
              </a:spcAft>
              <a:buClr>
                <a:schemeClr val="lt2"/>
              </a:buClr>
              <a:buSzPct val="100000"/>
              <a:buNone/>
              <a:defRPr sz="1600">
                <a:solidFill>
                  <a:schemeClr val="lt2"/>
                </a:solidFill>
              </a:defRPr>
            </a:lvl6pPr>
            <a:lvl7pPr lvl="6">
              <a:lnSpc>
                <a:spcPct val="100000"/>
              </a:lnSpc>
              <a:spcBef>
                <a:spcPts val="0"/>
              </a:spcBef>
              <a:spcAft>
                <a:spcPts val="0"/>
              </a:spcAft>
              <a:buClr>
                <a:schemeClr val="lt2"/>
              </a:buClr>
              <a:buSzPct val="100000"/>
              <a:buNone/>
              <a:defRPr sz="1600">
                <a:solidFill>
                  <a:schemeClr val="lt2"/>
                </a:solidFill>
              </a:defRPr>
            </a:lvl7pPr>
            <a:lvl8pPr lvl="7">
              <a:lnSpc>
                <a:spcPct val="100000"/>
              </a:lnSpc>
              <a:spcBef>
                <a:spcPts val="0"/>
              </a:spcBef>
              <a:spcAft>
                <a:spcPts val="0"/>
              </a:spcAft>
              <a:buClr>
                <a:schemeClr val="lt2"/>
              </a:buClr>
              <a:buSzPct val="100000"/>
              <a:buNone/>
              <a:defRPr sz="1600">
                <a:solidFill>
                  <a:schemeClr val="lt2"/>
                </a:solidFill>
              </a:defRPr>
            </a:lvl8pPr>
            <a:lvl9pPr lvl="8">
              <a:lnSpc>
                <a:spcPct val="100000"/>
              </a:lnSpc>
              <a:spcBef>
                <a:spcPts val="0"/>
              </a:spcBef>
              <a:spcAft>
                <a:spcPts val="0"/>
              </a:spcAft>
              <a:buClr>
                <a:schemeClr val="lt2"/>
              </a:buClr>
              <a:buSzPct val="100000"/>
              <a:buNone/>
              <a:defRPr sz="1600">
                <a:solidFill>
                  <a:schemeClr val="lt2"/>
                </a:solidFill>
              </a:defRPr>
            </a:lvl9pPr>
          </a:lstStyle>
          <a:p>
            <a:endParaRPr/>
          </a:p>
        </p:txBody>
      </p:sp>
      <p:sp>
        <p:nvSpPr>
          <p:cNvPr id="13" name="Shape 1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4767264"/>
            <a:ext cx="2057400" cy="273844"/>
          </a:xfrm>
          <a:prstGeom prst="rect">
            <a:avLst/>
          </a:prstGeom>
        </p:spPr>
        <p:txBody>
          <a:bodyPr/>
          <a:lstStyle/>
          <a:p>
            <a:fld id="{528FC5F6-F338-4AE4-BB23-26385BCFC423}" type="datetimeFigureOut">
              <a:rPr lang="en-US" smtClean="0"/>
              <a:t>5/16/18</a:t>
            </a:fld>
            <a:endParaRPr lang="en-US" dirty="0"/>
          </a:p>
        </p:txBody>
      </p:sp>
      <p:sp>
        <p:nvSpPr>
          <p:cNvPr id="5" name="Footer Placeholder 4"/>
          <p:cNvSpPr>
            <a:spLocks noGrp="1"/>
          </p:cNvSpPr>
          <p:nvPr>
            <p:ph type="ftr" sz="quarter" idx="11"/>
          </p:nvPr>
        </p:nvSpPr>
        <p:spPr>
          <a:xfrm>
            <a:off x="3028950" y="4767264"/>
            <a:ext cx="30861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2266241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accent3"/>
        </a:solidFill>
        <a:effectLst/>
      </p:bgPr>
    </p:bg>
    <p:spTree>
      <p:nvGrpSpPr>
        <p:cNvPr id="1" name="Shape 14"/>
        <p:cNvGrpSpPr/>
        <p:nvPr/>
      </p:nvGrpSpPr>
      <p:grpSpPr>
        <a:xfrm>
          <a:off x="0" y="0"/>
          <a:ext cx="0" cy="0"/>
          <a:chOff x="0" y="0"/>
          <a:chExt cx="0" cy="0"/>
        </a:xfrm>
      </p:grpSpPr>
      <p:sp>
        <p:nvSpPr>
          <p:cNvPr id="15" name="Shape 15"/>
          <p:cNvSpPr/>
          <p:nvPr/>
        </p:nvSpPr>
        <p:spPr>
          <a:xfrm>
            <a:off x="0" y="48099"/>
            <a:ext cx="9144250" cy="4398100"/>
          </a:xfrm>
          <a:custGeom>
            <a:avLst/>
            <a:gdLst/>
            <a:ahLst/>
            <a:cxnLst/>
            <a:rect l="0" t="0" r="0" b="0"/>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Shape 16"/>
          <p:cNvSpPr/>
          <p:nvPr/>
        </p:nvSpPr>
        <p:spPr>
          <a:xfrm>
            <a:off x="0" y="0"/>
            <a:ext cx="9144250" cy="4398100"/>
          </a:xfrm>
          <a:custGeom>
            <a:avLst/>
            <a:gdLst/>
            <a:ahLst/>
            <a:cxnLst/>
            <a:rect l="0" t="0" r="0" b="0"/>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Shape 17"/>
          <p:cNvSpPr txBox="1">
            <a:spLocks noGrp="1"/>
          </p:cNvSpPr>
          <p:nvPr>
            <p:ph type="title"/>
          </p:nvPr>
        </p:nvSpPr>
        <p:spPr>
          <a:xfrm>
            <a:off x="311700" y="539725"/>
            <a:ext cx="8520600" cy="1282500"/>
          </a:xfrm>
          <a:prstGeom prst="rect">
            <a:avLst/>
          </a:prstGeom>
        </p:spPr>
        <p:txBody>
          <a:bodyPr wrap="square" lIns="91425" tIns="91425" rIns="91425" bIns="91425" anchor="t" anchorCtr="0"/>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a:endParaRPr/>
          </a:p>
        </p:txBody>
      </p:sp>
      <p:sp>
        <p:nvSpPr>
          <p:cNvPr id="18" name="Shape 1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a:off x="0" y="0"/>
            <a:ext cx="4314000" cy="51435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sp>
        <p:nvSpPr>
          <p:cNvPr id="21" name="Shape 21"/>
          <p:cNvSpPr/>
          <p:nvPr/>
        </p:nvSpPr>
        <p:spPr>
          <a:xfrm>
            <a:off x="0" y="44125"/>
            <a:ext cx="4313625" cy="4399375"/>
          </a:xfrm>
          <a:custGeom>
            <a:avLst/>
            <a:gdLst/>
            <a:ahLst/>
            <a:cxnLst/>
            <a:rect l="0" t="0" r="0" b="0"/>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Shape 22"/>
          <p:cNvSpPr/>
          <p:nvPr/>
        </p:nvSpPr>
        <p:spPr>
          <a:xfrm>
            <a:off x="-125" y="0"/>
            <a:ext cx="4316900" cy="4395600"/>
          </a:xfrm>
          <a:custGeom>
            <a:avLst/>
            <a:gdLst/>
            <a:ahLst/>
            <a:cxnLst/>
            <a:rect l="0" t="0" r="0" b="0"/>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Shape 23"/>
          <p:cNvSpPr txBox="1">
            <a:spLocks noGrp="1"/>
          </p:cNvSpPr>
          <p:nvPr>
            <p:ph type="title"/>
          </p:nvPr>
        </p:nvSpPr>
        <p:spPr>
          <a:xfrm>
            <a:off x="311725" y="500925"/>
            <a:ext cx="3706500" cy="2508900"/>
          </a:xfrm>
          <a:prstGeom prst="rect">
            <a:avLst/>
          </a:prstGeom>
        </p:spPr>
        <p:txBody>
          <a:bodyPr wrap="square" lIns="91425" tIns="91425" rIns="91425" bIns="91425" anchor="t"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24" name="Shape 24"/>
          <p:cNvSpPr txBox="1">
            <a:spLocks noGrp="1"/>
          </p:cNvSpPr>
          <p:nvPr>
            <p:ph type="body" idx="1"/>
          </p:nvPr>
        </p:nvSpPr>
        <p:spPr>
          <a:xfrm>
            <a:off x="4644675" y="500925"/>
            <a:ext cx="4166400" cy="40986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6"/>
        <p:cNvGrpSpPr/>
        <p:nvPr/>
      </p:nvGrpSpPr>
      <p:grpSpPr>
        <a:xfrm>
          <a:off x="0" y="0"/>
          <a:ext cx="0" cy="0"/>
          <a:chOff x="0" y="0"/>
          <a:chExt cx="0" cy="0"/>
        </a:xfrm>
      </p:grpSpPr>
      <p:sp>
        <p:nvSpPr>
          <p:cNvPr id="27" name="Shape 27"/>
          <p:cNvSpPr/>
          <p:nvPr/>
        </p:nvSpPr>
        <p:spPr>
          <a:xfrm>
            <a:off x="0" y="0"/>
            <a:ext cx="9144000" cy="12771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sp>
        <p:nvSpPr>
          <p:cNvPr id="28" name="Shape 28"/>
          <p:cNvSpPr txBox="1">
            <a:spLocks noGrp="1"/>
          </p:cNvSpPr>
          <p:nvPr>
            <p:ph type="title"/>
          </p:nvPr>
        </p:nvSpPr>
        <p:spPr>
          <a:xfrm>
            <a:off x="311725" y="500925"/>
            <a:ext cx="8520600" cy="623700"/>
          </a:xfrm>
          <a:prstGeom prst="rect">
            <a:avLst/>
          </a:prstGeom>
        </p:spPr>
        <p:txBody>
          <a:bodyPr wrap="square" lIns="91425" tIns="91425" rIns="91425" bIns="91425" anchor="t"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29" name="Shape 29"/>
          <p:cNvSpPr txBox="1">
            <a:spLocks noGrp="1"/>
          </p:cNvSpPr>
          <p:nvPr>
            <p:ph type="body" idx="1"/>
          </p:nvPr>
        </p:nvSpPr>
        <p:spPr>
          <a:xfrm>
            <a:off x="311700" y="1505700"/>
            <a:ext cx="3999900" cy="3076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body" idx="2"/>
          </p:nvPr>
        </p:nvSpPr>
        <p:spPr>
          <a:xfrm>
            <a:off x="4832400" y="1505700"/>
            <a:ext cx="3999900" cy="3076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2"/>
        <p:cNvGrpSpPr/>
        <p:nvPr/>
      </p:nvGrpSpPr>
      <p:grpSpPr>
        <a:xfrm>
          <a:off x="0" y="0"/>
          <a:ext cx="0" cy="0"/>
          <a:chOff x="0" y="0"/>
          <a:chExt cx="0" cy="0"/>
        </a:xfrm>
      </p:grpSpPr>
      <p:sp>
        <p:nvSpPr>
          <p:cNvPr id="33" name="Shape 33"/>
          <p:cNvSpPr/>
          <p:nvPr/>
        </p:nvSpPr>
        <p:spPr>
          <a:xfrm>
            <a:off x="0" y="0"/>
            <a:ext cx="9144000" cy="12771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sp>
        <p:nvSpPr>
          <p:cNvPr id="34" name="Shape 34"/>
          <p:cNvSpPr txBox="1">
            <a:spLocks noGrp="1"/>
          </p:cNvSpPr>
          <p:nvPr>
            <p:ph type="title"/>
          </p:nvPr>
        </p:nvSpPr>
        <p:spPr>
          <a:xfrm>
            <a:off x="311725" y="500925"/>
            <a:ext cx="8520600" cy="623700"/>
          </a:xfrm>
          <a:prstGeom prst="rect">
            <a:avLst/>
          </a:prstGeom>
        </p:spPr>
        <p:txBody>
          <a:bodyPr wrap="square" lIns="91425" tIns="91425" rIns="91425" bIns="91425" anchor="t"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35" name="Shape 3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311675" y="798600"/>
            <a:ext cx="6247800" cy="3546300"/>
          </a:xfrm>
          <a:prstGeom prst="rect">
            <a:avLst/>
          </a:prstGeom>
        </p:spPr>
        <p:txBody>
          <a:bodyPr wrap="square" lIns="91425" tIns="91425" rIns="91425" bIns="91425" anchor="ctr" anchorCtr="0"/>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4"/>
        <p:cNvGrpSpPr/>
        <p:nvPr/>
      </p:nvGrpSpPr>
      <p:grpSpPr>
        <a:xfrm>
          <a:off x="0" y="0"/>
          <a:ext cx="0" cy="0"/>
          <a:chOff x="0" y="0"/>
          <a:chExt cx="0" cy="0"/>
        </a:xfrm>
      </p:grpSpPr>
      <p:sp>
        <p:nvSpPr>
          <p:cNvPr id="45" name="Shape 45"/>
          <p:cNvSpPr/>
          <p:nvPr/>
        </p:nvSpPr>
        <p:spPr>
          <a:xfrm>
            <a:off x="0" y="0"/>
            <a:ext cx="4572000" cy="51435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sp>
        <p:nvSpPr>
          <p:cNvPr id="46" name="Shape 46"/>
          <p:cNvSpPr txBox="1">
            <a:spLocks noGrp="1"/>
          </p:cNvSpPr>
          <p:nvPr>
            <p:ph type="title"/>
          </p:nvPr>
        </p:nvSpPr>
        <p:spPr>
          <a:xfrm>
            <a:off x="311300" y="500925"/>
            <a:ext cx="3704400" cy="2049600"/>
          </a:xfrm>
          <a:prstGeom prst="rect">
            <a:avLst/>
          </a:prstGeom>
        </p:spPr>
        <p:txBody>
          <a:bodyPr wrap="square" lIns="91425" tIns="91425" rIns="91425" bIns="91425" anchor="t"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7" name="Shape 47"/>
          <p:cNvSpPr txBox="1">
            <a:spLocks noGrp="1"/>
          </p:cNvSpPr>
          <p:nvPr>
            <p:ph type="subTitle" idx="1"/>
          </p:nvPr>
        </p:nvSpPr>
        <p:spPr>
          <a:xfrm>
            <a:off x="304800" y="2626725"/>
            <a:ext cx="3704400" cy="926700"/>
          </a:xfrm>
          <a:prstGeom prst="rect">
            <a:avLst/>
          </a:prstGeom>
        </p:spPr>
        <p:txBody>
          <a:bodyPr wrap="square" lIns="91425" tIns="91425" rIns="91425" bIns="91425" anchor="t" anchorCtr="0"/>
          <a:lstStyle>
            <a:lvl1pPr lvl="0">
              <a:lnSpc>
                <a:spcPct val="100000"/>
              </a:lnSpc>
              <a:spcBef>
                <a:spcPts val="0"/>
              </a:spcBef>
              <a:spcAft>
                <a:spcPts val="0"/>
              </a:spcAft>
              <a:buClr>
                <a:schemeClr val="accent2"/>
              </a:buClr>
              <a:buSzPct val="100000"/>
              <a:buNone/>
              <a:defRPr sz="1600">
                <a:solidFill>
                  <a:schemeClr val="accent2"/>
                </a:solidFill>
              </a:defRPr>
            </a:lvl1pPr>
            <a:lvl2pPr lvl="1">
              <a:lnSpc>
                <a:spcPct val="100000"/>
              </a:lnSpc>
              <a:spcBef>
                <a:spcPts val="0"/>
              </a:spcBef>
              <a:spcAft>
                <a:spcPts val="0"/>
              </a:spcAft>
              <a:buClr>
                <a:schemeClr val="accent2"/>
              </a:buClr>
              <a:buSzPct val="100000"/>
              <a:buNone/>
              <a:defRPr sz="1600">
                <a:solidFill>
                  <a:schemeClr val="accent2"/>
                </a:solidFill>
              </a:defRPr>
            </a:lvl2pPr>
            <a:lvl3pPr lvl="2">
              <a:lnSpc>
                <a:spcPct val="100000"/>
              </a:lnSpc>
              <a:spcBef>
                <a:spcPts val="0"/>
              </a:spcBef>
              <a:spcAft>
                <a:spcPts val="0"/>
              </a:spcAft>
              <a:buClr>
                <a:schemeClr val="accent2"/>
              </a:buClr>
              <a:buSzPct val="100000"/>
              <a:buNone/>
              <a:defRPr sz="1600">
                <a:solidFill>
                  <a:schemeClr val="accent2"/>
                </a:solidFill>
              </a:defRPr>
            </a:lvl3pPr>
            <a:lvl4pPr lvl="3">
              <a:lnSpc>
                <a:spcPct val="100000"/>
              </a:lnSpc>
              <a:spcBef>
                <a:spcPts val="0"/>
              </a:spcBef>
              <a:spcAft>
                <a:spcPts val="0"/>
              </a:spcAft>
              <a:buClr>
                <a:schemeClr val="accent2"/>
              </a:buClr>
              <a:buSzPct val="100000"/>
              <a:buNone/>
              <a:defRPr sz="1600">
                <a:solidFill>
                  <a:schemeClr val="accent2"/>
                </a:solidFill>
              </a:defRPr>
            </a:lvl4pPr>
            <a:lvl5pPr lvl="4">
              <a:lnSpc>
                <a:spcPct val="100000"/>
              </a:lnSpc>
              <a:spcBef>
                <a:spcPts val="0"/>
              </a:spcBef>
              <a:spcAft>
                <a:spcPts val="0"/>
              </a:spcAft>
              <a:buClr>
                <a:schemeClr val="accent2"/>
              </a:buClr>
              <a:buSzPct val="100000"/>
              <a:buNone/>
              <a:defRPr sz="1600">
                <a:solidFill>
                  <a:schemeClr val="accent2"/>
                </a:solidFill>
              </a:defRPr>
            </a:lvl5pPr>
            <a:lvl6pPr lvl="5">
              <a:lnSpc>
                <a:spcPct val="100000"/>
              </a:lnSpc>
              <a:spcBef>
                <a:spcPts val="0"/>
              </a:spcBef>
              <a:spcAft>
                <a:spcPts val="0"/>
              </a:spcAft>
              <a:buClr>
                <a:schemeClr val="accent2"/>
              </a:buClr>
              <a:buSzPct val="100000"/>
              <a:buNone/>
              <a:defRPr sz="1600">
                <a:solidFill>
                  <a:schemeClr val="accent2"/>
                </a:solidFill>
              </a:defRPr>
            </a:lvl6pPr>
            <a:lvl7pPr lvl="6">
              <a:lnSpc>
                <a:spcPct val="100000"/>
              </a:lnSpc>
              <a:spcBef>
                <a:spcPts val="0"/>
              </a:spcBef>
              <a:spcAft>
                <a:spcPts val="0"/>
              </a:spcAft>
              <a:buClr>
                <a:schemeClr val="accent2"/>
              </a:buClr>
              <a:buSzPct val="100000"/>
              <a:buNone/>
              <a:defRPr sz="1600">
                <a:solidFill>
                  <a:schemeClr val="accent2"/>
                </a:solidFill>
              </a:defRPr>
            </a:lvl7pPr>
            <a:lvl8pPr lvl="7">
              <a:lnSpc>
                <a:spcPct val="100000"/>
              </a:lnSpc>
              <a:spcBef>
                <a:spcPts val="0"/>
              </a:spcBef>
              <a:spcAft>
                <a:spcPts val="0"/>
              </a:spcAft>
              <a:buClr>
                <a:schemeClr val="accent2"/>
              </a:buClr>
              <a:buSzPct val="100000"/>
              <a:buNone/>
              <a:defRPr sz="1600">
                <a:solidFill>
                  <a:schemeClr val="accent2"/>
                </a:solidFill>
              </a:defRPr>
            </a:lvl8pPr>
            <a:lvl9pPr lvl="8">
              <a:lnSpc>
                <a:spcPct val="100000"/>
              </a:lnSpc>
              <a:spcBef>
                <a:spcPts val="0"/>
              </a:spcBef>
              <a:spcAft>
                <a:spcPts val="0"/>
              </a:spcAft>
              <a:buClr>
                <a:schemeClr val="accent2"/>
              </a:buClr>
              <a:buSzPct val="100000"/>
              <a:buNone/>
              <a:defRPr sz="1600">
                <a:solidFill>
                  <a:schemeClr val="accent2"/>
                </a:solidFill>
              </a:defRPr>
            </a:lvl9pPr>
          </a:lstStyle>
          <a:p>
            <a:endParaRPr/>
          </a:p>
        </p:txBody>
      </p:sp>
      <p:sp>
        <p:nvSpPr>
          <p:cNvPr id="48" name="Shape 48"/>
          <p:cNvSpPr txBox="1">
            <a:spLocks noGrp="1"/>
          </p:cNvSpPr>
          <p:nvPr>
            <p:ph type="body" idx="2"/>
          </p:nvPr>
        </p:nvSpPr>
        <p:spPr>
          <a:xfrm>
            <a:off x="4879025" y="500925"/>
            <a:ext cx="3954000" cy="41115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311750" y="831175"/>
            <a:ext cx="5334900" cy="1244700"/>
          </a:xfrm>
          <a:prstGeom prst="rect">
            <a:avLst/>
          </a:prstGeom>
        </p:spPr>
        <p:txBody>
          <a:bodyPr wrap="square" lIns="91425" tIns="91425" rIns="91425" bIns="91425" anchor="b" anchorCtr="0"/>
          <a:lstStyle>
            <a:lvl1pPr lvl="0">
              <a:spcBef>
                <a:spcPts val="0"/>
              </a:spcBef>
              <a:buClr>
                <a:schemeClr val="lt1"/>
              </a:buClr>
              <a:buSzPct val="100000"/>
              <a:defRPr sz="10000">
                <a:solidFill>
                  <a:schemeClr val="lt1"/>
                </a:solidFill>
              </a:defRPr>
            </a:lvl1pPr>
            <a:lvl2pPr lvl="1">
              <a:spcBef>
                <a:spcPts val="0"/>
              </a:spcBef>
              <a:buClr>
                <a:schemeClr val="lt1"/>
              </a:buClr>
              <a:buSzPct val="100000"/>
              <a:defRPr sz="10000">
                <a:solidFill>
                  <a:schemeClr val="lt1"/>
                </a:solidFill>
              </a:defRPr>
            </a:lvl2pPr>
            <a:lvl3pPr lvl="2">
              <a:spcBef>
                <a:spcPts val="0"/>
              </a:spcBef>
              <a:buClr>
                <a:schemeClr val="lt1"/>
              </a:buClr>
              <a:buSzPct val="100000"/>
              <a:defRPr sz="10000">
                <a:solidFill>
                  <a:schemeClr val="lt1"/>
                </a:solidFill>
              </a:defRPr>
            </a:lvl3pPr>
            <a:lvl4pPr lvl="3">
              <a:spcBef>
                <a:spcPts val="0"/>
              </a:spcBef>
              <a:buClr>
                <a:schemeClr val="lt1"/>
              </a:buClr>
              <a:buSzPct val="100000"/>
              <a:defRPr sz="10000">
                <a:solidFill>
                  <a:schemeClr val="lt1"/>
                </a:solidFill>
              </a:defRPr>
            </a:lvl4pPr>
            <a:lvl5pPr lvl="4">
              <a:spcBef>
                <a:spcPts val="0"/>
              </a:spcBef>
              <a:buClr>
                <a:schemeClr val="lt1"/>
              </a:buClr>
              <a:buSzPct val="100000"/>
              <a:defRPr sz="10000">
                <a:solidFill>
                  <a:schemeClr val="lt1"/>
                </a:solidFill>
              </a:defRPr>
            </a:lvl5pPr>
            <a:lvl6pPr lvl="5">
              <a:spcBef>
                <a:spcPts val="0"/>
              </a:spcBef>
              <a:buClr>
                <a:schemeClr val="lt1"/>
              </a:buClr>
              <a:buSzPct val="100000"/>
              <a:defRPr sz="10000">
                <a:solidFill>
                  <a:schemeClr val="lt1"/>
                </a:solidFill>
              </a:defRPr>
            </a:lvl6pPr>
            <a:lvl7pPr lvl="6">
              <a:spcBef>
                <a:spcPts val="0"/>
              </a:spcBef>
              <a:buClr>
                <a:schemeClr val="lt1"/>
              </a:buClr>
              <a:buSzPct val="100000"/>
              <a:defRPr sz="10000">
                <a:solidFill>
                  <a:schemeClr val="lt1"/>
                </a:solidFill>
              </a:defRPr>
            </a:lvl7pPr>
            <a:lvl8pPr lvl="7">
              <a:spcBef>
                <a:spcPts val="0"/>
              </a:spcBef>
              <a:buClr>
                <a:schemeClr val="lt1"/>
              </a:buClr>
              <a:buSzPct val="100000"/>
              <a:defRPr sz="10000">
                <a:solidFill>
                  <a:schemeClr val="lt1"/>
                </a:solidFill>
              </a:defRPr>
            </a:lvl8pPr>
            <a:lvl9pPr lvl="8">
              <a:spcBef>
                <a:spcPts val="0"/>
              </a:spcBef>
              <a:buClr>
                <a:schemeClr val="lt1"/>
              </a:buClr>
              <a:buSzPct val="100000"/>
              <a:defRPr sz="10000">
                <a:solidFill>
                  <a:schemeClr val="lt1"/>
                </a:solidFill>
              </a:defRPr>
            </a:lvl9pPr>
          </a:lstStyle>
          <a:p>
            <a:endParaRPr/>
          </a:p>
        </p:txBody>
      </p:sp>
      <p:sp>
        <p:nvSpPr>
          <p:cNvPr id="56" name="Shape 56"/>
          <p:cNvSpPr txBox="1">
            <a:spLocks noGrp="1"/>
          </p:cNvSpPr>
          <p:nvPr>
            <p:ph type="body" idx="1"/>
          </p:nvPr>
        </p:nvSpPr>
        <p:spPr>
          <a:xfrm>
            <a:off x="311700" y="2121425"/>
            <a:ext cx="5334900" cy="942600"/>
          </a:xfrm>
          <a:prstGeom prst="rect">
            <a:avLst/>
          </a:prstGeom>
        </p:spPr>
        <p:txBody>
          <a:bodyPr wrap="square" lIns="91425" tIns="91425" rIns="91425" bIns="91425" anchor="t" anchorCtr="0"/>
          <a:lstStyle>
            <a:lvl1pPr lvl="0">
              <a:spcBef>
                <a:spcPts val="0"/>
              </a:spcBef>
              <a:buClr>
                <a:schemeClr val="accent2"/>
              </a:buClr>
              <a:defRPr>
                <a:solidFill>
                  <a:schemeClr val="accent2"/>
                </a:solidFill>
              </a:defRPr>
            </a:lvl1pPr>
            <a:lvl2pPr lvl="1">
              <a:spcBef>
                <a:spcPts val="0"/>
              </a:spcBef>
              <a:buClr>
                <a:schemeClr val="accent2"/>
              </a:buClr>
              <a:defRPr>
                <a:solidFill>
                  <a:schemeClr val="accent2"/>
                </a:solidFill>
              </a:defRPr>
            </a:lvl2pPr>
            <a:lvl3pPr lvl="2">
              <a:spcBef>
                <a:spcPts val="0"/>
              </a:spcBef>
              <a:buClr>
                <a:schemeClr val="accent2"/>
              </a:buClr>
              <a:defRPr>
                <a:solidFill>
                  <a:schemeClr val="accent2"/>
                </a:solidFill>
              </a:defRPr>
            </a:lvl3pPr>
            <a:lvl4pPr lvl="3">
              <a:spcBef>
                <a:spcPts val="0"/>
              </a:spcBef>
              <a:buClr>
                <a:schemeClr val="accent2"/>
              </a:buClr>
              <a:defRPr>
                <a:solidFill>
                  <a:schemeClr val="accent2"/>
                </a:solidFill>
              </a:defRPr>
            </a:lvl4pPr>
            <a:lvl5pPr lvl="4">
              <a:spcBef>
                <a:spcPts val="0"/>
              </a:spcBef>
              <a:buClr>
                <a:schemeClr val="accent2"/>
              </a:buClr>
              <a:defRPr>
                <a:solidFill>
                  <a:schemeClr val="accent2"/>
                </a:solidFill>
              </a:defRPr>
            </a:lvl5pPr>
            <a:lvl6pPr lvl="5">
              <a:spcBef>
                <a:spcPts val="0"/>
              </a:spcBef>
              <a:buClr>
                <a:schemeClr val="accent2"/>
              </a:buClr>
              <a:defRPr>
                <a:solidFill>
                  <a:schemeClr val="accent2"/>
                </a:solidFill>
              </a:defRPr>
            </a:lvl6pPr>
            <a:lvl7pPr lvl="6">
              <a:spcBef>
                <a:spcPts val="0"/>
              </a:spcBef>
              <a:buClr>
                <a:schemeClr val="accent2"/>
              </a:buClr>
              <a:defRPr>
                <a:solidFill>
                  <a:schemeClr val="accent2"/>
                </a:solidFill>
              </a:defRPr>
            </a:lvl7pPr>
            <a:lvl8pPr lvl="7">
              <a:spcBef>
                <a:spcPts val="0"/>
              </a:spcBef>
              <a:buClr>
                <a:schemeClr val="accent2"/>
              </a:buClr>
              <a:defRPr>
                <a:solidFill>
                  <a:schemeClr val="accent2"/>
                </a:solidFill>
              </a:defRPr>
            </a:lvl8pPr>
            <a:lvl9pPr lvl="8">
              <a:spcBef>
                <a:spcPts val="0"/>
              </a:spcBef>
              <a:buClr>
                <a:schemeClr val="accent2"/>
              </a:buClr>
              <a:defRPr>
                <a:solidFill>
                  <a:schemeClr val="accent2"/>
                </a:solidFill>
              </a:defRPr>
            </a:lvl9pPr>
          </a:lstStyle>
          <a:p>
            <a:endParaRPr/>
          </a:p>
        </p:txBody>
      </p:sp>
      <p:sp>
        <p:nvSpPr>
          <p:cNvPr id="57" name="Shape 5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8"/>
        <p:cNvGrpSpPr/>
        <p:nvPr/>
      </p:nvGrpSpPr>
      <p:grpSpPr>
        <a:xfrm>
          <a:off x="0" y="0"/>
          <a:ext cx="0" cy="0"/>
          <a:chOff x="0" y="0"/>
          <a:chExt cx="0" cy="0"/>
        </a:xfrm>
      </p:grpSpPr>
      <p:sp>
        <p:nvSpPr>
          <p:cNvPr id="59" name="Shape 5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1pPr>
            <a:lvl2pPr lvl="1">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2pPr>
            <a:lvl3pPr lvl="2">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3pPr>
            <a:lvl4pPr lvl="3">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4pPr>
            <a:lvl5pPr lvl="4">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5pPr>
            <a:lvl6pPr lvl="5">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6pPr>
            <a:lvl7pPr lvl="6">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7pPr>
            <a:lvl8pPr lvl="7">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8pPr>
            <a:lvl9pPr lvl="8">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Font typeface="Roboto"/>
              <a:buChar char="●"/>
              <a:defRPr sz="13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SzPct val="100000"/>
              <a:buFont typeface="Roboto"/>
              <a:buChar char="○"/>
              <a:defRPr sz="1100">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SzPct val="100000"/>
              <a:buFont typeface="Roboto"/>
              <a:buChar char="■"/>
              <a:defRPr sz="1100">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SzPct val="100000"/>
              <a:buFont typeface="Roboto"/>
              <a:buChar char="●"/>
              <a:defRPr sz="1100">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SzPct val="100000"/>
              <a:buFont typeface="Roboto"/>
              <a:buChar char="○"/>
              <a:defRPr sz="1100">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SzPct val="100000"/>
              <a:buFont typeface="Roboto"/>
              <a:buChar char="■"/>
              <a:defRPr sz="1100">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SzPct val="100000"/>
              <a:buFont typeface="Roboto"/>
              <a:buChar char="●"/>
              <a:defRPr sz="1100">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SzPct val="100000"/>
              <a:buFont typeface="Roboto"/>
              <a:buChar char="○"/>
              <a:defRPr sz="1100">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SzPct val="100000"/>
              <a:buFont typeface="Roboto"/>
              <a:buChar char="■"/>
              <a:defRPr sz="1100">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2"/>
                </a:solidFill>
                <a:latin typeface="Roboto"/>
                <a:ea typeface="Roboto"/>
                <a:cs typeface="Roboto"/>
                <a:sym typeface="Roboto"/>
              </a:rPr>
              <a:t>‹#›</a:t>
            </a:fld>
            <a:endParaRPr lang="en" sz="1000">
              <a:solidFill>
                <a:schemeClr val="dk2"/>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4" r:id="rId6"/>
    <p:sldLayoutId id="2147483655" r:id="rId7"/>
    <p:sldLayoutId id="2147483657" r:id="rId8"/>
    <p:sldLayoutId id="2147483658" r:id="rId9"/>
    <p:sldLayoutId id="214748366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9.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3.png"/><Relationship Id="rId2" Type="http://schemas.openxmlformats.org/officeDocument/2006/relationships/diagramData" Target="../diagrams/data4.xml"/><Relationship Id="rId1" Type="http://schemas.openxmlformats.org/officeDocument/2006/relationships/slideLayout" Target="../slideLayouts/slideLayout9.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3.png"/><Relationship Id="rId2" Type="http://schemas.openxmlformats.org/officeDocument/2006/relationships/diagramData" Target="../diagrams/data5.xml"/><Relationship Id="rId1" Type="http://schemas.openxmlformats.org/officeDocument/2006/relationships/slideLayout" Target="../slideLayouts/slideLayout9.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ctrTitle"/>
          </p:nvPr>
        </p:nvSpPr>
        <p:spPr>
          <a:xfrm>
            <a:off x="311700" y="539725"/>
            <a:ext cx="8520600" cy="1282500"/>
          </a:xfrm>
          <a:prstGeom prst="rect">
            <a:avLst/>
          </a:prstGeom>
        </p:spPr>
        <p:txBody>
          <a:bodyPr wrap="square" lIns="91425" tIns="91425" rIns="91425" bIns="91425" anchor="t" anchorCtr="0">
            <a:noAutofit/>
          </a:bodyPr>
          <a:lstStyle/>
          <a:p>
            <a:pPr lvl="0">
              <a:spcBef>
                <a:spcPts val="0"/>
              </a:spcBef>
              <a:buNone/>
            </a:pPr>
            <a:r>
              <a:rPr lang="en" sz="3000"/>
              <a:t>Social Emotional Learning through Restorative Practices: Insights from four diverse, urban middle and high schools</a:t>
            </a:r>
          </a:p>
        </p:txBody>
      </p:sp>
      <p:sp>
        <p:nvSpPr>
          <p:cNvPr id="65" name="Shape 65"/>
          <p:cNvSpPr txBox="1">
            <a:spLocks noGrp="1"/>
          </p:cNvSpPr>
          <p:nvPr>
            <p:ph type="subTitle" idx="1"/>
          </p:nvPr>
        </p:nvSpPr>
        <p:spPr>
          <a:xfrm>
            <a:off x="311700" y="2116971"/>
            <a:ext cx="4242600" cy="995400"/>
          </a:xfrm>
          <a:prstGeom prst="rect">
            <a:avLst/>
          </a:prstGeom>
        </p:spPr>
        <p:txBody>
          <a:bodyPr wrap="square" lIns="91425" tIns="91425" rIns="91425" bIns="91425" anchor="t" anchorCtr="0">
            <a:noAutofit/>
          </a:bodyPr>
          <a:lstStyle/>
          <a:p>
            <a:pPr lvl="0">
              <a:spcBef>
                <a:spcPts val="0"/>
              </a:spcBef>
              <a:buNone/>
            </a:pPr>
            <a:r>
              <a:rPr lang="en"/>
              <a:t>Anne Gregory &amp; Easton Gaines</a:t>
            </a:r>
          </a:p>
          <a:p>
            <a:pPr lvl="0">
              <a:spcBef>
                <a:spcPts val="0"/>
              </a:spcBef>
              <a:buNone/>
            </a:pPr>
            <a:r>
              <a:rPr lang="en"/>
              <a:t>Rutgers University</a:t>
            </a:r>
          </a:p>
          <a:p>
            <a:pPr lvl="0">
              <a:spcBef>
                <a:spcPts val="0"/>
              </a:spcBef>
              <a:buNone/>
            </a:pPr>
            <a:r>
              <a:rPr lang="en"/>
              <a:t>annnegreg@rutgers.edu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 Part 1</a:t>
            </a:r>
          </a:p>
        </p:txBody>
      </p:sp>
      <p:sp>
        <p:nvSpPr>
          <p:cNvPr id="5" name="TextBox 4"/>
          <p:cNvSpPr txBox="1"/>
          <p:nvPr/>
        </p:nvSpPr>
        <p:spPr>
          <a:xfrm>
            <a:off x="311725" y="1657350"/>
            <a:ext cx="8679875" cy="2862322"/>
          </a:xfrm>
          <a:prstGeom prst="rect">
            <a:avLst/>
          </a:prstGeom>
          <a:noFill/>
        </p:spPr>
        <p:txBody>
          <a:bodyPr wrap="square" rtlCol="0">
            <a:spAutoFit/>
          </a:bodyPr>
          <a:lstStyle/>
          <a:p>
            <a:r>
              <a:rPr lang="en-US" sz="2000" dirty="0">
                <a:solidFill>
                  <a:schemeClr val="bg2"/>
                </a:solidFill>
                <a:latin typeface="Times New Roman" charset="0"/>
                <a:ea typeface="Times New Roman" charset="0"/>
                <a:cs typeface="Times New Roman" charset="0"/>
              </a:rPr>
              <a:t>How do students describe the positive aspects of RJ circle and conference participation? </a:t>
            </a:r>
          </a:p>
          <a:p>
            <a:endParaRPr lang="en-US" sz="2000" dirty="0">
              <a:solidFill>
                <a:schemeClr val="bg2"/>
              </a:solidFill>
              <a:latin typeface="Times New Roman" charset="0"/>
              <a:ea typeface="Times New Roman" charset="0"/>
              <a:cs typeface="Times New Roman" charset="0"/>
            </a:endParaRPr>
          </a:p>
          <a:p>
            <a:r>
              <a:rPr lang="en-US" sz="2000" dirty="0">
                <a:solidFill>
                  <a:schemeClr val="bg2"/>
                </a:solidFill>
                <a:latin typeface="Times New Roman" charset="0"/>
                <a:ea typeface="Calibri" charset="0"/>
              </a:rPr>
              <a:t>To what extent do students perceive circles and conferences offer opportunities for social and emotional learning (SEL)?</a:t>
            </a:r>
          </a:p>
          <a:p>
            <a:pPr lvl="0"/>
            <a:endParaRPr lang="en-US" sz="2000" dirty="0">
              <a:solidFill>
                <a:schemeClr val="bg2"/>
              </a:solidFill>
              <a:latin typeface="Times New Roman" charset="0"/>
              <a:ea typeface="Times New Roman" charset="0"/>
              <a:cs typeface="Times New Roman" charset="0"/>
            </a:endParaRPr>
          </a:p>
          <a:p>
            <a:pPr lvl="0"/>
            <a:r>
              <a:rPr lang="en-US" sz="2000" dirty="0">
                <a:solidFill>
                  <a:schemeClr val="bg2"/>
                </a:solidFill>
                <a:latin typeface="Times New Roman" charset="0"/>
                <a:ea typeface="Times New Roman" charset="0"/>
                <a:cs typeface="Times New Roman" charset="0"/>
              </a:rPr>
              <a:t>On our survey, students wrote in a response to the following question: </a:t>
            </a:r>
          </a:p>
          <a:p>
            <a:pPr lvl="0"/>
            <a:r>
              <a:rPr lang="en" sz="2000" dirty="0">
                <a:solidFill>
                  <a:schemeClr val="bg1">
                    <a:lumMod val="50000"/>
                  </a:schemeClr>
                </a:solidFill>
                <a:latin typeface="Times New Roman" panose="02020603050405020304" pitchFamily="18" charset="0"/>
                <a:cs typeface="Times New Roman" panose="02020603050405020304" pitchFamily="18" charset="0"/>
              </a:rPr>
              <a:t>“If you participated in a conference or circle, what did you like about the process?”</a:t>
            </a:r>
          </a:p>
          <a:p>
            <a:endParaRPr lang="en-US" sz="2000" dirty="0">
              <a:solidFill>
                <a:schemeClr val="bg2"/>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578561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25" y="500925"/>
            <a:ext cx="3706500" cy="2508900"/>
          </a:xfrm>
          <a:prstGeom prst="rect">
            <a:avLst/>
          </a:prstGeom>
        </p:spPr>
        <p:txBody>
          <a:bodyPr wrap="square" lIns="91425" tIns="91425" rIns="91425" bIns="91425" anchor="t" anchorCtr="0">
            <a:noAutofit/>
          </a:bodyPr>
          <a:lstStyle/>
          <a:p>
            <a:pPr lvl="0">
              <a:spcBef>
                <a:spcPts val="0"/>
              </a:spcBef>
              <a:buNone/>
            </a:pPr>
            <a:r>
              <a:rPr lang="en"/>
              <a:t>Student Voice</a:t>
            </a:r>
          </a:p>
        </p:txBody>
      </p:sp>
      <p:sp>
        <p:nvSpPr>
          <p:cNvPr id="105" name="Shape 105"/>
          <p:cNvSpPr txBox="1">
            <a:spLocks noGrp="1"/>
          </p:cNvSpPr>
          <p:nvPr>
            <p:ph type="body" idx="1"/>
          </p:nvPr>
        </p:nvSpPr>
        <p:spPr>
          <a:xfrm>
            <a:off x="4644675" y="500925"/>
            <a:ext cx="4166400" cy="4098600"/>
          </a:xfrm>
          <a:prstGeom prst="rect">
            <a:avLst/>
          </a:prstGeom>
        </p:spPr>
        <p:txBody>
          <a:bodyPr wrap="square" lIns="91425" tIns="91425" rIns="91425" bIns="91425" anchor="t" anchorCtr="0">
            <a:noAutofit/>
          </a:bodyPr>
          <a:lstStyle/>
          <a:p>
            <a:pPr lvl="0">
              <a:spcBef>
                <a:spcPts val="0"/>
              </a:spcBef>
              <a:buNone/>
            </a:pPr>
            <a:r>
              <a:rPr lang="en" sz="1800" dirty="0"/>
              <a:t>Of the 1154 student respondents, </a:t>
            </a:r>
            <a:r>
              <a:rPr lang="en" sz="1800" b="1" dirty="0"/>
              <a:t>527</a:t>
            </a:r>
            <a:r>
              <a:rPr lang="en" sz="1800" dirty="0"/>
              <a:t> (46%) wrote in a response to the open-ended question:</a:t>
            </a:r>
          </a:p>
          <a:p>
            <a:pPr lvl="0">
              <a:spcBef>
                <a:spcPts val="0"/>
              </a:spcBef>
              <a:buNone/>
            </a:pPr>
            <a:r>
              <a:rPr lang="en" sz="1500" dirty="0"/>
              <a:t>“If you participated in a conference or circle, what did you like about the process?”</a:t>
            </a:r>
          </a:p>
          <a:p>
            <a:pPr lvl="0">
              <a:spcBef>
                <a:spcPts val="0"/>
              </a:spcBef>
              <a:buNone/>
            </a:pPr>
            <a:r>
              <a:rPr lang="en" sz="1800" dirty="0"/>
              <a:t>Of those 527 students, </a:t>
            </a:r>
            <a:r>
              <a:rPr lang="en" sz="1800" b="1" dirty="0"/>
              <a:t>438</a:t>
            </a:r>
            <a:r>
              <a:rPr lang="en" sz="1800" dirty="0"/>
              <a:t> students (</a:t>
            </a:r>
            <a:r>
              <a:rPr lang="en" sz="1800" b="1" dirty="0"/>
              <a:t>83%</a:t>
            </a:r>
            <a:r>
              <a:rPr lang="en" sz="1800" dirty="0"/>
              <a:t>) indicated specific “likes” about circles/conferences.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675" y="798600"/>
            <a:ext cx="8522400" cy="3546300"/>
          </a:xfrm>
          <a:prstGeom prst="rect">
            <a:avLst/>
          </a:prstGeom>
        </p:spPr>
        <p:txBody>
          <a:bodyPr wrap="square" lIns="91425" tIns="91425" rIns="91425" bIns="91425" anchor="ctr" anchorCtr="0">
            <a:noAutofit/>
          </a:bodyPr>
          <a:lstStyle/>
          <a:p>
            <a:pPr lvl="0" algn="ctr" rtl="0">
              <a:spcBef>
                <a:spcPts val="0"/>
              </a:spcBef>
              <a:buNone/>
            </a:pPr>
            <a:r>
              <a:rPr lang="en" dirty="0"/>
              <a:t>Circles/conferences enable us to share and learn about one another</a:t>
            </a:r>
          </a:p>
          <a:p>
            <a:pPr lvl="0" algn="ctr" rtl="0">
              <a:spcBef>
                <a:spcPts val="0"/>
              </a:spcBef>
              <a:buNone/>
            </a:pPr>
            <a:endParaRPr dirty="0"/>
          </a:p>
          <a:p>
            <a:pPr lvl="0" algn="ctr" rtl="0">
              <a:spcBef>
                <a:spcPts val="0"/>
              </a:spcBef>
              <a:buNone/>
            </a:pPr>
            <a:r>
              <a:rPr lang="en" sz="2400" dirty="0"/>
              <a:t>42.7%</a:t>
            </a:r>
          </a:p>
          <a:p>
            <a:pPr lvl="0">
              <a:spcBef>
                <a:spcPts val="0"/>
              </a:spcBef>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675" y="798600"/>
            <a:ext cx="8534400" cy="3546300"/>
          </a:xfrm>
          <a:prstGeom prst="rect">
            <a:avLst/>
          </a:prstGeom>
        </p:spPr>
        <p:txBody>
          <a:bodyPr wrap="square" lIns="91425" tIns="91425" rIns="91425" bIns="91425" anchor="ctr" anchorCtr="0">
            <a:noAutofit/>
          </a:bodyPr>
          <a:lstStyle/>
          <a:p>
            <a:pPr lvl="0" algn="ctr" rtl="0">
              <a:spcBef>
                <a:spcPts val="0"/>
              </a:spcBef>
              <a:buNone/>
            </a:pPr>
            <a:r>
              <a:rPr lang="en" dirty="0"/>
              <a:t>Circles/conferences enable us to personally express feelings and thoughts</a:t>
            </a:r>
          </a:p>
          <a:p>
            <a:pPr lvl="0" algn="ctr" rtl="0">
              <a:spcBef>
                <a:spcPts val="0"/>
              </a:spcBef>
              <a:buNone/>
            </a:pPr>
            <a:endParaRPr dirty="0"/>
          </a:p>
          <a:p>
            <a:pPr lvl="0" algn="ctr">
              <a:spcBef>
                <a:spcPts val="0"/>
              </a:spcBef>
              <a:buNone/>
            </a:pPr>
            <a:r>
              <a:rPr lang="en" sz="2400" dirty="0"/>
              <a:t>37%</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675" y="798600"/>
            <a:ext cx="8522400" cy="3546300"/>
          </a:xfrm>
          <a:prstGeom prst="rect">
            <a:avLst/>
          </a:prstGeom>
        </p:spPr>
        <p:txBody>
          <a:bodyPr wrap="square" lIns="91425" tIns="91425" rIns="91425" bIns="91425" anchor="ctr" anchorCtr="0">
            <a:noAutofit/>
          </a:bodyPr>
          <a:lstStyle/>
          <a:p>
            <a:pPr lvl="0" algn="ctr" rtl="0">
              <a:spcBef>
                <a:spcPts val="0"/>
              </a:spcBef>
              <a:buNone/>
            </a:pPr>
            <a:r>
              <a:rPr lang="en"/>
              <a:t>Circles/conferences enable us to be heard, listen and demonstrate respect</a:t>
            </a:r>
          </a:p>
          <a:p>
            <a:pPr lvl="0" algn="ctr" rtl="0">
              <a:spcBef>
                <a:spcPts val="0"/>
              </a:spcBef>
              <a:buNone/>
            </a:pPr>
            <a:endParaRPr/>
          </a:p>
          <a:p>
            <a:pPr lvl="0" algn="ctr" rtl="0">
              <a:spcBef>
                <a:spcPts val="0"/>
              </a:spcBef>
              <a:buNone/>
            </a:pPr>
            <a:r>
              <a:rPr lang="en" sz="2400"/>
              <a:t>15.3%</a:t>
            </a:r>
          </a:p>
          <a:p>
            <a:pPr lvl="0" rtl="0">
              <a:spcBef>
                <a:spcPts val="0"/>
              </a:spcBef>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311675" y="798600"/>
            <a:ext cx="8522400" cy="3803100"/>
          </a:xfrm>
          <a:prstGeom prst="rect">
            <a:avLst/>
          </a:prstGeom>
        </p:spPr>
        <p:txBody>
          <a:bodyPr wrap="square" lIns="91425" tIns="91425" rIns="91425" bIns="91425" anchor="ctr" anchorCtr="0">
            <a:noAutofit/>
          </a:bodyPr>
          <a:lstStyle/>
          <a:p>
            <a:pPr lvl="0" algn="ctr" rtl="0">
              <a:spcBef>
                <a:spcPts val="0"/>
              </a:spcBef>
              <a:buNone/>
            </a:pPr>
            <a:r>
              <a:rPr lang="en"/>
              <a:t>Circles/conferences enable us to problem-solve</a:t>
            </a:r>
          </a:p>
          <a:p>
            <a:pPr lvl="0" algn="ctr" rtl="0">
              <a:spcBef>
                <a:spcPts val="0"/>
              </a:spcBef>
              <a:buNone/>
            </a:pPr>
            <a:endParaRPr/>
          </a:p>
          <a:p>
            <a:pPr lvl="0" algn="ctr" rtl="0">
              <a:spcBef>
                <a:spcPts val="0"/>
              </a:spcBef>
              <a:buNone/>
            </a:pPr>
            <a:r>
              <a:rPr lang="en" sz="2400"/>
              <a:t>4.3%</a:t>
            </a:r>
          </a:p>
          <a:p>
            <a:pPr lvl="0" rtl="0">
              <a:spcBef>
                <a:spcPts val="0"/>
              </a:spcBef>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1845003615"/>
              </p:ext>
            </p:extLst>
          </p:nvPr>
        </p:nvGraphicFramePr>
        <p:xfrm>
          <a:off x="0" y="0"/>
          <a:ext cx="8991600" cy="5143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28032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 Part 2</a:t>
            </a:r>
          </a:p>
        </p:txBody>
      </p:sp>
      <p:sp>
        <p:nvSpPr>
          <p:cNvPr id="5" name="TextBox 4"/>
          <p:cNvSpPr txBox="1"/>
          <p:nvPr/>
        </p:nvSpPr>
        <p:spPr>
          <a:xfrm>
            <a:off x="311725" y="1657350"/>
            <a:ext cx="8222675" cy="707886"/>
          </a:xfrm>
          <a:prstGeom prst="rect">
            <a:avLst/>
          </a:prstGeom>
          <a:noFill/>
        </p:spPr>
        <p:txBody>
          <a:bodyPr wrap="square" rtlCol="0">
            <a:spAutoFit/>
          </a:bodyPr>
          <a:lstStyle/>
          <a:p>
            <a:r>
              <a:rPr lang="en-US" sz="2000" dirty="0">
                <a:solidFill>
                  <a:schemeClr val="bg2"/>
                </a:solidFill>
                <a:latin typeface="Times New Roman" charset="0"/>
                <a:ea typeface="Times New Roman" charset="0"/>
                <a:cs typeface="Times New Roman" charset="0"/>
              </a:rPr>
              <a:t>Is exposure to restorative practices associated with higher self-reported social-emotional competencies?</a:t>
            </a:r>
          </a:p>
        </p:txBody>
      </p:sp>
    </p:spTree>
    <p:extLst>
      <p:ext uri="{BB962C8B-B14F-4D97-AF65-F5344CB8AC3E}">
        <p14:creationId xmlns:p14="http://schemas.microsoft.com/office/powerpoint/2010/main" val="1714501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25" y="500925"/>
            <a:ext cx="8520600" cy="623700"/>
          </a:xfrm>
          <a:prstGeom prst="rect">
            <a:avLst/>
          </a:prstGeom>
        </p:spPr>
        <p:txBody>
          <a:bodyPr wrap="square" lIns="91425" tIns="91425" rIns="91425" bIns="91425" anchor="t" anchorCtr="0">
            <a:noAutofit/>
          </a:bodyPr>
          <a:lstStyle/>
          <a:p>
            <a:pPr lvl="0" rtl="0">
              <a:spcBef>
                <a:spcPts val="0"/>
              </a:spcBef>
              <a:buNone/>
            </a:pPr>
            <a:r>
              <a:rPr lang="en"/>
              <a:t>Current Study Design</a:t>
            </a:r>
          </a:p>
        </p:txBody>
      </p:sp>
      <p:sp>
        <p:nvSpPr>
          <p:cNvPr id="93" name="Shape 93"/>
          <p:cNvSpPr txBox="1">
            <a:spLocks noGrp="1"/>
          </p:cNvSpPr>
          <p:nvPr>
            <p:ph type="body" idx="4294967295"/>
          </p:nvPr>
        </p:nvSpPr>
        <p:spPr>
          <a:xfrm>
            <a:off x="311725" y="1276350"/>
            <a:ext cx="8520600" cy="3076200"/>
          </a:xfrm>
          <a:prstGeom prst="rect">
            <a:avLst/>
          </a:prstGeom>
        </p:spPr>
        <p:txBody>
          <a:bodyPr wrap="square" lIns="91425" tIns="91425" rIns="91425" bIns="91425" anchor="t" anchorCtr="0">
            <a:noAutofit/>
          </a:bodyPr>
          <a:lstStyle/>
          <a:p>
            <a:pPr lvl="0" rtl="0">
              <a:lnSpc>
                <a:spcPct val="100000"/>
              </a:lnSpc>
              <a:spcBef>
                <a:spcPts val="0"/>
              </a:spcBef>
              <a:spcAft>
                <a:spcPts val="500"/>
              </a:spcAft>
              <a:buNone/>
            </a:pPr>
            <a:r>
              <a:rPr lang="en" sz="1800" b="1" dirty="0"/>
              <a:t>Procedure</a:t>
            </a:r>
          </a:p>
          <a:p>
            <a:pPr marL="457200" lvl="0" indent="-317500" rtl="0">
              <a:lnSpc>
                <a:spcPct val="100000"/>
              </a:lnSpc>
              <a:spcBef>
                <a:spcPts val="0"/>
              </a:spcBef>
              <a:spcAft>
                <a:spcPts val="500"/>
              </a:spcAft>
              <a:buSzPct val="100000"/>
            </a:pPr>
            <a:r>
              <a:rPr lang="en" sz="1400" dirty="0"/>
              <a:t>20-minute student survey</a:t>
            </a:r>
            <a:endParaRPr lang="en-US" sz="1400" dirty="0"/>
          </a:p>
          <a:p>
            <a:pPr marL="457200" lvl="0" indent="-317500" rtl="0">
              <a:lnSpc>
                <a:spcPct val="100000"/>
              </a:lnSpc>
              <a:spcBef>
                <a:spcPts val="0"/>
              </a:spcBef>
              <a:spcAft>
                <a:spcPts val="500"/>
              </a:spcAft>
              <a:buSzPct val="100000"/>
            </a:pPr>
            <a:r>
              <a:rPr lang="en-US" sz="1400" dirty="0"/>
              <a:t>Number of Circles/Conferences attended</a:t>
            </a:r>
            <a:endParaRPr lang="en" sz="1400" dirty="0"/>
          </a:p>
          <a:p>
            <a:pPr marL="457200" lvl="0" indent="-317500" rtl="0">
              <a:lnSpc>
                <a:spcPct val="100000"/>
              </a:lnSpc>
              <a:spcBef>
                <a:spcPts val="0"/>
              </a:spcBef>
              <a:spcAft>
                <a:spcPts val="500"/>
              </a:spcAft>
              <a:buSzPct val="100000"/>
            </a:pPr>
            <a:r>
              <a:rPr lang="en" sz="1400" dirty="0"/>
              <a:t>Exposure to RP, Example items: </a:t>
            </a:r>
          </a:p>
          <a:p>
            <a:pPr marL="914400" lvl="1" indent="-311150" rtl="0">
              <a:lnSpc>
                <a:spcPct val="100000"/>
              </a:lnSpc>
              <a:spcBef>
                <a:spcPts val="0"/>
              </a:spcBef>
              <a:spcAft>
                <a:spcPts val="500"/>
              </a:spcAft>
              <a:buSzPct val="100000"/>
            </a:pPr>
            <a:r>
              <a:rPr lang="en" sz="1400" u="sng" dirty="0"/>
              <a:t>Affective Statements:</a:t>
            </a:r>
            <a:r>
              <a:rPr lang="en" sz="1400" dirty="0"/>
              <a:t> “My teacher asks students to express their feelings, ideas, and experiences”</a:t>
            </a:r>
          </a:p>
          <a:p>
            <a:pPr marL="914400" lvl="1" indent="-311150" rtl="0">
              <a:lnSpc>
                <a:spcPct val="100000"/>
              </a:lnSpc>
              <a:spcBef>
                <a:spcPts val="0"/>
              </a:spcBef>
              <a:spcAft>
                <a:spcPts val="500"/>
              </a:spcAft>
              <a:buSzPct val="100000"/>
            </a:pPr>
            <a:r>
              <a:rPr lang="en" sz="1400" u="sng" dirty="0"/>
              <a:t>Restorative Questions</a:t>
            </a:r>
            <a:r>
              <a:rPr lang="en" sz="1400" dirty="0"/>
              <a:t>: “When someone misbehaves: my teacher asks students questions about their side of the story; my teacher has that person to talk to who they hurt and asks them to make things right; and my teacher has those who were hurt have a say in what needs to happen to make things right”</a:t>
            </a:r>
          </a:p>
          <a:p>
            <a:pPr marL="914400" lvl="1" indent="-311150" rtl="0">
              <a:lnSpc>
                <a:spcPct val="100000"/>
              </a:lnSpc>
              <a:spcBef>
                <a:spcPts val="0"/>
              </a:spcBef>
              <a:spcAft>
                <a:spcPts val="500"/>
              </a:spcAft>
              <a:buSzPct val="100000"/>
            </a:pPr>
            <a:r>
              <a:rPr lang="en" sz="1400" u="sng" dirty="0"/>
              <a:t>Proactive Circles</a:t>
            </a:r>
            <a:r>
              <a:rPr lang="en" sz="1400" dirty="0"/>
              <a:t>: “My teacher uses circles as a time for students to share feelings, ideas, and experiences”</a:t>
            </a:r>
          </a:p>
          <a:p>
            <a:pPr marL="914400" lvl="1" indent="-311150" rtl="0">
              <a:lnSpc>
                <a:spcPct val="100000"/>
              </a:lnSpc>
              <a:spcBef>
                <a:spcPts val="0"/>
              </a:spcBef>
              <a:spcAft>
                <a:spcPts val="500"/>
              </a:spcAft>
              <a:buSzPct val="100000"/>
            </a:pPr>
            <a:r>
              <a:rPr lang="en" sz="1400" u="sng" dirty="0"/>
              <a:t>Fair Process:</a:t>
            </a:r>
            <a:r>
              <a:rPr lang="en" sz="1400" dirty="0"/>
              <a:t> “My teacher takes the thoughts and ideas of students into account when making decisions; the administration (principal, vice principal) listens to my side of the story”</a:t>
            </a:r>
            <a:endParaRPr lang="en-US" sz="1400" dirty="0"/>
          </a:p>
          <a:p>
            <a:pPr marL="914400" lvl="1" indent="-311150" rtl="0">
              <a:lnSpc>
                <a:spcPct val="100000"/>
              </a:lnSpc>
              <a:spcBef>
                <a:spcPts val="0"/>
              </a:spcBef>
              <a:spcAft>
                <a:spcPts val="500"/>
              </a:spcAft>
              <a:buSzPct val="100000"/>
            </a:pPr>
            <a:endParaRPr lang="en-US" sz="1400" dirty="0"/>
          </a:p>
        </p:txBody>
      </p:sp>
      <p:sp>
        <p:nvSpPr>
          <p:cNvPr id="2" name="TextBox 1"/>
          <p:cNvSpPr txBox="1"/>
          <p:nvPr/>
        </p:nvSpPr>
        <p:spPr>
          <a:xfrm>
            <a:off x="5091081" y="1504950"/>
            <a:ext cx="4038600" cy="646331"/>
          </a:xfrm>
          <a:prstGeom prst="rect">
            <a:avLst/>
          </a:prstGeom>
          <a:noFill/>
        </p:spPr>
        <p:txBody>
          <a:bodyPr wrap="square" rtlCol="0">
            <a:spAutoFit/>
          </a:bodyPr>
          <a:lstStyle/>
          <a:p>
            <a:r>
              <a:rPr lang="en-US" sz="1200" dirty="0">
                <a:solidFill>
                  <a:schemeClr val="tx1"/>
                </a:solidFill>
                <a:latin typeface="Times New Roman" charset="0"/>
                <a:ea typeface="Times New Roman" charset="0"/>
                <a:cs typeface="Times New Roman" charset="0"/>
              </a:rPr>
              <a:t>Items based on the 11 Essential Elements and Self-Assessment Survey from the International Institute of Restorative Practices (IIRP), </a:t>
            </a:r>
            <a:r>
              <a:rPr lang="en-US" sz="1200" dirty="0" err="1">
                <a:solidFill>
                  <a:schemeClr val="tx1"/>
                </a:solidFill>
                <a:latin typeface="Times New Roman" charset="0"/>
                <a:ea typeface="Times New Roman" charset="0"/>
                <a:cs typeface="Times New Roman" charset="0"/>
              </a:rPr>
              <a:t>SaferSanerSchools</a:t>
            </a:r>
            <a:r>
              <a:rPr lang="en-US" sz="1200" dirty="0">
                <a:solidFill>
                  <a:schemeClr val="tx1"/>
                </a:solidFill>
                <a:latin typeface="Times New Roman" charset="0"/>
                <a:ea typeface="Times New Roman" charset="0"/>
                <a:cs typeface="Times New Roman" charset="0"/>
              </a:rPr>
              <a:t> Program. </a:t>
            </a:r>
          </a:p>
        </p:txBody>
      </p:sp>
    </p:spTree>
    <p:extLst>
      <p:ext uri="{BB962C8B-B14F-4D97-AF65-F5344CB8AC3E}">
        <p14:creationId xmlns:p14="http://schemas.microsoft.com/office/powerpoint/2010/main" val="190388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25" y="500925"/>
            <a:ext cx="8520600" cy="623700"/>
          </a:xfrm>
          <a:prstGeom prst="rect">
            <a:avLst/>
          </a:prstGeom>
        </p:spPr>
        <p:txBody>
          <a:bodyPr wrap="square" lIns="91425" tIns="91425" rIns="91425" bIns="91425" anchor="t" anchorCtr="0">
            <a:noAutofit/>
          </a:bodyPr>
          <a:lstStyle/>
          <a:p>
            <a:pPr lvl="0" rtl="0">
              <a:spcBef>
                <a:spcPts val="0"/>
              </a:spcBef>
              <a:buNone/>
            </a:pPr>
            <a:r>
              <a:rPr lang="en"/>
              <a:t>Current Study Design</a:t>
            </a:r>
          </a:p>
        </p:txBody>
      </p:sp>
      <p:sp>
        <p:nvSpPr>
          <p:cNvPr id="99" name="Shape 99"/>
          <p:cNvSpPr txBox="1">
            <a:spLocks noGrp="1"/>
          </p:cNvSpPr>
          <p:nvPr>
            <p:ph type="body" idx="4294967295"/>
          </p:nvPr>
        </p:nvSpPr>
        <p:spPr>
          <a:xfrm>
            <a:off x="117925" y="1264950"/>
            <a:ext cx="8908200" cy="3780000"/>
          </a:xfrm>
          <a:prstGeom prst="rect">
            <a:avLst/>
          </a:prstGeom>
        </p:spPr>
        <p:txBody>
          <a:bodyPr wrap="square" lIns="91425" tIns="91425" rIns="91425" bIns="91425" anchor="t" anchorCtr="0">
            <a:noAutofit/>
          </a:bodyPr>
          <a:lstStyle/>
          <a:p>
            <a:pPr lvl="0" rtl="0">
              <a:lnSpc>
                <a:spcPct val="100000"/>
              </a:lnSpc>
              <a:spcBef>
                <a:spcPts val="0"/>
              </a:spcBef>
              <a:spcAft>
                <a:spcPts val="500"/>
              </a:spcAft>
              <a:buNone/>
            </a:pPr>
            <a:r>
              <a:rPr lang="en" sz="1800" b="1" dirty="0"/>
              <a:t>Procedure</a:t>
            </a:r>
          </a:p>
          <a:p>
            <a:pPr marL="457200" lvl="0" indent="-317500" rtl="0">
              <a:lnSpc>
                <a:spcPct val="100000"/>
              </a:lnSpc>
              <a:spcBef>
                <a:spcPts val="0"/>
              </a:spcBef>
              <a:spcAft>
                <a:spcPts val="500"/>
              </a:spcAft>
              <a:buSzPct val="100000"/>
            </a:pPr>
            <a:r>
              <a:rPr lang="en" sz="1400" dirty="0"/>
              <a:t>California Healthy Kids Survey–Social Emotional Health Module- Short</a:t>
            </a:r>
          </a:p>
          <a:p>
            <a:pPr marL="914400" lvl="1" indent="-304800">
              <a:lnSpc>
                <a:spcPct val="100000"/>
              </a:lnSpc>
              <a:spcAft>
                <a:spcPts val="500"/>
              </a:spcAft>
            </a:pPr>
            <a:r>
              <a:rPr lang="en" sz="1300" u="sng" dirty="0"/>
              <a:t>Empathy</a:t>
            </a:r>
            <a:r>
              <a:rPr lang="en" sz="1300" dirty="0"/>
              <a:t>: “I feel bad when someone gets their feelings hurt; I try to understand what other people go through; I try to understand how other people feel and think”</a:t>
            </a:r>
            <a:endParaRPr lang="en-US" sz="1300" u="sng" dirty="0"/>
          </a:p>
          <a:p>
            <a:pPr marL="914400" lvl="1" indent="-304800" rtl="0">
              <a:lnSpc>
                <a:spcPct val="100000"/>
              </a:lnSpc>
              <a:spcBef>
                <a:spcPts val="0"/>
              </a:spcBef>
              <a:spcAft>
                <a:spcPts val="500"/>
              </a:spcAft>
              <a:buSzPct val="100000"/>
            </a:pPr>
            <a:r>
              <a:rPr lang="en" sz="1300" u="sng" dirty="0"/>
              <a:t>Self-Efficacy</a:t>
            </a:r>
            <a:r>
              <a:rPr lang="en" sz="1300" dirty="0"/>
              <a:t>: “I can work out my problems; I can do most things if I try; There are many things that I do well”</a:t>
            </a:r>
          </a:p>
          <a:p>
            <a:pPr marL="914400" lvl="1" indent="-304800">
              <a:lnSpc>
                <a:spcPct val="100000"/>
              </a:lnSpc>
              <a:spcAft>
                <a:spcPts val="500"/>
              </a:spcAft>
            </a:pPr>
            <a:r>
              <a:rPr lang="en" sz="1300" u="sng" dirty="0"/>
              <a:t>Emotional Regulation</a:t>
            </a:r>
            <a:r>
              <a:rPr lang="en" sz="1300" dirty="0"/>
              <a:t>: “I accept responsibility for my actions; When I make a mistake I admit it; I can deal with being told no”</a:t>
            </a:r>
          </a:p>
          <a:p>
            <a:pPr marL="914400" lvl="1" indent="-304800">
              <a:lnSpc>
                <a:spcPct val="100000"/>
              </a:lnSpc>
              <a:spcAft>
                <a:spcPts val="500"/>
              </a:spcAft>
            </a:pPr>
            <a:r>
              <a:rPr lang="en" sz="1300" u="sng" dirty="0"/>
              <a:t>Behavioral Self-Control</a:t>
            </a:r>
            <a:r>
              <a:rPr lang="en" sz="1300" dirty="0"/>
              <a:t>: “I can wait for what I want; I don’t bother others when they are busy; I think before I act”</a:t>
            </a:r>
          </a:p>
          <a:p>
            <a:pPr marL="914400" lvl="1" indent="-304800" rtl="0">
              <a:lnSpc>
                <a:spcPct val="100000"/>
              </a:lnSpc>
              <a:spcBef>
                <a:spcPts val="0"/>
              </a:spcBef>
              <a:spcAft>
                <a:spcPts val="500"/>
              </a:spcAft>
              <a:buSzPct val="100000"/>
            </a:pPr>
            <a:r>
              <a:rPr lang="en" sz="1300" u="sng" dirty="0"/>
              <a:t>Self-Awareness</a:t>
            </a:r>
            <a:r>
              <a:rPr lang="en" sz="1300" dirty="0"/>
              <a:t>: “There is a purpose to my life; I understand my moods and feelings; I understand why I do what I do”</a:t>
            </a:r>
          </a:p>
          <a:p>
            <a:pPr marL="914400" lvl="1" indent="-304800" rtl="0">
              <a:lnSpc>
                <a:spcPct val="100000"/>
              </a:lnSpc>
              <a:spcBef>
                <a:spcPts val="0"/>
              </a:spcBef>
              <a:spcAft>
                <a:spcPts val="500"/>
              </a:spcAft>
              <a:buSzPct val="100000"/>
            </a:pPr>
            <a:r>
              <a:rPr lang="en" sz="1300" u="sng" dirty="0"/>
              <a:t>Persistence</a:t>
            </a:r>
            <a:r>
              <a:rPr lang="en" sz="1300" dirty="0"/>
              <a:t>: “When I do not understand something, I ask the teacher again and again until I understand; I try to answer all the questions asked in class; When I try to solve a math problem, I will not stop until I find a final solution”</a:t>
            </a:r>
          </a:p>
        </p:txBody>
      </p:sp>
    </p:spTree>
    <p:extLst>
      <p:ext uri="{BB962C8B-B14F-4D97-AF65-F5344CB8AC3E}">
        <p14:creationId xmlns:p14="http://schemas.microsoft.com/office/powerpoint/2010/main" val="1423860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pic>
        <p:nvPicPr>
          <p:cNvPr id="70" name="Shape 70"/>
          <p:cNvPicPr preferRelativeResize="0"/>
          <p:nvPr/>
        </p:nvPicPr>
        <p:blipFill>
          <a:blip r:embed="rId3">
            <a:alphaModFix/>
          </a:blip>
          <a:stretch>
            <a:fillRect/>
          </a:stretch>
        </p:blipFill>
        <p:spPr>
          <a:xfrm>
            <a:off x="685800" y="152400"/>
            <a:ext cx="7922705" cy="4838699"/>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25" y="500925"/>
            <a:ext cx="8520600" cy="623700"/>
          </a:xfrm>
          <a:prstGeom prst="rect">
            <a:avLst/>
          </a:prstGeom>
        </p:spPr>
        <p:txBody>
          <a:bodyPr wrap="square" lIns="91425" tIns="91425" rIns="91425" bIns="91425" anchor="t" anchorCtr="0">
            <a:noAutofit/>
          </a:bodyPr>
          <a:lstStyle/>
          <a:p>
            <a:pPr lvl="0">
              <a:spcBef>
                <a:spcPts val="0"/>
              </a:spcBef>
              <a:buNone/>
            </a:pPr>
            <a:r>
              <a:rPr lang="en"/>
              <a:t>Correlations</a:t>
            </a:r>
          </a:p>
        </p:txBody>
      </p:sp>
      <p:sp>
        <p:nvSpPr>
          <p:cNvPr id="145" name="Shape 145"/>
          <p:cNvSpPr txBox="1"/>
          <p:nvPr/>
        </p:nvSpPr>
        <p:spPr>
          <a:xfrm>
            <a:off x="387950" y="1336325"/>
            <a:ext cx="8603650" cy="3432300"/>
          </a:xfrm>
          <a:prstGeom prst="rect">
            <a:avLst/>
          </a:prstGeom>
          <a:noFill/>
          <a:ln>
            <a:noFill/>
          </a:ln>
        </p:spPr>
        <p:txBody>
          <a:bodyPr wrap="square" lIns="91425" tIns="91425" rIns="91425" bIns="91425" anchor="t" anchorCtr="0">
            <a:noAutofit/>
          </a:bodyPr>
          <a:lstStyle/>
          <a:p>
            <a:pPr marL="0" lvl="0" indent="0" rtl="0">
              <a:spcBef>
                <a:spcPts val="0"/>
              </a:spcBef>
              <a:spcAft>
                <a:spcPts val="600"/>
              </a:spcAft>
              <a:buNone/>
            </a:pPr>
            <a:r>
              <a:rPr lang="en" sz="1800" dirty="0">
                <a:solidFill>
                  <a:schemeClr val="dk2"/>
                </a:solidFill>
                <a:latin typeface="Roboto"/>
                <a:ea typeface="Roboto"/>
                <a:cs typeface="Roboto"/>
                <a:sym typeface="Roboto"/>
              </a:rPr>
              <a:t>Students who reported their teachers </a:t>
            </a:r>
            <a:r>
              <a:rPr lang="en" sz="1800" b="1" dirty="0">
                <a:solidFill>
                  <a:schemeClr val="dk2"/>
                </a:solidFill>
                <a:latin typeface="Roboto"/>
                <a:ea typeface="Roboto"/>
                <a:cs typeface="Roboto"/>
                <a:sym typeface="Roboto"/>
              </a:rPr>
              <a:t>more frequently</a:t>
            </a:r>
            <a:r>
              <a:rPr lang="en" sz="1800" dirty="0">
                <a:solidFill>
                  <a:schemeClr val="dk2"/>
                </a:solidFill>
                <a:latin typeface="Roboto"/>
                <a:ea typeface="Roboto"/>
                <a:cs typeface="Roboto"/>
                <a:sym typeface="Roboto"/>
              </a:rPr>
              <a:t> used RP, also reported </a:t>
            </a:r>
            <a:r>
              <a:rPr lang="en" sz="1800" b="1" dirty="0">
                <a:solidFill>
                  <a:schemeClr val="dk2"/>
                </a:solidFill>
                <a:latin typeface="Roboto"/>
                <a:ea typeface="Roboto"/>
                <a:cs typeface="Roboto"/>
                <a:sym typeface="Roboto"/>
              </a:rPr>
              <a:t>higher</a:t>
            </a:r>
            <a:r>
              <a:rPr lang="en" sz="1800" dirty="0">
                <a:solidFill>
                  <a:schemeClr val="dk2"/>
                </a:solidFill>
                <a:latin typeface="Roboto"/>
                <a:ea typeface="Roboto"/>
                <a:cs typeface="Roboto"/>
                <a:sym typeface="Roboto"/>
              </a:rPr>
              <a:t>:  </a:t>
            </a:r>
            <a:endParaRPr lang="en" dirty="0">
              <a:solidFill>
                <a:schemeClr val="dk2"/>
              </a:solidFill>
              <a:latin typeface="Roboto"/>
              <a:ea typeface="Roboto"/>
              <a:cs typeface="Roboto"/>
              <a:sym typeface="Roboto"/>
            </a:endParaRPr>
          </a:p>
          <a:p>
            <a:pPr marL="457200" indent="-342900">
              <a:spcAft>
                <a:spcPts val="600"/>
              </a:spcAft>
              <a:buClr>
                <a:schemeClr val="dk2"/>
              </a:buClr>
              <a:buSzPct val="100000"/>
              <a:buFont typeface="Roboto"/>
              <a:buChar char="●"/>
            </a:pPr>
            <a:r>
              <a:rPr lang="en" dirty="0">
                <a:solidFill>
                  <a:schemeClr val="dk2"/>
                </a:solidFill>
                <a:latin typeface="Roboto"/>
                <a:ea typeface="Roboto"/>
                <a:cs typeface="Roboto"/>
                <a:sym typeface="Roboto"/>
              </a:rPr>
              <a:t>Empathy (</a:t>
            </a:r>
            <a:r>
              <a:rPr lang="en" i="1" dirty="0">
                <a:solidFill>
                  <a:schemeClr val="dk2"/>
                </a:solidFill>
                <a:latin typeface="Roboto"/>
                <a:ea typeface="Roboto"/>
                <a:cs typeface="Roboto"/>
                <a:sym typeface="Roboto"/>
              </a:rPr>
              <a:t>r</a:t>
            </a:r>
            <a:r>
              <a:rPr lang="en" dirty="0">
                <a:solidFill>
                  <a:schemeClr val="dk2"/>
                </a:solidFill>
                <a:latin typeface="Roboto"/>
                <a:ea typeface="Roboto"/>
                <a:cs typeface="Roboto"/>
                <a:sym typeface="Roboto"/>
              </a:rPr>
              <a:t> = .37, </a:t>
            </a:r>
            <a:r>
              <a:rPr lang="en" i="1" dirty="0">
                <a:solidFill>
                  <a:schemeClr val="dk2"/>
                </a:solidFill>
                <a:latin typeface="Roboto"/>
                <a:ea typeface="Roboto"/>
                <a:cs typeface="Roboto"/>
                <a:sym typeface="Roboto"/>
              </a:rPr>
              <a:t>p</a:t>
            </a:r>
            <a:r>
              <a:rPr lang="en" dirty="0">
                <a:solidFill>
                  <a:schemeClr val="dk2"/>
                </a:solidFill>
                <a:latin typeface="Roboto"/>
                <a:ea typeface="Roboto"/>
                <a:cs typeface="Roboto"/>
                <a:sym typeface="Roboto"/>
              </a:rPr>
              <a:t> &gt; .01)*</a:t>
            </a:r>
          </a:p>
          <a:p>
            <a:pPr marL="457200" lvl="0" indent="-342900" rtl="0">
              <a:spcBef>
                <a:spcPts val="0"/>
              </a:spcBef>
              <a:spcAft>
                <a:spcPts val="600"/>
              </a:spcAft>
              <a:buClr>
                <a:schemeClr val="dk2"/>
              </a:buClr>
              <a:buSzPct val="100000"/>
              <a:buFont typeface="Roboto"/>
              <a:buChar char="●"/>
            </a:pPr>
            <a:r>
              <a:rPr lang="en" dirty="0">
                <a:solidFill>
                  <a:schemeClr val="dk2"/>
                </a:solidFill>
                <a:latin typeface="Roboto"/>
                <a:ea typeface="Roboto"/>
                <a:cs typeface="Roboto"/>
                <a:sym typeface="Roboto"/>
              </a:rPr>
              <a:t>Self-Efficacy (</a:t>
            </a:r>
            <a:r>
              <a:rPr lang="en" i="1" dirty="0">
                <a:solidFill>
                  <a:schemeClr val="dk2"/>
                </a:solidFill>
                <a:latin typeface="Roboto"/>
                <a:ea typeface="Roboto"/>
                <a:cs typeface="Roboto"/>
                <a:sym typeface="Roboto"/>
              </a:rPr>
              <a:t>r</a:t>
            </a:r>
            <a:r>
              <a:rPr lang="en" dirty="0">
                <a:solidFill>
                  <a:schemeClr val="dk2"/>
                </a:solidFill>
                <a:latin typeface="Roboto"/>
                <a:ea typeface="Roboto"/>
                <a:cs typeface="Roboto"/>
                <a:sym typeface="Roboto"/>
              </a:rPr>
              <a:t> = .32, </a:t>
            </a:r>
            <a:r>
              <a:rPr lang="en" i="1" dirty="0">
                <a:solidFill>
                  <a:schemeClr val="dk2"/>
                </a:solidFill>
                <a:latin typeface="Roboto"/>
                <a:ea typeface="Roboto"/>
                <a:cs typeface="Roboto"/>
                <a:sym typeface="Roboto"/>
              </a:rPr>
              <a:t>p</a:t>
            </a:r>
            <a:r>
              <a:rPr lang="en" dirty="0">
                <a:solidFill>
                  <a:schemeClr val="dk2"/>
                </a:solidFill>
                <a:latin typeface="Roboto"/>
                <a:ea typeface="Roboto"/>
                <a:cs typeface="Roboto"/>
                <a:sym typeface="Roboto"/>
              </a:rPr>
              <a:t> &gt; .01)*</a:t>
            </a:r>
          </a:p>
          <a:p>
            <a:pPr marL="457200" lvl="0" indent="-342900" rtl="0">
              <a:spcBef>
                <a:spcPts val="0"/>
              </a:spcBef>
              <a:spcAft>
                <a:spcPts val="600"/>
              </a:spcAft>
              <a:buClr>
                <a:schemeClr val="dk2"/>
              </a:buClr>
              <a:buSzPct val="100000"/>
              <a:buFont typeface="Roboto"/>
              <a:buChar char="●"/>
            </a:pPr>
            <a:r>
              <a:rPr lang="en" dirty="0">
                <a:solidFill>
                  <a:schemeClr val="dk2"/>
                </a:solidFill>
                <a:latin typeface="Roboto"/>
                <a:ea typeface="Roboto"/>
                <a:cs typeface="Roboto"/>
                <a:sym typeface="Roboto"/>
              </a:rPr>
              <a:t>Emotional Regulation (</a:t>
            </a:r>
            <a:r>
              <a:rPr lang="en" i="1" dirty="0">
                <a:solidFill>
                  <a:schemeClr val="dk2"/>
                </a:solidFill>
                <a:latin typeface="Roboto"/>
                <a:ea typeface="Roboto"/>
                <a:cs typeface="Roboto"/>
                <a:sym typeface="Roboto"/>
              </a:rPr>
              <a:t>r</a:t>
            </a:r>
            <a:r>
              <a:rPr lang="en" dirty="0">
                <a:solidFill>
                  <a:schemeClr val="dk2"/>
                </a:solidFill>
                <a:latin typeface="Roboto"/>
                <a:ea typeface="Roboto"/>
                <a:cs typeface="Roboto"/>
                <a:sym typeface="Roboto"/>
              </a:rPr>
              <a:t> = .37, </a:t>
            </a:r>
            <a:r>
              <a:rPr lang="en" i="1" dirty="0">
                <a:solidFill>
                  <a:schemeClr val="dk2"/>
                </a:solidFill>
                <a:latin typeface="Roboto"/>
                <a:ea typeface="Roboto"/>
                <a:cs typeface="Roboto"/>
                <a:sym typeface="Roboto"/>
              </a:rPr>
              <a:t>p</a:t>
            </a:r>
            <a:r>
              <a:rPr lang="en" dirty="0">
                <a:solidFill>
                  <a:schemeClr val="dk2"/>
                </a:solidFill>
                <a:latin typeface="Roboto"/>
                <a:ea typeface="Roboto"/>
                <a:cs typeface="Roboto"/>
                <a:sym typeface="Roboto"/>
              </a:rPr>
              <a:t> &gt; .01)*</a:t>
            </a:r>
          </a:p>
          <a:p>
            <a:pPr marL="457200" lvl="0" indent="-342900" rtl="0">
              <a:spcBef>
                <a:spcPts val="0"/>
              </a:spcBef>
              <a:spcAft>
                <a:spcPts val="600"/>
              </a:spcAft>
              <a:buClr>
                <a:schemeClr val="dk2"/>
              </a:buClr>
              <a:buSzPct val="100000"/>
              <a:buFont typeface="Roboto"/>
              <a:buChar char="●"/>
            </a:pPr>
            <a:r>
              <a:rPr lang="en" dirty="0">
                <a:solidFill>
                  <a:schemeClr val="dk2"/>
                </a:solidFill>
                <a:latin typeface="Roboto"/>
                <a:ea typeface="Roboto"/>
                <a:cs typeface="Roboto"/>
                <a:sym typeface="Roboto"/>
              </a:rPr>
              <a:t>Behavioral Self Control (</a:t>
            </a:r>
            <a:r>
              <a:rPr lang="en" i="1" dirty="0">
                <a:solidFill>
                  <a:schemeClr val="dk2"/>
                </a:solidFill>
                <a:latin typeface="Roboto"/>
                <a:ea typeface="Roboto"/>
                <a:cs typeface="Roboto"/>
                <a:sym typeface="Roboto"/>
              </a:rPr>
              <a:t>r</a:t>
            </a:r>
            <a:r>
              <a:rPr lang="en" dirty="0">
                <a:solidFill>
                  <a:schemeClr val="dk2"/>
                </a:solidFill>
                <a:latin typeface="Roboto"/>
                <a:ea typeface="Roboto"/>
                <a:cs typeface="Roboto"/>
                <a:sym typeface="Roboto"/>
              </a:rPr>
              <a:t> = .36, </a:t>
            </a:r>
            <a:r>
              <a:rPr lang="en" i="1" dirty="0">
                <a:solidFill>
                  <a:schemeClr val="dk2"/>
                </a:solidFill>
                <a:latin typeface="Roboto"/>
                <a:ea typeface="Roboto"/>
                <a:cs typeface="Roboto"/>
                <a:sym typeface="Roboto"/>
              </a:rPr>
              <a:t>p</a:t>
            </a:r>
            <a:r>
              <a:rPr lang="en" dirty="0">
                <a:solidFill>
                  <a:schemeClr val="dk2"/>
                </a:solidFill>
                <a:latin typeface="Roboto"/>
                <a:ea typeface="Roboto"/>
                <a:cs typeface="Roboto"/>
                <a:sym typeface="Roboto"/>
              </a:rPr>
              <a:t> &gt; .01)*</a:t>
            </a:r>
          </a:p>
          <a:p>
            <a:pPr marL="457200" lvl="0" indent="-342900" rtl="0">
              <a:spcBef>
                <a:spcPts val="0"/>
              </a:spcBef>
              <a:spcAft>
                <a:spcPts val="600"/>
              </a:spcAft>
              <a:buClr>
                <a:schemeClr val="dk2"/>
              </a:buClr>
              <a:buSzPct val="100000"/>
              <a:buFont typeface="Roboto"/>
              <a:buChar char="●"/>
            </a:pPr>
            <a:r>
              <a:rPr lang="en" dirty="0">
                <a:solidFill>
                  <a:schemeClr val="dk2"/>
                </a:solidFill>
                <a:latin typeface="Roboto"/>
                <a:ea typeface="Roboto"/>
                <a:cs typeface="Roboto"/>
                <a:sym typeface="Roboto"/>
              </a:rPr>
              <a:t>Self-Awareness (</a:t>
            </a:r>
            <a:r>
              <a:rPr lang="en" i="1" dirty="0">
                <a:solidFill>
                  <a:schemeClr val="dk2"/>
                </a:solidFill>
                <a:latin typeface="Roboto"/>
                <a:ea typeface="Roboto"/>
                <a:cs typeface="Roboto"/>
                <a:sym typeface="Roboto"/>
              </a:rPr>
              <a:t>r</a:t>
            </a:r>
            <a:r>
              <a:rPr lang="en" dirty="0">
                <a:solidFill>
                  <a:schemeClr val="dk2"/>
                </a:solidFill>
                <a:latin typeface="Roboto"/>
                <a:ea typeface="Roboto"/>
                <a:cs typeface="Roboto"/>
                <a:sym typeface="Roboto"/>
              </a:rPr>
              <a:t> = .29, </a:t>
            </a:r>
            <a:r>
              <a:rPr lang="en" i="1" dirty="0">
                <a:solidFill>
                  <a:schemeClr val="dk2"/>
                </a:solidFill>
                <a:latin typeface="Roboto"/>
                <a:ea typeface="Roboto"/>
                <a:cs typeface="Roboto"/>
                <a:sym typeface="Roboto"/>
              </a:rPr>
              <a:t>p</a:t>
            </a:r>
            <a:r>
              <a:rPr lang="en" dirty="0">
                <a:solidFill>
                  <a:schemeClr val="dk2"/>
                </a:solidFill>
                <a:latin typeface="Roboto"/>
                <a:ea typeface="Roboto"/>
                <a:cs typeface="Roboto"/>
                <a:sym typeface="Roboto"/>
              </a:rPr>
              <a:t> &gt; .01)*</a:t>
            </a:r>
          </a:p>
          <a:p>
            <a:pPr marL="133350">
              <a:spcAft>
                <a:spcPts val="600"/>
              </a:spcAft>
              <a:buClr>
                <a:schemeClr val="dk2"/>
              </a:buClr>
              <a:buSzPct val="83333"/>
            </a:pPr>
            <a:endParaRPr lang="en" dirty="0">
              <a:solidFill>
                <a:schemeClr val="dk2"/>
              </a:solidFill>
              <a:latin typeface="Roboto"/>
              <a:ea typeface="Roboto"/>
              <a:cs typeface="Roboto"/>
              <a:sym typeface="Roboto"/>
            </a:endParaRPr>
          </a:p>
          <a:p>
            <a:pPr marL="133350">
              <a:spcAft>
                <a:spcPts val="600"/>
              </a:spcAft>
              <a:buClr>
                <a:schemeClr val="dk2"/>
              </a:buClr>
              <a:buSzPct val="83333"/>
            </a:pPr>
            <a:r>
              <a:rPr lang="en" dirty="0">
                <a:solidFill>
                  <a:schemeClr val="dk2"/>
                </a:solidFill>
                <a:latin typeface="Roboto"/>
                <a:ea typeface="Roboto"/>
                <a:cs typeface="Roboto"/>
                <a:sym typeface="Roboto"/>
              </a:rPr>
              <a:t>(</a:t>
            </a:r>
            <a:r>
              <a:rPr lang="en" i="1" dirty="0">
                <a:solidFill>
                  <a:schemeClr val="dk2"/>
                </a:solidFill>
                <a:latin typeface="Roboto"/>
                <a:ea typeface="Roboto"/>
                <a:cs typeface="Roboto"/>
                <a:sym typeface="Roboto"/>
              </a:rPr>
              <a:t>N</a:t>
            </a:r>
            <a:r>
              <a:rPr lang="en" dirty="0">
                <a:solidFill>
                  <a:schemeClr val="dk2"/>
                </a:solidFill>
                <a:latin typeface="Roboto"/>
                <a:ea typeface="Roboto"/>
                <a:cs typeface="Roboto"/>
                <a:sym typeface="Roboto"/>
              </a:rPr>
              <a:t> = 787-1109)</a:t>
            </a:r>
          </a:p>
          <a:p>
            <a:pPr marL="133350" lvl="0" rtl="0">
              <a:spcBef>
                <a:spcPts val="0"/>
              </a:spcBef>
              <a:spcAft>
                <a:spcPts val="600"/>
              </a:spcAft>
              <a:buClr>
                <a:schemeClr val="dk2"/>
              </a:buClr>
              <a:buSzPct val="83333"/>
            </a:pPr>
            <a:r>
              <a:rPr lang="en" dirty="0">
                <a:solidFill>
                  <a:schemeClr val="dk2"/>
                </a:solidFill>
                <a:latin typeface="Roboto"/>
                <a:ea typeface="Roboto"/>
                <a:cs typeface="Roboto"/>
                <a:sym typeface="Roboto"/>
              </a:rPr>
              <a:t>* these associations held when accounting for race, gender identity, sexual identity.  </a:t>
            </a:r>
          </a:p>
          <a:p>
            <a:pPr lvl="0">
              <a:spcBef>
                <a:spcPts val="0"/>
              </a:spcBef>
              <a:buNone/>
            </a:pPr>
            <a:endParaRPr dirty="0"/>
          </a:p>
          <a:p>
            <a:pPr lvl="0">
              <a:spcBef>
                <a:spcPts val="0"/>
              </a:spcBef>
              <a:buNone/>
            </a:pPr>
            <a:endParaRPr dirty="0"/>
          </a:p>
        </p:txBody>
      </p:sp>
      <p:sp>
        <p:nvSpPr>
          <p:cNvPr id="146" name="Shape 146"/>
          <p:cNvSpPr txBox="1"/>
          <p:nvPr/>
        </p:nvSpPr>
        <p:spPr>
          <a:xfrm>
            <a:off x="5334000" y="1885950"/>
            <a:ext cx="3395700" cy="415200"/>
          </a:xfrm>
          <a:prstGeom prst="rect">
            <a:avLst/>
          </a:prstGeom>
          <a:noFill/>
          <a:ln>
            <a:noFill/>
          </a:ln>
        </p:spPr>
        <p:txBody>
          <a:bodyPr wrap="square" lIns="91425" tIns="91425" rIns="91425" bIns="91425" anchor="t" anchorCtr="0">
            <a:noAutofit/>
          </a:bodyPr>
          <a:lstStyle/>
          <a:p>
            <a:pPr lvl="0">
              <a:spcBef>
                <a:spcPts val="0"/>
              </a:spcBef>
              <a:buNone/>
            </a:pPr>
            <a:r>
              <a:rPr lang="en" sz="1300" b="1" dirty="0">
                <a:solidFill>
                  <a:schemeClr val="dk2"/>
                </a:solidFill>
                <a:latin typeface="Roboto"/>
                <a:ea typeface="Roboto"/>
                <a:cs typeface="Roboto"/>
                <a:sym typeface="Roboto"/>
              </a:rPr>
              <a:t>Alphas of subscales range from .71-.86</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25" y="500925"/>
            <a:ext cx="8520600" cy="623700"/>
          </a:xfrm>
          <a:prstGeom prst="rect">
            <a:avLst/>
          </a:prstGeom>
        </p:spPr>
        <p:txBody>
          <a:bodyPr wrap="square" lIns="91425" tIns="91425" rIns="91425" bIns="91425" anchor="t" anchorCtr="0">
            <a:noAutofit/>
          </a:bodyPr>
          <a:lstStyle/>
          <a:p>
            <a:pPr lvl="0">
              <a:spcBef>
                <a:spcPts val="0"/>
              </a:spcBef>
              <a:buNone/>
            </a:pPr>
            <a:r>
              <a:rPr lang="en"/>
              <a:t>Correlations</a:t>
            </a:r>
          </a:p>
        </p:txBody>
      </p:sp>
      <p:sp>
        <p:nvSpPr>
          <p:cNvPr id="145" name="Shape 145"/>
          <p:cNvSpPr txBox="1"/>
          <p:nvPr/>
        </p:nvSpPr>
        <p:spPr>
          <a:xfrm>
            <a:off x="255250" y="1332925"/>
            <a:ext cx="8603650" cy="3432300"/>
          </a:xfrm>
          <a:prstGeom prst="rect">
            <a:avLst/>
          </a:prstGeom>
          <a:noFill/>
          <a:ln>
            <a:noFill/>
          </a:ln>
        </p:spPr>
        <p:txBody>
          <a:bodyPr wrap="square" lIns="91425" tIns="91425" rIns="91425" bIns="91425" anchor="t" anchorCtr="0">
            <a:noAutofit/>
          </a:bodyPr>
          <a:lstStyle/>
          <a:p>
            <a:pPr marL="0" lvl="0" indent="0" rtl="0">
              <a:spcBef>
                <a:spcPts val="0"/>
              </a:spcBef>
              <a:spcAft>
                <a:spcPts val="600"/>
              </a:spcAft>
              <a:buNone/>
            </a:pPr>
            <a:r>
              <a:rPr lang="en" sz="1800" dirty="0">
                <a:solidFill>
                  <a:schemeClr val="dk2"/>
                </a:solidFill>
                <a:latin typeface="Roboto"/>
                <a:ea typeface="Roboto"/>
                <a:cs typeface="Roboto"/>
                <a:sym typeface="Roboto"/>
              </a:rPr>
              <a:t>Students who reported participating in more community building circles, also reported </a:t>
            </a:r>
            <a:r>
              <a:rPr lang="en" sz="1800" b="1" dirty="0">
                <a:solidFill>
                  <a:schemeClr val="dk2"/>
                </a:solidFill>
                <a:latin typeface="Roboto"/>
                <a:ea typeface="Roboto"/>
                <a:cs typeface="Roboto"/>
                <a:sym typeface="Roboto"/>
              </a:rPr>
              <a:t>higher</a:t>
            </a:r>
            <a:r>
              <a:rPr lang="en" sz="1800" dirty="0">
                <a:solidFill>
                  <a:schemeClr val="dk2"/>
                </a:solidFill>
                <a:latin typeface="Roboto"/>
                <a:ea typeface="Roboto"/>
                <a:cs typeface="Roboto"/>
                <a:sym typeface="Roboto"/>
              </a:rPr>
              <a:t>:  </a:t>
            </a:r>
            <a:endParaRPr lang="en" dirty="0">
              <a:solidFill>
                <a:schemeClr val="dk2"/>
              </a:solidFill>
              <a:latin typeface="Roboto"/>
              <a:ea typeface="Roboto"/>
              <a:cs typeface="Roboto"/>
              <a:sym typeface="Roboto"/>
            </a:endParaRPr>
          </a:p>
          <a:p>
            <a:pPr marL="457200" indent="-342900">
              <a:spcAft>
                <a:spcPts val="600"/>
              </a:spcAft>
              <a:buClr>
                <a:schemeClr val="dk2"/>
              </a:buClr>
              <a:buSzPct val="100000"/>
              <a:buFont typeface="Roboto"/>
              <a:buChar char="●"/>
            </a:pPr>
            <a:r>
              <a:rPr lang="en" dirty="0">
                <a:solidFill>
                  <a:schemeClr val="dk2"/>
                </a:solidFill>
                <a:latin typeface="Roboto"/>
                <a:ea typeface="Roboto"/>
                <a:cs typeface="Roboto"/>
                <a:sym typeface="Roboto"/>
              </a:rPr>
              <a:t>Empathy (</a:t>
            </a:r>
            <a:r>
              <a:rPr lang="en" i="1" dirty="0">
                <a:solidFill>
                  <a:schemeClr val="dk2"/>
                </a:solidFill>
                <a:latin typeface="Roboto"/>
                <a:ea typeface="Roboto"/>
                <a:cs typeface="Roboto"/>
                <a:sym typeface="Roboto"/>
              </a:rPr>
              <a:t>r</a:t>
            </a:r>
            <a:r>
              <a:rPr lang="en" dirty="0">
                <a:solidFill>
                  <a:schemeClr val="dk2"/>
                </a:solidFill>
                <a:latin typeface="Roboto"/>
                <a:ea typeface="Roboto"/>
                <a:cs typeface="Roboto"/>
                <a:sym typeface="Roboto"/>
              </a:rPr>
              <a:t> = .</a:t>
            </a:r>
            <a:r>
              <a:rPr lang="en-US" dirty="0">
                <a:solidFill>
                  <a:schemeClr val="dk2"/>
                </a:solidFill>
                <a:latin typeface="Roboto"/>
                <a:ea typeface="Roboto"/>
                <a:cs typeface="Roboto"/>
                <a:sym typeface="Roboto"/>
              </a:rPr>
              <a:t>09</a:t>
            </a:r>
            <a:r>
              <a:rPr lang="en" dirty="0">
                <a:solidFill>
                  <a:schemeClr val="dk2"/>
                </a:solidFill>
                <a:latin typeface="Roboto"/>
                <a:ea typeface="Roboto"/>
                <a:cs typeface="Roboto"/>
                <a:sym typeface="Roboto"/>
              </a:rPr>
              <a:t>, </a:t>
            </a:r>
            <a:r>
              <a:rPr lang="en" i="1" dirty="0">
                <a:solidFill>
                  <a:schemeClr val="dk2"/>
                </a:solidFill>
                <a:latin typeface="Roboto"/>
                <a:ea typeface="Roboto"/>
                <a:cs typeface="Roboto"/>
                <a:sym typeface="Roboto"/>
              </a:rPr>
              <a:t>p</a:t>
            </a:r>
            <a:r>
              <a:rPr lang="en" dirty="0">
                <a:solidFill>
                  <a:schemeClr val="dk2"/>
                </a:solidFill>
                <a:latin typeface="Roboto"/>
                <a:ea typeface="Roboto"/>
                <a:cs typeface="Roboto"/>
                <a:sym typeface="Roboto"/>
              </a:rPr>
              <a:t> &gt; .0</a:t>
            </a:r>
            <a:r>
              <a:rPr lang="en-US" dirty="0">
                <a:solidFill>
                  <a:schemeClr val="dk2"/>
                </a:solidFill>
                <a:latin typeface="Roboto"/>
                <a:ea typeface="Roboto"/>
                <a:cs typeface="Roboto"/>
                <a:sym typeface="Roboto"/>
              </a:rPr>
              <a:t>5</a:t>
            </a:r>
            <a:r>
              <a:rPr lang="en" dirty="0">
                <a:solidFill>
                  <a:schemeClr val="dk2"/>
                </a:solidFill>
                <a:latin typeface="Roboto"/>
                <a:ea typeface="Roboto"/>
                <a:cs typeface="Roboto"/>
                <a:sym typeface="Roboto"/>
              </a:rPr>
              <a:t>)*</a:t>
            </a:r>
          </a:p>
          <a:p>
            <a:pPr marL="457200" lvl="0" indent="-342900" rtl="0">
              <a:spcBef>
                <a:spcPts val="0"/>
              </a:spcBef>
              <a:spcAft>
                <a:spcPts val="600"/>
              </a:spcAft>
              <a:buClr>
                <a:schemeClr val="dk2"/>
              </a:buClr>
              <a:buSzPct val="100000"/>
              <a:buFont typeface="Roboto"/>
              <a:buChar char="●"/>
            </a:pPr>
            <a:r>
              <a:rPr lang="en" dirty="0">
                <a:solidFill>
                  <a:schemeClr val="dk2"/>
                </a:solidFill>
                <a:latin typeface="Roboto"/>
                <a:ea typeface="Roboto"/>
                <a:cs typeface="Roboto"/>
                <a:sym typeface="Roboto"/>
              </a:rPr>
              <a:t>Emotional Regulation (</a:t>
            </a:r>
            <a:r>
              <a:rPr lang="en" i="1" dirty="0">
                <a:solidFill>
                  <a:schemeClr val="dk2"/>
                </a:solidFill>
                <a:latin typeface="Roboto"/>
                <a:ea typeface="Roboto"/>
                <a:cs typeface="Roboto"/>
                <a:sym typeface="Roboto"/>
              </a:rPr>
              <a:t>r</a:t>
            </a:r>
            <a:r>
              <a:rPr lang="en" dirty="0">
                <a:solidFill>
                  <a:schemeClr val="dk2"/>
                </a:solidFill>
                <a:latin typeface="Roboto"/>
                <a:ea typeface="Roboto"/>
                <a:cs typeface="Roboto"/>
                <a:sym typeface="Roboto"/>
              </a:rPr>
              <a:t> = .</a:t>
            </a:r>
            <a:r>
              <a:rPr lang="en-US" dirty="0">
                <a:solidFill>
                  <a:schemeClr val="dk2"/>
                </a:solidFill>
                <a:latin typeface="Roboto"/>
                <a:ea typeface="Roboto"/>
                <a:cs typeface="Roboto"/>
                <a:sym typeface="Roboto"/>
              </a:rPr>
              <a:t>09</a:t>
            </a:r>
            <a:r>
              <a:rPr lang="en" dirty="0">
                <a:solidFill>
                  <a:schemeClr val="dk2"/>
                </a:solidFill>
                <a:latin typeface="Roboto"/>
                <a:ea typeface="Roboto"/>
                <a:cs typeface="Roboto"/>
                <a:sym typeface="Roboto"/>
              </a:rPr>
              <a:t>, </a:t>
            </a:r>
            <a:r>
              <a:rPr lang="en" i="1" dirty="0">
                <a:solidFill>
                  <a:schemeClr val="dk2"/>
                </a:solidFill>
                <a:latin typeface="Roboto"/>
                <a:ea typeface="Roboto"/>
                <a:cs typeface="Roboto"/>
                <a:sym typeface="Roboto"/>
              </a:rPr>
              <a:t>p</a:t>
            </a:r>
            <a:r>
              <a:rPr lang="en" dirty="0">
                <a:solidFill>
                  <a:schemeClr val="dk2"/>
                </a:solidFill>
                <a:latin typeface="Roboto"/>
                <a:ea typeface="Roboto"/>
                <a:cs typeface="Roboto"/>
                <a:sym typeface="Roboto"/>
              </a:rPr>
              <a:t> &gt; .01)*</a:t>
            </a:r>
          </a:p>
          <a:p>
            <a:pPr marL="457200" lvl="0" indent="-342900" rtl="0">
              <a:spcBef>
                <a:spcPts val="0"/>
              </a:spcBef>
              <a:spcAft>
                <a:spcPts val="600"/>
              </a:spcAft>
              <a:buClr>
                <a:schemeClr val="dk2"/>
              </a:buClr>
              <a:buSzPct val="100000"/>
              <a:buFont typeface="Roboto"/>
              <a:buChar char="●"/>
            </a:pPr>
            <a:r>
              <a:rPr lang="en" dirty="0">
                <a:solidFill>
                  <a:schemeClr val="dk2"/>
                </a:solidFill>
                <a:latin typeface="Roboto"/>
                <a:ea typeface="Roboto"/>
                <a:cs typeface="Roboto"/>
                <a:sym typeface="Roboto"/>
              </a:rPr>
              <a:t>Behavioral Self Control (</a:t>
            </a:r>
            <a:r>
              <a:rPr lang="en" i="1" dirty="0">
                <a:solidFill>
                  <a:schemeClr val="dk2"/>
                </a:solidFill>
                <a:latin typeface="Roboto"/>
                <a:ea typeface="Roboto"/>
                <a:cs typeface="Roboto"/>
                <a:sym typeface="Roboto"/>
              </a:rPr>
              <a:t>r</a:t>
            </a:r>
            <a:r>
              <a:rPr lang="en" dirty="0">
                <a:solidFill>
                  <a:schemeClr val="dk2"/>
                </a:solidFill>
                <a:latin typeface="Roboto"/>
                <a:ea typeface="Roboto"/>
                <a:cs typeface="Roboto"/>
                <a:sym typeface="Roboto"/>
              </a:rPr>
              <a:t> = .</a:t>
            </a:r>
            <a:r>
              <a:rPr lang="en-US" dirty="0">
                <a:solidFill>
                  <a:schemeClr val="dk2"/>
                </a:solidFill>
                <a:latin typeface="Roboto"/>
                <a:ea typeface="Roboto"/>
                <a:cs typeface="Roboto"/>
                <a:sym typeface="Roboto"/>
              </a:rPr>
              <a:t>09</a:t>
            </a:r>
            <a:r>
              <a:rPr lang="en" dirty="0">
                <a:solidFill>
                  <a:schemeClr val="dk2"/>
                </a:solidFill>
                <a:latin typeface="Roboto"/>
                <a:ea typeface="Roboto"/>
                <a:cs typeface="Roboto"/>
                <a:sym typeface="Roboto"/>
              </a:rPr>
              <a:t>, </a:t>
            </a:r>
            <a:r>
              <a:rPr lang="en" i="1" dirty="0">
                <a:solidFill>
                  <a:schemeClr val="dk2"/>
                </a:solidFill>
                <a:latin typeface="Roboto"/>
                <a:ea typeface="Roboto"/>
                <a:cs typeface="Roboto"/>
                <a:sym typeface="Roboto"/>
              </a:rPr>
              <a:t>p</a:t>
            </a:r>
            <a:r>
              <a:rPr lang="en" dirty="0">
                <a:solidFill>
                  <a:schemeClr val="dk2"/>
                </a:solidFill>
                <a:latin typeface="Roboto"/>
                <a:ea typeface="Roboto"/>
                <a:cs typeface="Roboto"/>
                <a:sym typeface="Roboto"/>
              </a:rPr>
              <a:t> &gt; .01)*</a:t>
            </a:r>
          </a:p>
          <a:p>
            <a:pPr marL="457200" lvl="0" indent="-342900" rtl="0">
              <a:spcBef>
                <a:spcPts val="0"/>
              </a:spcBef>
              <a:spcAft>
                <a:spcPts val="600"/>
              </a:spcAft>
              <a:buClr>
                <a:schemeClr val="dk2"/>
              </a:buClr>
              <a:buSzPct val="100000"/>
              <a:buFont typeface="Roboto"/>
              <a:buChar char="●"/>
            </a:pPr>
            <a:r>
              <a:rPr lang="en" dirty="0">
                <a:solidFill>
                  <a:schemeClr val="dk2"/>
                </a:solidFill>
                <a:latin typeface="Roboto"/>
                <a:ea typeface="Roboto"/>
                <a:cs typeface="Roboto"/>
                <a:sym typeface="Roboto"/>
              </a:rPr>
              <a:t>Self-Awareness (</a:t>
            </a:r>
            <a:r>
              <a:rPr lang="en" i="1" dirty="0">
                <a:solidFill>
                  <a:schemeClr val="dk2"/>
                </a:solidFill>
                <a:latin typeface="Roboto"/>
                <a:ea typeface="Roboto"/>
                <a:cs typeface="Roboto"/>
                <a:sym typeface="Roboto"/>
              </a:rPr>
              <a:t>r</a:t>
            </a:r>
            <a:r>
              <a:rPr lang="en" dirty="0">
                <a:solidFill>
                  <a:schemeClr val="dk2"/>
                </a:solidFill>
                <a:latin typeface="Roboto"/>
                <a:ea typeface="Roboto"/>
                <a:cs typeface="Roboto"/>
                <a:sym typeface="Roboto"/>
              </a:rPr>
              <a:t> = .</a:t>
            </a:r>
            <a:r>
              <a:rPr lang="en-US" dirty="0">
                <a:solidFill>
                  <a:schemeClr val="dk2"/>
                </a:solidFill>
                <a:latin typeface="Roboto"/>
                <a:ea typeface="Roboto"/>
                <a:cs typeface="Roboto"/>
                <a:sym typeface="Roboto"/>
              </a:rPr>
              <a:t>07, </a:t>
            </a:r>
            <a:r>
              <a:rPr lang="en" i="1" dirty="0">
                <a:solidFill>
                  <a:schemeClr val="dk2"/>
                </a:solidFill>
                <a:latin typeface="Roboto"/>
                <a:ea typeface="Roboto"/>
                <a:cs typeface="Roboto"/>
                <a:sym typeface="Roboto"/>
              </a:rPr>
              <a:t>p</a:t>
            </a:r>
            <a:r>
              <a:rPr lang="en" dirty="0">
                <a:solidFill>
                  <a:schemeClr val="dk2"/>
                </a:solidFill>
                <a:latin typeface="Roboto"/>
                <a:ea typeface="Roboto"/>
                <a:cs typeface="Roboto"/>
                <a:sym typeface="Roboto"/>
              </a:rPr>
              <a:t> &gt; .0</a:t>
            </a:r>
            <a:r>
              <a:rPr lang="en-US" dirty="0">
                <a:solidFill>
                  <a:schemeClr val="dk2"/>
                </a:solidFill>
                <a:latin typeface="Roboto"/>
                <a:ea typeface="Roboto"/>
                <a:cs typeface="Roboto"/>
                <a:sym typeface="Roboto"/>
              </a:rPr>
              <a:t>5</a:t>
            </a:r>
            <a:r>
              <a:rPr lang="en" dirty="0">
                <a:solidFill>
                  <a:schemeClr val="dk2"/>
                </a:solidFill>
                <a:latin typeface="Roboto"/>
                <a:ea typeface="Roboto"/>
                <a:cs typeface="Roboto"/>
                <a:sym typeface="Roboto"/>
              </a:rPr>
              <a:t>)*</a:t>
            </a:r>
          </a:p>
          <a:p>
            <a:pPr marL="133350">
              <a:spcAft>
                <a:spcPts val="600"/>
              </a:spcAft>
              <a:buClr>
                <a:schemeClr val="dk2"/>
              </a:buClr>
              <a:buSzPct val="83333"/>
            </a:pPr>
            <a:endParaRPr lang="en" dirty="0">
              <a:solidFill>
                <a:schemeClr val="dk2"/>
              </a:solidFill>
              <a:latin typeface="Roboto"/>
              <a:ea typeface="Roboto"/>
              <a:cs typeface="Roboto"/>
              <a:sym typeface="Roboto"/>
            </a:endParaRPr>
          </a:p>
          <a:p>
            <a:pPr marL="133350">
              <a:spcAft>
                <a:spcPts val="600"/>
              </a:spcAft>
              <a:buClr>
                <a:schemeClr val="dk2"/>
              </a:buClr>
              <a:buSzPct val="83333"/>
            </a:pPr>
            <a:r>
              <a:rPr lang="en" dirty="0">
                <a:solidFill>
                  <a:schemeClr val="dk2"/>
                </a:solidFill>
                <a:latin typeface="Roboto"/>
                <a:ea typeface="Roboto"/>
                <a:cs typeface="Roboto"/>
                <a:sym typeface="Roboto"/>
              </a:rPr>
              <a:t>(</a:t>
            </a:r>
            <a:r>
              <a:rPr lang="en" i="1" dirty="0">
                <a:solidFill>
                  <a:schemeClr val="dk2"/>
                </a:solidFill>
                <a:latin typeface="Roboto"/>
                <a:ea typeface="Roboto"/>
                <a:cs typeface="Roboto"/>
                <a:sym typeface="Roboto"/>
              </a:rPr>
              <a:t>N</a:t>
            </a:r>
            <a:r>
              <a:rPr lang="en" dirty="0">
                <a:solidFill>
                  <a:schemeClr val="dk2"/>
                </a:solidFill>
                <a:latin typeface="Roboto"/>
                <a:ea typeface="Roboto"/>
                <a:cs typeface="Roboto"/>
                <a:sym typeface="Roboto"/>
              </a:rPr>
              <a:t> = 787-1109)</a:t>
            </a:r>
            <a:endParaRPr lang="en-US" dirty="0">
              <a:solidFill>
                <a:schemeClr val="dk2"/>
              </a:solidFill>
              <a:latin typeface="Roboto"/>
              <a:ea typeface="Roboto"/>
              <a:cs typeface="Roboto"/>
              <a:sym typeface="Roboto"/>
            </a:endParaRPr>
          </a:p>
          <a:p>
            <a:pPr marL="133350">
              <a:spcAft>
                <a:spcPts val="600"/>
              </a:spcAft>
              <a:buClr>
                <a:schemeClr val="dk2"/>
              </a:buClr>
              <a:buSzPct val="83333"/>
            </a:pPr>
            <a:r>
              <a:rPr lang="en-US" dirty="0">
                <a:solidFill>
                  <a:schemeClr val="dk2"/>
                </a:solidFill>
                <a:latin typeface="Roboto"/>
                <a:ea typeface="Roboto"/>
                <a:cs typeface="Roboto"/>
                <a:sym typeface="Roboto"/>
              </a:rPr>
              <a:t>Range of circles: 0-50</a:t>
            </a:r>
          </a:p>
          <a:p>
            <a:pPr marL="133350">
              <a:spcAft>
                <a:spcPts val="600"/>
              </a:spcAft>
              <a:buClr>
                <a:schemeClr val="dk2"/>
              </a:buClr>
              <a:buSzPct val="83333"/>
            </a:pPr>
            <a:endParaRPr lang="en" dirty="0">
              <a:solidFill>
                <a:schemeClr val="dk2"/>
              </a:solidFill>
              <a:latin typeface="Roboto"/>
              <a:ea typeface="Roboto"/>
              <a:cs typeface="Roboto"/>
              <a:sym typeface="Roboto"/>
            </a:endParaRPr>
          </a:p>
          <a:p>
            <a:pPr marL="133350" lvl="0">
              <a:spcAft>
                <a:spcPts val="600"/>
              </a:spcAft>
              <a:buClr>
                <a:schemeClr val="dk2"/>
              </a:buClr>
              <a:buSzPct val="83333"/>
            </a:pPr>
            <a:r>
              <a:rPr lang="en" dirty="0">
                <a:solidFill>
                  <a:schemeClr val="dk2"/>
                </a:solidFill>
                <a:latin typeface="Roboto"/>
                <a:ea typeface="Roboto"/>
                <a:cs typeface="Roboto"/>
                <a:sym typeface="Roboto"/>
              </a:rPr>
              <a:t>* these associations held when accounting for race, gender identity, sexual identity.  </a:t>
            </a:r>
          </a:p>
          <a:p>
            <a:pPr marL="133350">
              <a:spcAft>
                <a:spcPts val="600"/>
              </a:spcAft>
              <a:buClr>
                <a:schemeClr val="dk2"/>
              </a:buClr>
              <a:buSzPct val="83333"/>
            </a:pPr>
            <a:endParaRPr lang="en" dirty="0">
              <a:solidFill>
                <a:schemeClr val="dk2"/>
              </a:solidFill>
              <a:latin typeface="Roboto"/>
              <a:ea typeface="Roboto"/>
              <a:cs typeface="Roboto"/>
              <a:sym typeface="Roboto"/>
            </a:endParaRPr>
          </a:p>
          <a:p>
            <a:pPr marL="457200" lvl="0" indent="-323850" rtl="0">
              <a:spcBef>
                <a:spcPts val="0"/>
              </a:spcBef>
              <a:spcAft>
                <a:spcPts val="600"/>
              </a:spcAft>
              <a:buClr>
                <a:schemeClr val="dk2"/>
              </a:buClr>
              <a:buSzPct val="83333"/>
              <a:buFont typeface="Roboto"/>
              <a:buChar char="●"/>
            </a:pPr>
            <a:endParaRPr lang="en" dirty="0">
              <a:solidFill>
                <a:schemeClr val="dk2"/>
              </a:solidFill>
              <a:latin typeface="Roboto"/>
              <a:ea typeface="Roboto"/>
              <a:cs typeface="Roboto"/>
              <a:sym typeface="Roboto"/>
            </a:endParaRPr>
          </a:p>
          <a:p>
            <a:pPr lvl="0">
              <a:spcBef>
                <a:spcPts val="0"/>
              </a:spcBef>
              <a:buNone/>
            </a:pPr>
            <a:endParaRPr dirty="0"/>
          </a:p>
          <a:p>
            <a:pPr lvl="0">
              <a:spcBef>
                <a:spcPts val="0"/>
              </a:spcBef>
              <a:buNone/>
            </a:pPr>
            <a:endParaRPr dirty="0"/>
          </a:p>
        </p:txBody>
      </p:sp>
      <p:sp>
        <p:nvSpPr>
          <p:cNvPr id="146" name="Shape 146"/>
          <p:cNvSpPr txBox="1"/>
          <p:nvPr/>
        </p:nvSpPr>
        <p:spPr>
          <a:xfrm>
            <a:off x="5257800" y="2038350"/>
            <a:ext cx="3395700" cy="415200"/>
          </a:xfrm>
          <a:prstGeom prst="rect">
            <a:avLst/>
          </a:prstGeom>
          <a:noFill/>
          <a:ln>
            <a:noFill/>
          </a:ln>
        </p:spPr>
        <p:txBody>
          <a:bodyPr wrap="square" lIns="91425" tIns="91425" rIns="91425" bIns="91425" anchor="t" anchorCtr="0">
            <a:noAutofit/>
          </a:bodyPr>
          <a:lstStyle/>
          <a:p>
            <a:pPr lvl="0">
              <a:spcBef>
                <a:spcPts val="0"/>
              </a:spcBef>
              <a:buNone/>
            </a:pPr>
            <a:r>
              <a:rPr lang="en" sz="1300" b="1" dirty="0">
                <a:solidFill>
                  <a:schemeClr val="dk2"/>
                </a:solidFill>
                <a:latin typeface="Roboto"/>
                <a:ea typeface="Roboto"/>
                <a:cs typeface="Roboto"/>
                <a:sym typeface="Roboto"/>
              </a:rPr>
              <a:t>Alphas of subscales range from .71-.86</a:t>
            </a:r>
          </a:p>
        </p:txBody>
      </p:sp>
    </p:spTree>
    <p:extLst>
      <p:ext uri="{BB962C8B-B14F-4D97-AF65-F5344CB8AC3E}">
        <p14:creationId xmlns:p14="http://schemas.microsoft.com/office/powerpoint/2010/main" val="268864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might RP and SEL scales be significantly related?</a:t>
            </a:r>
          </a:p>
        </p:txBody>
      </p:sp>
      <p:sp>
        <p:nvSpPr>
          <p:cNvPr id="4" name="Text Placeholder 3"/>
          <p:cNvSpPr>
            <a:spLocks noGrp="1"/>
          </p:cNvSpPr>
          <p:nvPr>
            <p:ph type="body" idx="1"/>
          </p:nvPr>
        </p:nvSpPr>
        <p:spPr/>
        <p:txBody>
          <a:bodyPr/>
          <a:lstStyle/>
          <a:p>
            <a:r>
              <a:rPr lang="en-US" dirty="0"/>
              <a:t>RP use, # of circles: and</a:t>
            </a:r>
          </a:p>
          <a:p>
            <a:pPr marL="457200" indent="-342900">
              <a:spcAft>
                <a:spcPts val="600"/>
              </a:spcAft>
            </a:pPr>
            <a:r>
              <a:rPr lang="en" dirty="0"/>
              <a:t>Empathy </a:t>
            </a:r>
            <a:endParaRPr lang="en-US" dirty="0"/>
          </a:p>
          <a:p>
            <a:pPr marL="457200" indent="-342900">
              <a:spcAft>
                <a:spcPts val="600"/>
              </a:spcAft>
            </a:pPr>
            <a:r>
              <a:rPr lang="en-US" dirty="0"/>
              <a:t>Self-Efficacy</a:t>
            </a:r>
            <a:endParaRPr lang="en" dirty="0"/>
          </a:p>
          <a:p>
            <a:pPr marL="457200" indent="-342900">
              <a:spcAft>
                <a:spcPts val="600"/>
              </a:spcAft>
            </a:pPr>
            <a:r>
              <a:rPr lang="en" dirty="0"/>
              <a:t>Emotional Regulation </a:t>
            </a:r>
          </a:p>
          <a:p>
            <a:pPr marL="457200" lvl="0" indent="-342900">
              <a:spcAft>
                <a:spcPts val="600"/>
              </a:spcAft>
            </a:pPr>
            <a:r>
              <a:rPr lang="en" dirty="0"/>
              <a:t>Behavioral Self Control</a:t>
            </a:r>
          </a:p>
          <a:p>
            <a:pPr marL="457200" lvl="0" indent="-342900">
              <a:spcAft>
                <a:spcPts val="600"/>
              </a:spcAft>
            </a:pPr>
            <a:r>
              <a:rPr lang="en" dirty="0"/>
              <a:t>Self-Awareness </a:t>
            </a:r>
          </a:p>
        </p:txBody>
      </p:sp>
    </p:spTree>
    <p:extLst>
      <p:ext uri="{BB962C8B-B14F-4D97-AF65-F5344CB8AC3E}">
        <p14:creationId xmlns:p14="http://schemas.microsoft.com/office/powerpoint/2010/main" val="2945598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524000" y="53975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2805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905436922"/>
              </p:ext>
            </p:extLst>
          </p:nvPr>
        </p:nvGraphicFramePr>
        <p:xfrm>
          <a:off x="1524000" y="53975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3" descr="C:\Users\agregory\AppData\Local\Microsoft\Windows\Temporary Internet Files\Content.IE5\5W0D7M7I\1425663956-outline[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46880" y="1276350"/>
            <a:ext cx="650240" cy="65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012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4016442"/>
              </p:ext>
            </p:extLst>
          </p:nvPr>
        </p:nvGraphicFramePr>
        <p:xfrm>
          <a:off x="1524000" y="53975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3" descr="C:\Users\agregory\AppData\Local\Microsoft\Windows\Temporary Internet Files\Content.IE5\5W0D7M7I\1425663956-outline[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46880" y="1276350"/>
            <a:ext cx="650240" cy="65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475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697681357"/>
              </p:ext>
            </p:extLst>
          </p:nvPr>
        </p:nvGraphicFramePr>
        <p:xfrm>
          <a:off x="1524000" y="53975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3" descr="C:\Users\agregory\AppData\Local\Microsoft\Windows\Temporary Internet Files\Content.IE5\5W0D7M7I\1425663956-outline[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46880" y="1276350"/>
            <a:ext cx="650240" cy="65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99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936205333"/>
              </p:ext>
            </p:extLst>
          </p:nvPr>
        </p:nvGraphicFramePr>
        <p:xfrm>
          <a:off x="1524000" y="53975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3" descr="C:\Users\agregory\AppData\Local\Microsoft\Windows\Temporary Internet Files\Content.IE5\5W0D7M7I\1425663956-outline[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46880" y="1276350"/>
            <a:ext cx="650240" cy="65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7942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311725" y="500925"/>
            <a:ext cx="8520600" cy="623700"/>
          </a:xfrm>
          <a:prstGeom prst="rect">
            <a:avLst/>
          </a:prstGeom>
        </p:spPr>
        <p:txBody>
          <a:bodyPr wrap="square" lIns="91425" tIns="91425" rIns="91425" bIns="91425" anchor="t" anchorCtr="0">
            <a:noAutofit/>
          </a:bodyPr>
          <a:lstStyle/>
          <a:p>
            <a:pPr lvl="0">
              <a:spcBef>
                <a:spcPts val="0"/>
              </a:spcBef>
              <a:buNone/>
            </a:pPr>
            <a:r>
              <a:rPr lang="en"/>
              <a:t>Limitations</a:t>
            </a:r>
          </a:p>
        </p:txBody>
      </p:sp>
      <p:sp>
        <p:nvSpPr>
          <p:cNvPr id="152" name="Shape 152"/>
          <p:cNvSpPr txBox="1">
            <a:spLocks noGrp="1"/>
          </p:cNvSpPr>
          <p:nvPr>
            <p:ph type="body" idx="1"/>
          </p:nvPr>
        </p:nvSpPr>
        <p:spPr>
          <a:xfrm>
            <a:off x="311725" y="1515700"/>
            <a:ext cx="8520600" cy="3076200"/>
          </a:xfrm>
          <a:prstGeom prst="rect">
            <a:avLst/>
          </a:prstGeom>
        </p:spPr>
        <p:txBody>
          <a:bodyPr wrap="square" lIns="91425" tIns="91425" rIns="91425" bIns="91425" anchor="t" anchorCtr="0">
            <a:noAutofit/>
          </a:bodyPr>
          <a:lstStyle/>
          <a:p>
            <a:pPr marL="457200" lvl="0" indent="-355600" rtl="0">
              <a:spcBef>
                <a:spcPts val="0"/>
              </a:spcBef>
              <a:buSzPct val="100000"/>
            </a:pPr>
            <a:r>
              <a:rPr lang="en" sz="2000" dirty="0"/>
              <a:t>All based on student self-report </a:t>
            </a:r>
          </a:p>
          <a:p>
            <a:pPr marL="914400" lvl="1" indent="-330200" rtl="0">
              <a:spcBef>
                <a:spcPts val="0"/>
              </a:spcBef>
              <a:buSzPct val="100000"/>
            </a:pPr>
            <a:r>
              <a:rPr lang="en" sz="1600" dirty="0"/>
              <a:t>Rater bias</a:t>
            </a:r>
          </a:p>
          <a:p>
            <a:pPr marL="584200" lvl="1" rtl="0">
              <a:spcBef>
                <a:spcPts val="0"/>
              </a:spcBef>
              <a:buSzPct val="100000"/>
              <a:buNone/>
            </a:pPr>
            <a:endParaRPr lang="en" sz="1600" dirty="0"/>
          </a:p>
          <a:p>
            <a:pPr marL="457200" lvl="0" indent="-355600" rtl="0">
              <a:spcBef>
                <a:spcPts val="0"/>
              </a:spcBef>
              <a:buSzPct val="100000"/>
            </a:pPr>
            <a:r>
              <a:rPr lang="en" sz="2000" dirty="0"/>
              <a:t>Literacy Effects and sample selection bias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and future directions</a:t>
            </a:r>
          </a:p>
        </p:txBody>
      </p:sp>
      <p:sp>
        <p:nvSpPr>
          <p:cNvPr id="3" name="Text Placeholder 2"/>
          <p:cNvSpPr>
            <a:spLocks noGrp="1"/>
          </p:cNvSpPr>
          <p:nvPr>
            <p:ph type="body" idx="1"/>
          </p:nvPr>
        </p:nvSpPr>
        <p:spPr>
          <a:xfrm>
            <a:off x="311700" y="1505700"/>
            <a:ext cx="8603700" cy="3076200"/>
          </a:xfrm>
        </p:spPr>
        <p:txBody>
          <a:bodyPr/>
          <a:lstStyle/>
          <a:p>
            <a:pPr marL="342900" lvl="0" indent="-342900"/>
            <a:r>
              <a:rPr lang="en" sz="2000" dirty="0"/>
              <a:t>Next year, we will implement a USDOE-funded randomized control trial in 19 Brooklyn schools. </a:t>
            </a:r>
          </a:p>
          <a:p>
            <a:pPr lvl="0"/>
            <a:r>
              <a:rPr lang="en" sz="2000" dirty="0"/>
              <a:t> </a:t>
            </a:r>
            <a:r>
              <a:rPr lang="en-US" sz="2000" dirty="0"/>
              <a:t>We will examine increases in adult SEL as well as student SEL </a:t>
            </a:r>
          </a:p>
          <a:p>
            <a:pPr marL="227013" indent="-227013"/>
            <a:r>
              <a:rPr lang="en-US" sz="2000" dirty="0"/>
              <a:t>Need for research examine whether RP helps develop trusting, culturally responsive relationships with students of diverse racial and ethnic backgrounds. </a:t>
            </a:r>
          </a:p>
          <a:p>
            <a:endParaRPr lang="en-US" dirty="0"/>
          </a:p>
          <a:p>
            <a:endParaRPr lang="en-US" dirty="0"/>
          </a:p>
        </p:txBody>
      </p:sp>
    </p:spTree>
    <p:extLst>
      <p:ext uri="{BB962C8B-B14F-4D97-AF65-F5344CB8AC3E}">
        <p14:creationId xmlns:p14="http://schemas.microsoft.com/office/powerpoint/2010/main" val="2989219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pic>
        <p:nvPicPr>
          <p:cNvPr id="70" name="Shape 70"/>
          <p:cNvPicPr preferRelativeResize="0"/>
          <p:nvPr/>
        </p:nvPicPr>
        <p:blipFill>
          <a:blip r:embed="rId3">
            <a:alphaModFix/>
          </a:blip>
          <a:stretch>
            <a:fillRect/>
          </a:stretch>
        </p:blipFill>
        <p:spPr>
          <a:xfrm>
            <a:off x="685800" y="152400"/>
            <a:ext cx="7922705" cy="4838699"/>
          </a:xfrm>
          <a:prstGeom prst="rect">
            <a:avLst/>
          </a:prstGeom>
          <a:noFill/>
          <a:ln>
            <a:noFill/>
          </a:ln>
        </p:spPr>
      </p:pic>
      <p:cxnSp>
        <p:nvCxnSpPr>
          <p:cNvPr id="3" name="Straight Arrow Connector 2"/>
          <p:cNvCxnSpPr/>
          <p:nvPr/>
        </p:nvCxnSpPr>
        <p:spPr>
          <a:xfrm>
            <a:off x="1143000" y="1276350"/>
            <a:ext cx="2057400"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9753803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61950"/>
            <a:ext cx="8839200" cy="623700"/>
          </a:xfrm>
        </p:spPr>
        <p:txBody>
          <a:bodyPr/>
          <a:lstStyle/>
          <a:p>
            <a:r>
              <a:rPr lang="en-US" dirty="0"/>
              <a:t>It takes a village to conduct a comprehensive evaluation!</a:t>
            </a:r>
          </a:p>
        </p:txBody>
      </p:sp>
      <p:sp>
        <p:nvSpPr>
          <p:cNvPr id="3" name="Text Placeholder 2"/>
          <p:cNvSpPr>
            <a:spLocks noGrp="1"/>
          </p:cNvSpPr>
          <p:nvPr>
            <p:ph type="body" idx="1"/>
          </p:nvPr>
        </p:nvSpPr>
        <p:spPr>
          <a:xfrm>
            <a:off x="311700" y="1505700"/>
            <a:ext cx="8603700" cy="3076200"/>
          </a:xfrm>
        </p:spPr>
        <p:txBody>
          <a:bodyPr/>
          <a:lstStyle/>
          <a:p>
            <a:r>
              <a:rPr lang="en-US" sz="2000" dirty="0"/>
              <a:t> A big thanks is due to my Rutgers team!</a:t>
            </a:r>
          </a:p>
          <a:p>
            <a:endParaRPr lang="en-US" sz="2000" dirty="0"/>
          </a:p>
          <a:p>
            <a:r>
              <a:rPr lang="en-US" sz="2000" dirty="0"/>
              <a:t> Aria Hurley, Crystal Molyneaux, </a:t>
            </a:r>
            <a:r>
              <a:rPr lang="en-US" sz="2000" dirty="0" err="1"/>
              <a:t>Neela</a:t>
            </a:r>
            <a:r>
              <a:rPr lang="en-US" sz="2000" dirty="0"/>
              <a:t> </a:t>
            </a:r>
            <a:r>
              <a:rPr lang="en-US" sz="2000" dirty="0" err="1"/>
              <a:t>Karikehalli</a:t>
            </a:r>
            <a:r>
              <a:rPr lang="en-US" sz="2000" dirty="0"/>
              <a:t>, Russi Soffer, Philip Oliveira, Easton Gaines, Amanda Santiago</a:t>
            </a:r>
          </a:p>
          <a:p>
            <a:pPr>
              <a:buNone/>
            </a:pPr>
            <a:endParaRPr lang="en-US" dirty="0"/>
          </a:p>
          <a:p>
            <a:endParaRPr lang="en-US" dirty="0"/>
          </a:p>
        </p:txBody>
      </p:sp>
    </p:spTree>
    <p:extLst>
      <p:ext uri="{BB962C8B-B14F-4D97-AF65-F5344CB8AC3E}">
        <p14:creationId xmlns:p14="http://schemas.microsoft.com/office/powerpoint/2010/main" val="3734637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1700" y="1152474"/>
            <a:ext cx="8520600" cy="4162476"/>
          </a:xfrm>
        </p:spPr>
        <p:txBody>
          <a:bodyPr>
            <a:normAutofit fontScale="55000" lnSpcReduction="20000"/>
          </a:bodyPr>
          <a:lstStyle/>
          <a:p>
            <a:endParaRPr lang="en-US" dirty="0"/>
          </a:p>
          <a:p>
            <a:endParaRPr lang="en-US" dirty="0"/>
          </a:p>
          <a:p>
            <a:endParaRPr lang="en-US" dirty="0"/>
          </a:p>
          <a:p>
            <a:endParaRPr lang="en-US" dirty="0"/>
          </a:p>
          <a:p>
            <a:endParaRPr lang="en-US" dirty="0"/>
          </a:p>
          <a:p>
            <a:endParaRPr lang="en-US" sz="1700" dirty="0"/>
          </a:p>
          <a:p>
            <a:pPr marL="82296"/>
            <a:endParaRPr lang="en-US" sz="1700" b="1" dirty="0"/>
          </a:p>
          <a:p>
            <a:pPr marL="82296"/>
            <a:endParaRPr lang="en-US" sz="1700" b="1" dirty="0"/>
          </a:p>
          <a:p>
            <a:pPr marL="82296"/>
            <a:endParaRPr lang="en-US" sz="900" b="1" dirty="0"/>
          </a:p>
          <a:p>
            <a:pPr marL="82296"/>
            <a:endParaRPr lang="en-US" sz="900" b="1" dirty="0"/>
          </a:p>
          <a:p>
            <a:pPr marL="82296"/>
            <a:r>
              <a:rPr lang="en-US" sz="1900" dirty="0"/>
              <a:t> Rigorous statistical analyses accounted for: race, gender, income, ELL status, disability status, severity and frequency of referral.</a:t>
            </a:r>
          </a:p>
          <a:p>
            <a:pPr marL="82296"/>
            <a:r>
              <a:rPr lang="en-US" sz="1900" b="1" dirty="0"/>
              <a:t> From:. Anyon, Y., Gregory, A. Farrar, J., Jenson, J. M., McQueen, J., Downing, B., Greer, E. &amp; Simmons, J. (2017). Implementing restorative interventions and reducing future discipline sanctions in a large urban school district. </a:t>
            </a:r>
            <a:r>
              <a:rPr lang="en-US" sz="1900" b="1" i="1" dirty="0"/>
              <a:t>American Educational Review Journal</a:t>
            </a:r>
            <a:r>
              <a:rPr lang="en-US" sz="1900" b="1" dirty="0"/>
              <a:t>. </a:t>
            </a:r>
          </a:p>
          <a:p>
            <a:endParaRPr lang="en-US" dirty="0"/>
          </a:p>
        </p:txBody>
      </p:sp>
      <p:sp>
        <p:nvSpPr>
          <p:cNvPr id="4" name="Footer Placeholder 3"/>
          <p:cNvSpPr>
            <a:spLocks noGrp="1"/>
          </p:cNvSpPr>
          <p:nvPr>
            <p:ph type="ftr" sz="quarter" idx="11"/>
          </p:nvPr>
        </p:nvSpPr>
        <p:spPr>
          <a:xfrm>
            <a:off x="3077914" y="5925147"/>
            <a:ext cx="3086100" cy="273844"/>
          </a:xfrm>
        </p:spPr>
        <p:txBody>
          <a:bodyPr/>
          <a:lstStyle/>
          <a:p>
            <a:pPr>
              <a:defRPr/>
            </a:pPr>
            <a:endParaRPr lang="en-US" dirty="0"/>
          </a:p>
          <a:p>
            <a:pPr>
              <a:defRPr/>
            </a:pPr>
            <a:fld id="{EDE573F5-E6F9-4568-ADE0-99BF736882F2}" type="slidenum">
              <a:rPr lang="en-US" smtClean="0"/>
              <a:pPr>
                <a:defRPr/>
              </a:pPr>
              <a:t>4</a:t>
            </a:fld>
            <a:endParaRPr lang="en-US" dirty="0"/>
          </a:p>
        </p:txBody>
      </p:sp>
      <p:sp>
        <p:nvSpPr>
          <p:cNvPr id="8" name="Up Arrow 7"/>
          <p:cNvSpPr/>
          <p:nvPr/>
        </p:nvSpPr>
        <p:spPr>
          <a:xfrm>
            <a:off x="876300" y="2786658"/>
            <a:ext cx="3048000" cy="1371600"/>
          </a:xfrm>
          <a:prstGeom prst="upArrow">
            <a:avLst/>
          </a:prstGeom>
          <a:solidFill>
            <a:schemeClr val="accent6"/>
          </a:solidFill>
          <a:ln w="57150">
            <a:solidFill>
              <a:srgbClr val="626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solidFill>
                  <a:schemeClr val="tx1"/>
                </a:solidFill>
              </a:rPr>
              <a:t>Restorative</a:t>
            </a:r>
            <a:r>
              <a:rPr lang="en-US" sz="1500" dirty="0">
                <a:solidFill>
                  <a:schemeClr val="tx1"/>
                </a:solidFill>
              </a:rPr>
              <a:t> </a:t>
            </a:r>
            <a:r>
              <a:rPr lang="en-US" dirty="0">
                <a:solidFill>
                  <a:schemeClr val="tx1"/>
                </a:solidFill>
              </a:rPr>
              <a:t>Conference,</a:t>
            </a:r>
          </a:p>
          <a:p>
            <a:pPr algn="ctr"/>
            <a:r>
              <a:rPr lang="en-US" dirty="0">
                <a:solidFill>
                  <a:schemeClr val="tx1"/>
                </a:solidFill>
              </a:rPr>
              <a:t>Circle, or</a:t>
            </a:r>
          </a:p>
          <a:p>
            <a:pPr algn="ctr"/>
            <a:r>
              <a:rPr lang="en-US" dirty="0">
                <a:solidFill>
                  <a:schemeClr val="tx1"/>
                </a:solidFill>
              </a:rPr>
              <a:t>Mediation</a:t>
            </a:r>
          </a:p>
          <a:p>
            <a:pPr algn="ctr"/>
            <a:endParaRPr lang="en-US" sz="1350" dirty="0"/>
          </a:p>
          <a:p>
            <a:pPr algn="ctr"/>
            <a:endParaRPr lang="en-US" sz="1350" dirty="0"/>
          </a:p>
          <a:p>
            <a:pPr algn="ctr"/>
            <a:endParaRPr lang="en-US" sz="1350" dirty="0"/>
          </a:p>
        </p:txBody>
      </p:sp>
      <p:cxnSp>
        <p:nvCxnSpPr>
          <p:cNvPr id="11" name="Straight Arrow Connector 10"/>
          <p:cNvCxnSpPr/>
          <p:nvPr/>
        </p:nvCxnSpPr>
        <p:spPr>
          <a:xfrm>
            <a:off x="4182814" y="3472458"/>
            <a:ext cx="609600" cy="0"/>
          </a:xfrm>
          <a:prstGeom prst="straightConnector1">
            <a:avLst/>
          </a:prstGeom>
          <a:ln w="57150">
            <a:solidFill>
              <a:srgbClr val="626366"/>
            </a:solidFill>
            <a:tailEnd type="arrow"/>
          </a:ln>
        </p:spPr>
        <p:style>
          <a:lnRef idx="1">
            <a:schemeClr val="accent1"/>
          </a:lnRef>
          <a:fillRef idx="0">
            <a:schemeClr val="accent1"/>
          </a:fillRef>
          <a:effectRef idx="0">
            <a:schemeClr val="accent1"/>
          </a:effectRef>
          <a:fontRef idx="minor">
            <a:schemeClr val="tx1"/>
          </a:fontRef>
        </p:style>
      </p:cxnSp>
      <p:sp>
        <p:nvSpPr>
          <p:cNvPr id="5" name="Down Arrow 4"/>
          <p:cNvSpPr/>
          <p:nvPr/>
        </p:nvSpPr>
        <p:spPr>
          <a:xfrm>
            <a:off x="5097273" y="2786658"/>
            <a:ext cx="3200400" cy="1414463"/>
          </a:xfrm>
          <a:prstGeom prst="downArrow">
            <a:avLst/>
          </a:prstGeom>
          <a:solidFill>
            <a:schemeClr val="accent2"/>
          </a:solidFill>
          <a:ln w="57150">
            <a:solidFill>
              <a:srgbClr val="626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Lower chance of future discipline referral</a:t>
            </a:r>
          </a:p>
        </p:txBody>
      </p:sp>
      <p:pic>
        <p:nvPicPr>
          <p:cNvPr id="7" name="Picture 6"/>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672638" y="488156"/>
            <a:ext cx="5833062" cy="1697421"/>
          </a:xfrm>
          <a:prstGeom prst="rect">
            <a:avLst/>
          </a:prstGeom>
        </p:spPr>
      </p:pic>
    </p:spTree>
    <p:extLst>
      <p:ext uri="{BB962C8B-B14F-4D97-AF65-F5344CB8AC3E}">
        <p14:creationId xmlns:p14="http://schemas.microsoft.com/office/powerpoint/2010/main" val="165092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1700" y="1152474"/>
            <a:ext cx="8520600" cy="4162476"/>
          </a:xfrm>
        </p:spPr>
        <p:txBody>
          <a:bodyPr>
            <a:normAutofit fontScale="55000" lnSpcReduction="20000"/>
          </a:bodyPr>
          <a:lstStyle/>
          <a:p>
            <a:endParaRPr lang="en-US" dirty="0"/>
          </a:p>
          <a:p>
            <a:endParaRPr lang="en-US" dirty="0"/>
          </a:p>
          <a:p>
            <a:endParaRPr lang="en-US" dirty="0"/>
          </a:p>
          <a:p>
            <a:endParaRPr lang="en-US" dirty="0"/>
          </a:p>
          <a:p>
            <a:endParaRPr lang="en-US" dirty="0"/>
          </a:p>
          <a:p>
            <a:endParaRPr lang="en-US" sz="1700" dirty="0"/>
          </a:p>
          <a:p>
            <a:pPr marL="82296"/>
            <a:endParaRPr lang="en-US" sz="1700" b="1" dirty="0"/>
          </a:p>
          <a:p>
            <a:pPr marL="82296"/>
            <a:endParaRPr lang="en-US" sz="1700" b="1" dirty="0"/>
          </a:p>
          <a:p>
            <a:pPr marL="82296"/>
            <a:endParaRPr lang="en-US" sz="900" b="1" dirty="0"/>
          </a:p>
          <a:p>
            <a:pPr marL="82296"/>
            <a:endParaRPr lang="en-US" sz="900" b="1" dirty="0"/>
          </a:p>
          <a:p>
            <a:pPr marL="82296"/>
            <a:r>
              <a:rPr lang="en-US" sz="1900" dirty="0"/>
              <a:t> Rigorous statistical analyses accounted for: race, gender, income, ELL status, disability status, severity and frequency of referral.</a:t>
            </a:r>
          </a:p>
          <a:p>
            <a:pPr marL="82296"/>
            <a:r>
              <a:rPr lang="en-US" sz="1900" b="1" dirty="0"/>
              <a:t> From:. Anyon, Y., Gregory, A. Farrar, J., Jenson, J. M., McQueen, J., Downing, B., Greer, E. &amp; Simmons, J. (2017). Implementing restorative interventions and reducing future discipline sanctions in a large urban school district. </a:t>
            </a:r>
            <a:r>
              <a:rPr lang="en-US" sz="1900" b="1" i="1" dirty="0"/>
              <a:t>American Educational Review Journal</a:t>
            </a:r>
            <a:r>
              <a:rPr lang="en-US" sz="1900" b="1" dirty="0"/>
              <a:t>. </a:t>
            </a:r>
          </a:p>
          <a:p>
            <a:endParaRPr lang="en-US" dirty="0"/>
          </a:p>
        </p:txBody>
      </p:sp>
      <p:sp>
        <p:nvSpPr>
          <p:cNvPr id="4" name="Footer Placeholder 3"/>
          <p:cNvSpPr>
            <a:spLocks noGrp="1"/>
          </p:cNvSpPr>
          <p:nvPr>
            <p:ph type="ftr" sz="quarter" idx="11"/>
          </p:nvPr>
        </p:nvSpPr>
        <p:spPr>
          <a:xfrm>
            <a:off x="3077914" y="5925147"/>
            <a:ext cx="3086100" cy="273844"/>
          </a:xfrm>
        </p:spPr>
        <p:txBody>
          <a:bodyPr/>
          <a:lstStyle/>
          <a:p>
            <a:pPr>
              <a:defRPr/>
            </a:pPr>
            <a:endParaRPr lang="en-US" dirty="0"/>
          </a:p>
          <a:p>
            <a:pPr>
              <a:defRPr/>
            </a:pPr>
            <a:fld id="{EDE573F5-E6F9-4568-ADE0-99BF736882F2}" type="slidenum">
              <a:rPr lang="en-US" smtClean="0"/>
              <a:pPr>
                <a:defRPr/>
              </a:pPr>
              <a:t>5</a:t>
            </a:fld>
            <a:endParaRPr lang="en-US" dirty="0"/>
          </a:p>
        </p:txBody>
      </p:sp>
      <p:sp>
        <p:nvSpPr>
          <p:cNvPr id="8" name="Up Arrow 7"/>
          <p:cNvSpPr/>
          <p:nvPr/>
        </p:nvSpPr>
        <p:spPr>
          <a:xfrm>
            <a:off x="876300" y="2776880"/>
            <a:ext cx="3048000" cy="1371600"/>
          </a:xfrm>
          <a:prstGeom prst="upArrow">
            <a:avLst/>
          </a:prstGeom>
          <a:solidFill>
            <a:schemeClr val="accent6"/>
          </a:solidFill>
          <a:ln w="57150">
            <a:solidFill>
              <a:srgbClr val="626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solidFill>
                  <a:schemeClr val="tx1"/>
                </a:solidFill>
              </a:rPr>
              <a:t>Restorative</a:t>
            </a:r>
            <a:r>
              <a:rPr lang="en-US" sz="1500" dirty="0">
                <a:solidFill>
                  <a:schemeClr val="tx1"/>
                </a:solidFill>
              </a:rPr>
              <a:t> </a:t>
            </a:r>
            <a:r>
              <a:rPr lang="en-US" dirty="0">
                <a:solidFill>
                  <a:schemeClr val="tx1"/>
                </a:solidFill>
              </a:rPr>
              <a:t>Conference,</a:t>
            </a:r>
          </a:p>
          <a:p>
            <a:pPr algn="ctr"/>
            <a:r>
              <a:rPr lang="en-US" dirty="0">
                <a:solidFill>
                  <a:schemeClr val="tx1"/>
                </a:solidFill>
              </a:rPr>
              <a:t>Circle, or</a:t>
            </a:r>
          </a:p>
          <a:p>
            <a:pPr algn="ctr"/>
            <a:r>
              <a:rPr lang="en-US" dirty="0">
                <a:solidFill>
                  <a:schemeClr val="tx1"/>
                </a:solidFill>
              </a:rPr>
              <a:t>Mediation</a:t>
            </a:r>
          </a:p>
          <a:p>
            <a:pPr algn="ctr"/>
            <a:endParaRPr lang="en-US" sz="1350" dirty="0"/>
          </a:p>
          <a:p>
            <a:pPr algn="ctr"/>
            <a:endParaRPr lang="en-US" sz="1350" dirty="0"/>
          </a:p>
          <a:p>
            <a:pPr algn="ctr"/>
            <a:endParaRPr lang="en-US" sz="1350" dirty="0"/>
          </a:p>
        </p:txBody>
      </p:sp>
      <p:cxnSp>
        <p:nvCxnSpPr>
          <p:cNvPr id="11" name="Straight Arrow Connector 10"/>
          <p:cNvCxnSpPr/>
          <p:nvPr/>
        </p:nvCxnSpPr>
        <p:spPr>
          <a:xfrm>
            <a:off x="4182814" y="3462680"/>
            <a:ext cx="609600" cy="0"/>
          </a:xfrm>
          <a:prstGeom prst="straightConnector1">
            <a:avLst/>
          </a:prstGeom>
          <a:ln w="57150">
            <a:solidFill>
              <a:srgbClr val="626366"/>
            </a:solidFill>
            <a:tailEnd type="arrow"/>
          </a:ln>
        </p:spPr>
        <p:style>
          <a:lnRef idx="1">
            <a:schemeClr val="accent1"/>
          </a:lnRef>
          <a:fillRef idx="0">
            <a:schemeClr val="accent1"/>
          </a:fillRef>
          <a:effectRef idx="0">
            <a:schemeClr val="accent1"/>
          </a:effectRef>
          <a:fontRef idx="minor">
            <a:schemeClr val="tx1"/>
          </a:fontRef>
        </p:style>
      </p:cxnSp>
      <p:sp>
        <p:nvSpPr>
          <p:cNvPr id="5" name="Down Arrow 4"/>
          <p:cNvSpPr/>
          <p:nvPr/>
        </p:nvSpPr>
        <p:spPr>
          <a:xfrm>
            <a:off x="5097273" y="2786658"/>
            <a:ext cx="3200400" cy="1414463"/>
          </a:xfrm>
          <a:prstGeom prst="downArrow">
            <a:avLst/>
          </a:prstGeom>
          <a:solidFill>
            <a:schemeClr val="accent2"/>
          </a:solidFill>
          <a:ln w="57150">
            <a:solidFill>
              <a:srgbClr val="626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Lower chance of future discipline referral</a:t>
            </a:r>
          </a:p>
        </p:txBody>
      </p:sp>
      <p:pic>
        <p:nvPicPr>
          <p:cNvPr id="1027" name="Picture 3" descr="C:\Users\agregory\AppData\Local\Microsoft\Windows\Temporary Internet Files\Content.IE5\5W0D7M7I\1425663956-outlin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2174" y="2647950"/>
            <a:ext cx="650240" cy="650240"/>
          </a:xfrm>
          <a:prstGeom prst="rect">
            <a:avLst/>
          </a:prstGeom>
          <a:noFill/>
          <a:extLst>
            <a:ext uri="{909E8E84-426E-40DD-AFC4-6F175D3DCCD1}">
              <a14:hiddenFill xmlns:a14="http://schemas.microsoft.com/office/drawing/2010/main">
                <a:solidFill>
                  <a:srgbClr val="FFFFFF"/>
                </a:solidFill>
              </a14:hiddenFill>
            </a:ext>
          </a:extLst>
        </p:spPr>
      </p:pic>
      <p:sp>
        <p:nvSpPr>
          <p:cNvPr id="10" name="Up Arrow 9"/>
          <p:cNvSpPr/>
          <p:nvPr/>
        </p:nvSpPr>
        <p:spPr>
          <a:xfrm>
            <a:off x="876300" y="1047750"/>
            <a:ext cx="3048000" cy="1371600"/>
          </a:xfrm>
          <a:prstGeom prst="upArrow">
            <a:avLst/>
          </a:prstGeom>
          <a:solidFill>
            <a:schemeClr val="accent6"/>
          </a:solidFill>
          <a:ln w="57150">
            <a:solidFill>
              <a:srgbClr val="626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solidFill>
                  <a:schemeClr val="tx1"/>
                </a:solidFill>
              </a:rPr>
              <a:t>Community-building circles (proactive circles)</a:t>
            </a:r>
          </a:p>
          <a:p>
            <a:pPr algn="ctr"/>
            <a:endParaRPr lang="en-US" sz="1350" dirty="0"/>
          </a:p>
          <a:p>
            <a:pPr algn="ctr"/>
            <a:endParaRPr lang="en-US" sz="1350" dirty="0"/>
          </a:p>
          <a:p>
            <a:pPr algn="ctr"/>
            <a:endParaRPr lang="en-US" sz="1350" dirty="0"/>
          </a:p>
        </p:txBody>
      </p:sp>
      <p:cxnSp>
        <p:nvCxnSpPr>
          <p:cNvPr id="12" name="Straight Arrow Connector 11"/>
          <p:cNvCxnSpPr/>
          <p:nvPr/>
        </p:nvCxnSpPr>
        <p:spPr>
          <a:xfrm>
            <a:off x="4182814" y="1733550"/>
            <a:ext cx="609600" cy="0"/>
          </a:xfrm>
          <a:prstGeom prst="straightConnector1">
            <a:avLst/>
          </a:prstGeom>
          <a:ln w="57150">
            <a:solidFill>
              <a:srgbClr val="626366"/>
            </a:solidFill>
            <a:tailEnd type="arrow"/>
          </a:ln>
        </p:spPr>
        <p:style>
          <a:lnRef idx="1">
            <a:schemeClr val="accent1"/>
          </a:lnRef>
          <a:fillRef idx="0">
            <a:schemeClr val="accent1"/>
          </a:fillRef>
          <a:effectRef idx="0">
            <a:schemeClr val="accent1"/>
          </a:effectRef>
          <a:fontRef idx="minor">
            <a:schemeClr val="tx1"/>
          </a:fontRef>
        </p:style>
      </p:cxnSp>
      <p:sp>
        <p:nvSpPr>
          <p:cNvPr id="13" name="Down Arrow 12"/>
          <p:cNvSpPr/>
          <p:nvPr/>
        </p:nvSpPr>
        <p:spPr>
          <a:xfrm>
            <a:off x="5097273" y="1057528"/>
            <a:ext cx="3200400" cy="1414463"/>
          </a:xfrm>
          <a:prstGeom prst="downArrow">
            <a:avLst/>
          </a:prstGeom>
          <a:solidFill>
            <a:schemeClr val="accent2"/>
          </a:solidFill>
          <a:ln w="57150">
            <a:solidFill>
              <a:srgbClr val="626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Lower chance of future discipline referral</a:t>
            </a:r>
          </a:p>
        </p:txBody>
      </p:sp>
      <p:pic>
        <p:nvPicPr>
          <p:cNvPr id="14" name="Picture 3" descr="C:\Users\agregory\AppData\Local\Microsoft\Windows\Temporary Internet Files\Content.IE5\5W0D7M7I\1425663956-outlin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2174" y="918820"/>
            <a:ext cx="650240" cy="65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2872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10"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228600" y="361950"/>
            <a:ext cx="8520600" cy="623700"/>
          </a:xfrm>
          <a:prstGeom prst="rect">
            <a:avLst/>
          </a:prstGeom>
        </p:spPr>
        <p:txBody>
          <a:bodyPr wrap="square" lIns="91425" tIns="91425" rIns="91425" bIns="91425" anchor="t" anchorCtr="0">
            <a:noAutofit/>
          </a:bodyPr>
          <a:lstStyle/>
          <a:p>
            <a:pPr lvl="0"/>
            <a:r>
              <a:rPr lang="en-US" dirty="0"/>
              <a:t>Social and Emotional Learning (SEL)</a:t>
            </a:r>
            <a:endParaRPr lang="en" dirty="0"/>
          </a:p>
        </p:txBody>
      </p:sp>
      <p:sp>
        <p:nvSpPr>
          <p:cNvPr id="87" name="Shape 87"/>
          <p:cNvSpPr txBox="1">
            <a:spLocks noGrp="1"/>
          </p:cNvSpPr>
          <p:nvPr>
            <p:ph type="body" idx="4294967295"/>
          </p:nvPr>
        </p:nvSpPr>
        <p:spPr>
          <a:xfrm>
            <a:off x="311700" y="1505700"/>
            <a:ext cx="8520600" cy="3076200"/>
          </a:xfrm>
          <a:prstGeom prst="rect">
            <a:avLst/>
          </a:prstGeom>
        </p:spPr>
        <p:txBody>
          <a:bodyPr wrap="square" lIns="91425" tIns="91425" rIns="91425" bIns="91425" anchor="t" anchorCtr="0">
            <a:noAutofit/>
          </a:bodyPr>
          <a:lstStyle/>
          <a:p>
            <a:pPr marL="234950" indent="-234950">
              <a:spcAft>
                <a:spcPts val="600"/>
              </a:spcAft>
            </a:pPr>
            <a:r>
              <a:rPr lang="en-US" sz="1400" b="1" dirty="0">
                <a:solidFill>
                  <a:schemeClr val="tx1"/>
                </a:solidFill>
              </a:rPr>
              <a:t>Self-awareness:</a:t>
            </a:r>
            <a:r>
              <a:rPr lang="en-US" sz="1400" dirty="0">
                <a:solidFill>
                  <a:schemeClr val="tx1"/>
                </a:solidFill>
              </a:rPr>
              <a:t> </a:t>
            </a:r>
            <a:r>
              <a:rPr lang="en-US" sz="1400" dirty="0"/>
              <a:t>A</a:t>
            </a:r>
            <a:r>
              <a:rPr lang="en-US" sz="1400" dirty="0">
                <a:solidFill>
                  <a:schemeClr val="tx1"/>
                </a:solidFill>
              </a:rPr>
              <a:t>bility to </a:t>
            </a:r>
            <a:r>
              <a:rPr lang="en-US" sz="1400" i="1" dirty="0">
                <a:solidFill>
                  <a:schemeClr val="tx1"/>
                </a:solidFill>
              </a:rPr>
              <a:t>accurately</a:t>
            </a:r>
            <a:r>
              <a:rPr lang="en-US" sz="1400" dirty="0">
                <a:solidFill>
                  <a:schemeClr val="tx1"/>
                </a:solidFill>
              </a:rPr>
              <a:t> recognize </a:t>
            </a:r>
            <a:r>
              <a:rPr lang="en-US" sz="1400" dirty="0"/>
              <a:t>one’s own</a:t>
            </a:r>
            <a:r>
              <a:rPr lang="en-US" sz="1400" dirty="0">
                <a:solidFill>
                  <a:schemeClr val="tx1"/>
                </a:solidFill>
              </a:rPr>
              <a:t> </a:t>
            </a:r>
            <a:r>
              <a:rPr lang="en-US" sz="1400" dirty="0" err="1">
                <a:solidFill>
                  <a:schemeClr val="tx1"/>
                </a:solidFill>
              </a:rPr>
              <a:t>own</a:t>
            </a:r>
            <a:r>
              <a:rPr lang="en-US" sz="1400" dirty="0">
                <a:solidFill>
                  <a:schemeClr val="tx1"/>
                </a:solidFill>
              </a:rPr>
              <a:t> emotions/thoughts and how their emotions/thoughts influence their behavior. </a:t>
            </a:r>
          </a:p>
          <a:p>
            <a:pPr marL="234950" indent="-234950">
              <a:spcAft>
                <a:spcPts val="600"/>
              </a:spcAft>
            </a:pPr>
            <a:r>
              <a:rPr lang="en-US" sz="1400" b="1" dirty="0">
                <a:solidFill>
                  <a:schemeClr val="tx1"/>
                </a:solidFill>
              </a:rPr>
              <a:t>Social awareness:</a:t>
            </a:r>
            <a:r>
              <a:rPr lang="en-US" sz="1400" dirty="0">
                <a:solidFill>
                  <a:schemeClr val="tx1"/>
                </a:solidFill>
              </a:rPr>
              <a:t> Ability for </a:t>
            </a:r>
            <a:r>
              <a:rPr lang="en-US" sz="1400" i="1" dirty="0">
                <a:solidFill>
                  <a:schemeClr val="tx1"/>
                </a:solidFill>
              </a:rPr>
              <a:t>perspective taking</a:t>
            </a:r>
            <a:r>
              <a:rPr lang="en-US" sz="1400" dirty="0">
                <a:solidFill>
                  <a:schemeClr val="tx1"/>
                </a:solidFill>
              </a:rPr>
              <a:t> and </a:t>
            </a:r>
            <a:r>
              <a:rPr lang="en-US" sz="1400" i="1" dirty="0">
                <a:solidFill>
                  <a:schemeClr val="tx1"/>
                </a:solidFill>
              </a:rPr>
              <a:t>empathy </a:t>
            </a:r>
            <a:r>
              <a:rPr lang="en-US" sz="1400" dirty="0">
                <a:solidFill>
                  <a:schemeClr val="tx1"/>
                </a:solidFill>
              </a:rPr>
              <a:t>with others of diverse cultures and backgrounds in one’s own family, school, and community.</a:t>
            </a:r>
          </a:p>
          <a:p>
            <a:pPr marL="234950" indent="-234950">
              <a:spcAft>
                <a:spcPts val="600"/>
              </a:spcAft>
            </a:pPr>
            <a:r>
              <a:rPr lang="en-US" sz="1400" b="1" dirty="0">
                <a:solidFill>
                  <a:schemeClr val="tx1"/>
                </a:solidFill>
              </a:rPr>
              <a:t>Self-management:</a:t>
            </a:r>
            <a:r>
              <a:rPr lang="en-US" sz="1400" dirty="0">
                <a:solidFill>
                  <a:schemeClr val="tx1"/>
                </a:solidFill>
              </a:rPr>
              <a:t> </a:t>
            </a:r>
            <a:r>
              <a:rPr lang="en-US" sz="1400" dirty="0"/>
              <a:t>Ability t</a:t>
            </a:r>
            <a:r>
              <a:rPr lang="en-US" sz="1400" dirty="0">
                <a:solidFill>
                  <a:schemeClr val="tx1"/>
                </a:solidFill>
              </a:rPr>
              <a:t>o </a:t>
            </a:r>
            <a:r>
              <a:rPr lang="en-US" sz="1400" i="1" dirty="0">
                <a:solidFill>
                  <a:schemeClr val="tx1"/>
                </a:solidFill>
              </a:rPr>
              <a:t>regulate </a:t>
            </a:r>
            <a:r>
              <a:rPr lang="en-US" sz="1400" dirty="0"/>
              <a:t>one’s own</a:t>
            </a:r>
            <a:r>
              <a:rPr lang="en-US" sz="1400" dirty="0">
                <a:solidFill>
                  <a:schemeClr val="tx1"/>
                </a:solidFill>
              </a:rPr>
              <a:t> emotions, thoughts, and behaviors </a:t>
            </a:r>
            <a:r>
              <a:rPr lang="en-US" sz="1400" i="1" dirty="0">
                <a:solidFill>
                  <a:schemeClr val="tx1"/>
                </a:solidFill>
              </a:rPr>
              <a:t>effectively</a:t>
            </a:r>
            <a:r>
              <a:rPr lang="en-US" sz="1400" dirty="0">
                <a:solidFill>
                  <a:schemeClr val="tx1"/>
                </a:solidFill>
              </a:rPr>
              <a:t> in different situations.</a:t>
            </a:r>
          </a:p>
          <a:p>
            <a:pPr marL="234950" indent="-234950">
              <a:spcAft>
                <a:spcPts val="600"/>
              </a:spcAft>
            </a:pPr>
            <a:r>
              <a:rPr lang="en-US" sz="1400" b="1" dirty="0">
                <a:solidFill>
                  <a:schemeClr val="tx1"/>
                </a:solidFill>
              </a:rPr>
              <a:t>Relationship skills:</a:t>
            </a:r>
            <a:r>
              <a:rPr lang="en-US" sz="1400" dirty="0">
                <a:solidFill>
                  <a:schemeClr val="tx1"/>
                </a:solidFill>
              </a:rPr>
              <a:t> </a:t>
            </a:r>
            <a:r>
              <a:rPr lang="en-US" sz="1400" dirty="0"/>
              <a:t> A</a:t>
            </a:r>
            <a:r>
              <a:rPr lang="en-US" sz="1400" dirty="0">
                <a:solidFill>
                  <a:schemeClr val="tx1"/>
                </a:solidFill>
              </a:rPr>
              <a:t>bility to </a:t>
            </a:r>
            <a:r>
              <a:rPr lang="en-US" sz="1400" i="1" dirty="0">
                <a:solidFill>
                  <a:schemeClr val="tx1"/>
                </a:solidFill>
              </a:rPr>
              <a:t>establish</a:t>
            </a:r>
            <a:r>
              <a:rPr lang="en-US" sz="1400" dirty="0">
                <a:solidFill>
                  <a:schemeClr val="tx1"/>
                </a:solidFill>
              </a:rPr>
              <a:t> and </a:t>
            </a:r>
            <a:r>
              <a:rPr lang="en-US" sz="1400" i="1" dirty="0">
                <a:solidFill>
                  <a:schemeClr val="tx1"/>
                </a:solidFill>
              </a:rPr>
              <a:t>maintain</a:t>
            </a:r>
            <a:r>
              <a:rPr lang="en-US" sz="1400" dirty="0">
                <a:solidFill>
                  <a:schemeClr val="tx1"/>
                </a:solidFill>
              </a:rPr>
              <a:t> healthy and rewarding relationships with diverse individuals and groups.</a:t>
            </a:r>
          </a:p>
          <a:p>
            <a:pPr marL="234950" indent="-234950">
              <a:spcAft>
                <a:spcPts val="600"/>
              </a:spcAft>
            </a:pPr>
            <a:r>
              <a:rPr lang="en-US" sz="1400" b="1" dirty="0">
                <a:solidFill>
                  <a:schemeClr val="tx1"/>
                </a:solidFill>
              </a:rPr>
              <a:t>Responsible decision-making:</a:t>
            </a:r>
            <a:r>
              <a:rPr lang="en-US" sz="1400" dirty="0">
                <a:solidFill>
                  <a:schemeClr val="tx1"/>
                </a:solidFill>
              </a:rPr>
              <a:t> </a:t>
            </a:r>
            <a:r>
              <a:rPr lang="en-US" sz="1400" dirty="0"/>
              <a:t>A</a:t>
            </a:r>
            <a:r>
              <a:rPr lang="en-US" sz="1400" dirty="0">
                <a:solidFill>
                  <a:schemeClr val="tx1"/>
                </a:solidFill>
              </a:rPr>
              <a:t>bility to make </a:t>
            </a:r>
            <a:r>
              <a:rPr lang="en-US" sz="1400" i="1" dirty="0">
                <a:solidFill>
                  <a:schemeClr val="tx1"/>
                </a:solidFill>
              </a:rPr>
              <a:t>constructive</a:t>
            </a:r>
            <a:r>
              <a:rPr lang="en-US" sz="1400" dirty="0">
                <a:solidFill>
                  <a:schemeClr val="tx1"/>
                </a:solidFill>
              </a:rPr>
              <a:t> and </a:t>
            </a:r>
            <a:r>
              <a:rPr lang="en-US" sz="1400" i="1" dirty="0">
                <a:solidFill>
                  <a:schemeClr val="tx1"/>
                </a:solidFill>
              </a:rPr>
              <a:t>respectful</a:t>
            </a:r>
            <a:r>
              <a:rPr lang="en-US" sz="1400" dirty="0">
                <a:solidFill>
                  <a:schemeClr val="tx1"/>
                </a:solidFill>
              </a:rPr>
              <a:t> choices about personal behavior and social interactions.</a:t>
            </a:r>
          </a:p>
          <a:p>
            <a:pPr marL="0" indent="0">
              <a:buNone/>
            </a:pPr>
            <a:r>
              <a:rPr lang="en-US" sz="1400" dirty="0">
                <a:solidFill>
                  <a:schemeClr val="tx1"/>
                </a:solidFill>
              </a:rPr>
              <a:t>The core five social emotional learning competencies as identified by the </a:t>
            </a:r>
            <a:r>
              <a:rPr lang="en-US" sz="1400" b="1" dirty="0">
                <a:solidFill>
                  <a:schemeClr val="tx1"/>
                </a:solidFill>
              </a:rPr>
              <a:t>Collaborative for Academic, Social, and Emotional Learning </a:t>
            </a:r>
            <a:r>
              <a:rPr lang="en-US" sz="1400" dirty="0">
                <a:solidFill>
                  <a:schemeClr val="tx1"/>
                </a:solidFill>
              </a:rPr>
              <a:t>(CASEL, 2013). See: http://www.casel.org</a:t>
            </a:r>
          </a:p>
          <a:p>
            <a:pPr lvl="0">
              <a:spcBef>
                <a:spcPts val="0"/>
              </a:spcBef>
              <a:buNone/>
            </a:pPr>
            <a:endParaRPr lang="en" sz="1400" dirty="0"/>
          </a:p>
        </p:txBody>
      </p:sp>
    </p:spTree>
    <p:extLst>
      <p:ext uri="{BB962C8B-B14F-4D97-AF65-F5344CB8AC3E}">
        <p14:creationId xmlns:p14="http://schemas.microsoft.com/office/powerpoint/2010/main" val="256540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11724" y="361950"/>
            <a:ext cx="8832275" cy="762675"/>
          </a:xfrm>
          <a:prstGeom prst="rect">
            <a:avLst/>
          </a:prstGeom>
        </p:spPr>
        <p:txBody>
          <a:bodyPr wrap="square" lIns="91425" tIns="91425" rIns="91425" bIns="91425" anchor="t" anchorCtr="0">
            <a:noAutofit/>
          </a:bodyPr>
          <a:lstStyle/>
          <a:p>
            <a:pPr lvl="0"/>
            <a:r>
              <a:rPr lang="en" dirty="0"/>
              <a:t>Frequent claims that restorative practices will strengthen Social and Emotional Learning (SEL)</a:t>
            </a:r>
          </a:p>
        </p:txBody>
      </p:sp>
      <p:sp>
        <p:nvSpPr>
          <p:cNvPr id="87" name="Shape 87"/>
          <p:cNvSpPr txBox="1">
            <a:spLocks noGrp="1"/>
          </p:cNvSpPr>
          <p:nvPr>
            <p:ph type="body" idx="4294967295"/>
          </p:nvPr>
        </p:nvSpPr>
        <p:spPr>
          <a:xfrm>
            <a:off x="311700" y="1505700"/>
            <a:ext cx="8520600" cy="3076200"/>
          </a:xfrm>
          <a:prstGeom prst="rect">
            <a:avLst/>
          </a:prstGeom>
        </p:spPr>
        <p:txBody>
          <a:bodyPr wrap="square" lIns="91425" tIns="91425" rIns="91425" bIns="91425" anchor="t" anchorCtr="0">
            <a:noAutofit/>
          </a:bodyPr>
          <a:lstStyle/>
          <a:p>
            <a:pPr>
              <a:buNone/>
            </a:pPr>
            <a:r>
              <a:rPr lang="en-US" sz="1800" dirty="0"/>
              <a:t>Restore360 helps schools honor and elevate the humanity and dignity of each child through restorative practices. The program has been introduced in hundreds of New York City public schools. Restore360 helps all members of the school community:</a:t>
            </a:r>
          </a:p>
          <a:p>
            <a:r>
              <a:rPr lang="en-US" sz="1800" dirty="0"/>
              <a:t> Strengthen their sense of connection with each other, creating a more positive school climate</a:t>
            </a:r>
            <a:br>
              <a:rPr lang="en-US" sz="1800" dirty="0"/>
            </a:br>
            <a:r>
              <a:rPr lang="en-US" sz="1800" dirty="0"/>
              <a:t> </a:t>
            </a:r>
          </a:p>
          <a:p>
            <a:r>
              <a:rPr lang="en-US" sz="1800" dirty="0"/>
              <a:t> Bolster their social and emotional skills and their cultural fluency</a:t>
            </a:r>
          </a:p>
          <a:p>
            <a:pPr lvl="0">
              <a:buNone/>
            </a:pPr>
            <a:r>
              <a:rPr lang="en" sz="1400" dirty="0"/>
              <a:t>		(</a:t>
            </a:r>
            <a:r>
              <a:rPr lang="en-US" sz="1400" dirty="0"/>
              <a:t>http://www.morningsidecenter.org/node/760/)</a:t>
            </a:r>
            <a:endParaRPr lang="en" sz="1400" dirty="0"/>
          </a:p>
        </p:txBody>
      </p:sp>
    </p:spTree>
    <p:extLst>
      <p:ext uri="{BB962C8B-B14F-4D97-AF65-F5344CB8AC3E}">
        <p14:creationId xmlns:p14="http://schemas.microsoft.com/office/powerpoint/2010/main" val="2565409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11725" y="500925"/>
            <a:ext cx="8520600" cy="623700"/>
          </a:xfrm>
          <a:prstGeom prst="rect">
            <a:avLst/>
          </a:prstGeom>
        </p:spPr>
        <p:txBody>
          <a:bodyPr wrap="square" lIns="91425" tIns="91425" rIns="91425" bIns="91425" anchor="t" anchorCtr="0">
            <a:noAutofit/>
          </a:bodyPr>
          <a:lstStyle/>
          <a:p>
            <a:pPr lvl="0">
              <a:spcBef>
                <a:spcPts val="0"/>
              </a:spcBef>
              <a:buNone/>
            </a:pPr>
            <a:r>
              <a:rPr lang="en" dirty="0"/>
              <a:t>What do we know about RP and SEL? </a:t>
            </a:r>
          </a:p>
        </p:txBody>
      </p:sp>
      <p:sp>
        <p:nvSpPr>
          <p:cNvPr id="87" name="Shape 87"/>
          <p:cNvSpPr txBox="1">
            <a:spLocks noGrp="1"/>
          </p:cNvSpPr>
          <p:nvPr>
            <p:ph type="body" idx="4294967295"/>
          </p:nvPr>
        </p:nvSpPr>
        <p:spPr>
          <a:xfrm>
            <a:off x="311700" y="1428750"/>
            <a:ext cx="8520600" cy="3429000"/>
          </a:xfrm>
          <a:prstGeom prst="rect">
            <a:avLst/>
          </a:prstGeom>
        </p:spPr>
        <p:txBody>
          <a:bodyPr wrap="square" lIns="91425" tIns="91425" rIns="91425" bIns="91425" anchor="t" anchorCtr="0">
            <a:noAutofit/>
          </a:bodyPr>
          <a:lstStyle/>
          <a:p>
            <a:pPr marL="285750" indent="-285750"/>
            <a:r>
              <a:rPr lang="en-US" sz="1400" dirty="0"/>
              <a:t>From a research perspective, not that much!</a:t>
            </a:r>
          </a:p>
          <a:p>
            <a:pPr marL="285750" indent="-285750"/>
            <a:r>
              <a:rPr lang="en-US" sz="1400" dirty="0"/>
              <a:t>Several survey studies examined the experiences restorative conferences participants. </a:t>
            </a:r>
          </a:p>
          <a:p>
            <a:pPr marL="285750" lvl="1" indent="-285750"/>
            <a:r>
              <a:rPr lang="en-US" sz="1200" dirty="0"/>
              <a:t>Findings suggest that students perceive positive social-emotional gains (</a:t>
            </a:r>
            <a:r>
              <a:rPr lang="en-US" sz="1200" dirty="0" err="1"/>
              <a:t>Corrigon</a:t>
            </a:r>
            <a:r>
              <a:rPr lang="en-US" sz="1200" dirty="0"/>
              <a:t>, 2012; </a:t>
            </a:r>
            <a:r>
              <a:rPr lang="en-US" sz="1200" dirty="0" err="1"/>
              <a:t>McMorris</a:t>
            </a:r>
            <a:r>
              <a:rPr lang="en-US" sz="1200" dirty="0"/>
              <a:t>, Beckman, </a:t>
            </a:r>
            <a:r>
              <a:rPr lang="en-US" sz="1200" dirty="0" err="1"/>
              <a:t>Shea</a:t>
            </a:r>
            <a:r>
              <a:rPr lang="en-US" sz="1200" dirty="0"/>
              <a:t>, Baumgartner, &amp; Eggert, 2013). For example: </a:t>
            </a:r>
          </a:p>
          <a:p>
            <a:pPr lvl="5">
              <a:buNone/>
            </a:pPr>
            <a:r>
              <a:rPr lang="en-US" sz="1200" dirty="0"/>
              <a:t>	In Minneapolis Public Schools, evaluators surveyed conference participants (</a:t>
            </a:r>
            <a:r>
              <a:rPr lang="en-US" sz="1200" i="1" dirty="0"/>
              <a:t>N</a:t>
            </a:r>
            <a:r>
              <a:rPr lang="en-US" sz="1200" dirty="0"/>
              <a:t> = 83), a majority of whom were 	African American or Multiracial, from low-income backgrounds and up for expulsion due to assault or weapons 	related incidents. </a:t>
            </a:r>
          </a:p>
          <a:p>
            <a:pPr lvl="3">
              <a:buNone/>
            </a:pPr>
            <a:r>
              <a:rPr lang="en-US" sz="1200" dirty="0"/>
              <a:t>	Most students reported that the conference taught them about the impact of their behavior on people around 	them (75%) and how to solve problems non-violently (61%; </a:t>
            </a:r>
            <a:r>
              <a:rPr lang="en-US" sz="1200" dirty="0" err="1"/>
              <a:t>McMorris</a:t>
            </a:r>
            <a:r>
              <a:rPr lang="en-US" sz="1200" dirty="0"/>
              <a:t> et al., 2013).</a:t>
            </a:r>
          </a:p>
          <a:p>
            <a:pPr marL="171450" lvl="3" indent="-171450"/>
            <a:r>
              <a:rPr lang="en-US" sz="1200" u="sng" dirty="0"/>
              <a:t>Our study addresses a gap in knowledge: </a:t>
            </a:r>
            <a:r>
              <a:rPr lang="en-US" sz="1200" dirty="0"/>
              <a:t>We know little about classroom-based RP and development of student SEL. </a:t>
            </a:r>
            <a:endParaRPr lang="en" sz="1200" dirty="0"/>
          </a:p>
        </p:txBody>
      </p:sp>
    </p:spTree>
    <p:extLst>
      <p:ext uri="{BB962C8B-B14F-4D97-AF65-F5344CB8AC3E}">
        <p14:creationId xmlns:p14="http://schemas.microsoft.com/office/powerpoint/2010/main" val="4150006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11725" y="500925"/>
            <a:ext cx="8520600" cy="623700"/>
          </a:xfrm>
          <a:prstGeom prst="rect">
            <a:avLst/>
          </a:prstGeom>
        </p:spPr>
        <p:txBody>
          <a:bodyPr wrap="square" lIns="91425" tIns="91425" rIns="91425" bIns="91425" anchor="t" anchorCtr="0">
            <a:noAutofit/>
          </a:bodyPr>
          <a:lstStyle/>
          <a:p>
            <a:pPr lvl="0">
              <a:spcBef>
                <a:spcPts val="0"/>
              </a:spcBef>
              <a:buNone/>
            </a:pPr>
            <a:r>
              <a:rPr lang="en"/>
              <a:t>Current Study Design</a:t>
            </a:r>
          </a:p>
        </p:txBody>
      </p:sp>
      <p:sp>
        <p:nvSpPr>
          <p:cNvPr id="87" name="Shape 87"/>
          <p:cNvSpPr txBox="1">
            <a:spLocks noGrp="1"/>
          </p:cNvSpPr>
          <p:nvPr>
            <p:ph type="body" idx="4294967295"/>
          </p:nvPr>
        </p:nvSpPr>
        <p:spPr>
          <a:xfrm>
            <a:off x="311700" y="1505700"/>
            <a:ext cx="8520600" cy="3076200"/>
          </a:xfrm>
          <a:prstGeom prst="rect">
            <a:avLst/>
          </a:prstGeom>
        </p:spPr>
        <p:txBody>
          <a:bodyPr wrap="square" lIns="91425" tIns="91425" rIns="91425" bIns="91425" anchor="t" anchorCtr="0">
            <a:noAutofit/>
          </a:bodyPr>
          <a:lstStyle/>
          <a:p>
            <a:pPr lvl="0">
              <a:spcBef>
                <a:spcPts val="0"/>
              </a:spcBef>
              <a:buNone/>
            </a:pPr>
            <a:r>
              <a:rPr lang="en" sz="1800" b="1" dirty="0"/>
              <a:t>Participants</a:t>
            </a:r>
          </a:p>
          <a:p>
            <a:pPr marL="457200" lvl="0" indent="-317500" rtl="0">
              <a:spcBef>
                <a:spcPts val="0"/>
              </a:spcBef>
              <a:buSzPct val="100000"/>
            </a:pPr>
            <a:r>
              <a:rPr lang="en" sz="1400" dirty="0"/>
              <a:t>4 middle &amp; high schools</a:t>
            </a:r>
          </a:p>
          <a:p>
            <a:pPr marL="457200" lvl="0" indent="-317500" rtl="0">
              <a:spcBef>
                <a:spcPts val="0"/>
              </a:spcBef>
              <a:buSzPct val="100000"/>
            </a:pPr>
            <a:r>
              <a:rPr lang="en" sz="1400" dirty="0"/>
              <a:t>Northeastern U.S. city</a:t>
            </a:r>
          </a:p>
          <a:p>
            <a:pPr marL="457200" lvl="0" indent="-317500" rtl="0">
              <a:spcBef>
                <a:spcPts val="0"/>
              </a:spcBef>
              <a:buSzPct val="100000"/>
            </a:pPr>
            <a:r>
              <a:rPr lang="en" sz="1400" dirty="0"/>
              <a:t>Mostly low-income students (</a:t>
            </a:r>
            <a:r>
              <a:rPr lang="en" sz="1400" i="1" dirty="0"/>
              <a:t>M</a:t>
            </a:r>
            <a:r>
              <a:rPr lang="en" sz="1400" dirty="0"/>
              <a:t> = 85%)</a:t>
            </a:r>
          </a:p>
          <a:p>
            <a:pPr marL="457200" lvl="0" indent="-317500" rtl="0">
              <a:spcBef>
                <a:spcPts val="0"/>
              </a:spcBef>
              <a:buSzPct val="100000"/>
            </a:pPr>
            <a:r>
              <a:rPr lang="en" sz="1400" dirty="0"/>
              <a:t>High response rate (</a:t>
            </a:r>
            <a:r>
              <a:rPr lang="en" sz="1400" i="1" dirty="0"/>
              <a:t>M</a:t>
            </a:r>
            <a:r>
              <a:rPr lang="en" sz="1400" dirty="0"/>
              <a:t> = 72%)</a:t>
            </a:r>
          </a:p>
          <a:p>
            <a:pPr marL="457200" lvl="0" indent="-317500" rtl="0">
              <a:spcBef>
                <a:spcPts val="0"/>
              </a:spcBef>
              <a:buSzPct val="100000"/>
            </a:pPr>
            <a:r>
              <a:rPr lang="en" sz="1400" dirty="0"/>
              <a:t>1154 student responses</a:t>
            </a:r>
          </a:p>
          <a:p>
            <a:pPr marL="457200" lvl="0" indent="-317500" rtl="0">
              <a:spcBef>
                <a:spcPts val="0"/>
              </a:spcBef>
              <a:buSzPct val="100000"/>
            </a:pPr>
            <a:r>
              <a:rPr lang="en" sz="1400" dirty="0"/>
              <a:t>Black (43%), </a:t>
            </a:r>
            <a:r>
              <a:rPr lang="en" sz="1400" dirty="0" err="1"/>
              <a:t>Latinx</a:t>
            </a:r>
            <a:r>
              <a:rPr lang="en" sz="1400" dirty="0"/>
              <a:t> (18%), White (15%), Asian (9%) and Multiracial students (7%)</a:t>
            </a:r>
          </a:p>
        </p:txBody>
      </p:sp>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TotalTime>
  <Words>2428</Words>
  <Application>Microsoft Macintosh PowerPoint</Application>
  <PresentationFormat>On-screen Show (16:9)</PresentationFormat>
  <Paragraphs>221</Paragraphs>
  <Slides>30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Merriweather</vt:lpstr>
      <vt:lpstr>Roboto</vt:lpstr>
      <vt:lpstr>Times New Roman</vt:lpstr>
      <vt:lpstr>Paradigm</vt:lpstr>
      <vt:lpstr>Social Emotional Learning through Restorative Practices: Insights from four diverse, urban middle and high schools</vt:lpstr>
      <vt:lpstr>PowerPoint Presentation</vt:lpstr>
      <vt:lpstr>PowerPoint Presentation</vt:lpstr>
      <vt:lpstr>PowerPoint Presentation</vt:lpstr>
      <vt:lpstr>PowerPoint Presentation</vt:lpstr>
      <vt:lpstr>Social and Emotional Learning (SEL)</vt:lpstr>
      <vt:lpstr>Frequent claims that restorative practices will strengthen Social and Emotional Learning (SEL)</vt:lpstr>
      <vt:lpstr>What do we know about RP and SEL? </vt:lpstr>
      <vt:lpstr>Current Study Design</vt:lpstr>
      <vt:lpstr>Research Questions, Part 1</vt:lpstr>
      <vt:lpstr>Student Voice</vt:lpstr>
      <vt:lpstr>Circles/conferences enable us to share and learn about one another  42.7% </vt:lpstr>
      <vt:lpstr>Circles/conferences enable us to personally express feelings and thoughts  37%</vt:lpstr>
      <vt:lpstr>Circles/conferences enable us to be heard, listen and demonstrate respect  15.3% </vt:lpstr>
      <vt:lpstr>Circles/conferences enable us to problem-solve  4.3% </vt:lpstr>
      <vt:lpstr>PowerPoint Presentation</vt:lpstr>
      <vt:lpstr>Research Questions, Part 2</vt:lpstr>
      <vt:lpstr>Current Study Design</vt:lpstr>
      <vt:lpstr>Current Study Design</vt:lpstr>
      <vt:lpstr>Correlations</vt:lpstr>
      <vt:lpstr>Correlations</vt:lpstr>
      <vt:lpstr>Why might RP and SEL scales be significantly related?</vt:lpstr>
      <vt:lpstr>PowerPoint Presentation</vt:lpstr>
      <vt:lpstr>PowerPoint Presentation</vt:lpstr>
      <vt:lpstr>PowerPoint Presentation</vt:lpstr>
      <vt:lpstr>PowerPoint Presentation</vt:lpstr>
      <vt:lpstr>PowerPoint Presentation</vt:lpstr>
      <vt:lpstr>Limitations</vt:lpstr>
      <vt:lpstr>Next steps and future directions</vt:lpstr>
      <vt:lpstr>It takes a village to conduct a comprehensive evaluation!</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Emotional Learning through Restorative Practices: Insights from four diverse, urban middle and high schools</dc:title>
  <dc:creator>Anne Gregory</dc:creator>
  <cp:lastModifiedBy>Alexandra Shirey</cp:lastModifiedBy>
  <cp:revision>30</cp:revision>
  <dcterms:modified xsi:type="dcterms:W3CDTF">2018-05-16T20:30:02Z</dcterms:modified>
</cp:coreProperties>
</file>