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76" r:id="rId4"/>
    <p:sldId id="266" r:id="rId5"/>
    <p:sldId id="271" r:id="rId6"/>
    <p:sldId id="267" r:id="rId7"/>
    <p:sldId id="269" r:id="rId8"/>
    <p:sldId id="270" r:id="rId9"/>
    <p:sldId id="272" r:id="rId10"/>
    <p:sldId id="273" r:id="rId11"/>
    <p:sldId id="274" r:id="rId12"/>
    <p:sldId id="275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304"/>
    <a:srgbClr val="E98C1C"/>
    <a:srgbClr val="F39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Shape 58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Shape 5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811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Shape 6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Shape 6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77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Shape 7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Shape 73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938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Shape 9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Shape 9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13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Shape 10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Shape 10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280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Shape 111"/>
          <p:cNvGrpSpPr/>
          <p:nvPr/>
        </p:nvGrpSpPr>
        <p:grpSpPr>
          <a:xfrm>
            <a:off x="7945630" y="5492769"/>
            <a:ext cx="3361269" cy="1365553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ctr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ctr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ctr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ctr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ctr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ctr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ctr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ctr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55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90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299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0913" y="575735"/>
            <a:ext cx="10696687" cy="56206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sz="3600" b="1" i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Religion Matters? </a:t>
            </a:r>
            <a: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Emotional and Cognitive Responses to Boosting an Interfaith Restorative Community</a:t>
            </a:r>
            <a:b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Rasheeda Ahmad, Lisa Ratmansky</a:t>
            </a:r>
            <a:b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Alia Sheety</a:t>
            </a:r>
          </a:p>
          <a:p>
            <a:pPr defTabSz="914400"/>
            <a:r>
              <a:rPr lang="en-US" sz="28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Cabrini University </a:t>
            </a:r>
            <a:r>
              <a:rPr lang="en-US" sz="24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IIRP Bethlehem, PA</a:t>
            </a:r>
          </a:p>
          <a:p>
            <a:pPr defTabSz="914400"/>
            <a:r>
              <a:rPr lang="en-US" sz="2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30-May 2, 2018</a:t>
            </a:r>
            <a:endParaRPr lang="en-US" sz="28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32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				                   </a:t>
            </a:r>
            <a:r>
              <a:rPr lang="en-US" sz="3200" kern="0" dirty="0">
                <a:solidFill>
                  <a:srgbClr val="EA73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IIRP Canada Conference</a:t>
            </a:r>
            <a:endParaRPr lang="en-US" sz="3200" kern="0" dirty="0">
              <a:solidFill>
                <a:srgbClr val="EA730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965" y="2393245"/>
            <a:ext cx="3158002" cy="3104444"/>
          </a:xfrm>
          <a:prstGeom prst="rect">
            <a:avLst/>
          </a:prstGeom>
        </p:spPr>
      </p:pic>
      <p:pic>
        <p:nvPicPr>
          <p:cNvPr id="1026" name="Picture 2" descr="toronto 2018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4" y="5116422"/>
            <a:ext cx="3017520" cy="11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76" y="507992"/>
            <a:ext cx="114568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Please reflect on an experience that has elements of faith and/or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interfaith that you feel is a counternarrative to common stereotypes.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Take three minutes to reflect on and make some notes.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Share with your small group using the PLG structure.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Allow time for each speaker to share their story uninterrupted.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Create a safe environment by listening respectfully without judgment.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When each person in your group has had an opportunity to share his/her story, please respond to the following two-part prompt: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what ways do these </a:t>
            </a:r>
            <a:r>
              <a:rPr lang="en-US" sz="2400" dirty="0" err="1">
                <a:solidFill>
                  <a:srgbClr val="000000"/>
                </a:solidFill>
              </a:rPr>
              <a:t>counternarrative</a:t>
            </a:r>
            <a:r>
              <a:rPr lang="en-US" sz="2400" dirty="0">
                <a:solidFill>
                  <a:srgbClr val="000000"/>
                </a:solidFill>
              </a:rPr>
              <a:t> stories help you imagine building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a sustainable Interfaith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Share something that challenged your own thinking in hearing your group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members’ stories.</a:t>
            </a:r>
          </a:p>
        </p:txBody>
      </p:sp>
    </p:spTree>
    <p:extLst>
      <p:ext uri="{BB962C8B-B14F-4D97-AF65-F5344CB8AC3E}">
        <p14:creationId xmlns:p14="http://schemas.microsoft.com/office/powerpoint/2010/main" val="285103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688" y="541866"/>
            <a:ext cx="10240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Large Group Debrief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791" y="1485204"/>
            <a:ext cx="99405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Share some key moments of your small group conversations.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3B3E1-43D6-CE44-A762-F400864B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280622"/>
            <a:ext cx="7896113" cy="37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3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11A6B-275F-B341-A243-B83F7615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2876549"/>
            <a:ext cx="7863840" cy="263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EA436-0860-F04F-BE64-E529DCE91356}"/>
              </a:ext>
            </a:extLst>
          </p:cNvPr>
          <p:cNvSpPr txBox="1"/>
          <p:nvPr/>
        </p:nvSpPr>
        <p:spPr>
          <a:xfrm>
            <a:off x="1260389" y="505610"/>
            <a:ext cx="8809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975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511" y="1710613"/>
            <a:ext cx="1010674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/>
            <a:endParaRPr lang="en-US" dirty="0">
              <a:solidFill>
                <a:srgbClr val="242424"/>
              </a:solidFill>
              <a:ea typeface="Ubuntu"/>
              <a:cs typeface="Ubuntu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2424"/>
                </a:solidFill>
                <a:ea typeface="Ubuntu"/>
                <a:cs typeface="Ubuntu"/>
              </a:rPr>
              <a:t>Explore emotional responses to inequality as they relate to different beliefs, faiths, traditions and/or religions within any community.</a:t>
            </a:r>
          </a:p>
          <a:p>
            <a:pPr marL="146050"/>
            <a:r>
              <a:rPr lang="en-US" sz="2600" dirty="0">
                <a:solidFill>
                  <a:srgbClr val="242424"/>
                </a:solidFill>
                <a:ea typeface="Ubuntu"/>
                <a:cs typeface="Ubuntu"/>
              </a:rPr>
              <a:t> 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2424"/>
                </a:solidFill>
                <a:ea typeface="Ubuntu"/>
                <a:cs typeface="Ubuntu"/>
              </a:rPr>
              <a:t>Enhance understanding of how offering structured opportunity for engaging emotionally and cognitively with differences can lead to a more deliberate, restorative actions.</a:t>
            </a:r>
          </a:p>
          <a:p>
            <a:pPr marL="146050"/>
            <a:endParaRPr lang="en-US" sz="2600" dirty="0">
              <a:solidFill>
                <a:srgbClr val="242424"/>
              </a:solidFill>
              <a:ea typeface="Ubuntu"/>
              <a:cs typeface="Ubuntu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2424"/>
                </a:solidFill>
                <a:ea typeface="Ubuntu"/>
                <a:cs typeface="Ubuntu"/>
              </a:rPr>
              <a:t>Empower participants to recognize how commonalities and differences impact their communities’ capacities to build relationships and thus enhance their communal strength.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42424"/>
              </a:solidFill>
            </a:endParaRPr>
          </a:p>
          <a:p>
            <a:pPr marL="146050"/>
            <a:endParaRPr lang="en-US" dirty="0">
              <a:solidFill>
                <a:srgbClr val="242424"/>
              </a:solidFill>
            </a:endParaRPr>
          </a:p>
          <a:p>
            <a:pPr marL="146050"/>
            <a:endParaRPr lang="en-US" dirty="0">
              <a:solidFill>
                <a:srgbClr val="242424"/>
              </a:solidFill>
            </a:endParaRPr>
          </a:p>
          <a:p>
            <a:pPr marL="146050"/>
            <a:endParaRPr lang="en-US" dirty="0">
              <a:solidFill>
                <a:srgbClr val="24242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42CD7-FBE0-8C4A-A564-D67DEEBA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5" y="529513"/>
            <a:ext cx="3084756" cy="118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195BE-AA4A-4E4D-ADDD-3B7792490665}"/>
              </a:ext>
            </a:extLst>
          </p:cNvPr>
          <p:cNvSpPr txBox="1"/>
          <p:nvPr/>
        </p:nvSpPr>
        <p:spPr>
          <a:xfrm>
            <a:off x="4631167" y="529513"/>
            <a:ext cx="270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TIBES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4DBD0-80ED-D946-97C3-421F92CF43D2}"/>
              </a:ext>
            </a:extLst>
          </p:cNvPr>
          <p:cNvSpPr/>
          <p:nvPr/>
        </p:nvSpPr>
        <p:spPr>
          <a:xfrm>
            <a:off x="5099124" y="529513"/>
            <a:ext cx="58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OBJECTIVES</a:t>
            </a:r>
          </a:p>
        </p:txBody>
      </p:sp>
    </p:spTree>
    <p:extLst>
      <p:ext uri="{BB962C8B-B14F-4D97-AF65-F5344CB8AC3E}">
        <p14:creationId xmlns:p14="http://schemas.microsoft.com/office/powerpoint/2010/main" val="327156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1" y="2003502"/>
            <a:ext cx="4248615" cy="3516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8644" y="423746"/>
            <a:ext cx="105602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Muslim Women Standing in Solidarity with Jewish Women—take note of the head coverings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5" y="2003502"/>
            <a:ext cx="4348976" cy="35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2200" y="833953"/>
            <a:ext cx="4598595" cy="14143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sz="3600" b="1" i="1" kern="0" dirty="0">
                <a:solidFill>
                  <a:schemeClr val="bg2">
                    <a:lumMod val="50000"/>
                  </a:schemeClr>
                </a:solidFill>
              </a:rPr>
              <a:t>Check In</a:t>
            </a:r>
          </a:p>
          <a:p>
            <a:pPr defTabSz="914400"/>
            <a:endParaRPr lang="en-US" sz="3200" kern="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/>
            <a:r>
              <a:rPr lang="en-US" sz="3200" kern="0" dirty="0">
                <a:solidFill>
                  <a:schemeClr val="bg2">
                    <a:lumMod val="50000"/>
                  </a:schemeClr>
                </a:solidFill>
              </a:rPr>
              <a:t>Please share:</a:t>
            </a:r>
          </a:p>
          <a:p>
            <a:pPr defTabSz="914400"/>
            <a:endParaRPr lang="en-US" sz="3200" kern="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/>
            <a:endParaRPr lang="en-US" sz="3200" kern="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/>
            <a:endParaRPr lang="en-US" sz="32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03183" y="2969111"/>
            <a:ext cx="10007600" cy="2732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What is your name?</a:t>
            </a:r>
          </a:p>
          <a:p>
            <a:pPr defTabSz="914400"/>
            <a:endParaRPr lang="en-US" sz="2800" kern="0" dirty="0">
              <a:latin typeface="+mn-lt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Where is home for you?</a:t>
            </a:r>
          </a:p>
          <a:p>
            <a:pPr defTabSz="914400"/>
            <a:endParaRPr lang="en-US" sz="2800" kern="0" dirty="0">
              <a:latin typeface="+mn-lt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When you think of building an interfaith community, what word or phrase comes to mind?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7A7D7-5C58-9A49-8BE9-3BC8B511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88" y="849853"/>
            <a:ext cx="5153138" cy="27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323" y="357640"/>
            <a:ext cx="1054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712" y="880860"/>
            <a:ext cx="113073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Check 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Leading and Sustaining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Gallery Walk									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Small Group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Large Group Discussion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Counternarrative</a:t>
            </a:r>
            <a:r>
              <a:rPr lang="en-US" sz="2600" dirty="0">
                <a:solidFill>
                  <a:srgbClr val="000000"/>
                </a:solidFill>
              </a:rPr>
              <a:t> Storytelling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Individual Narrative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Group Reflection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   					</a:t>
            </a:r>
            <a:r>
              <a:rPr lang="en-US" sz="2600" dirty="0">
                <a:solidFill>
                  <a:srgbClr val="000000"/>
                </a:solidFill>
              </a:rPr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Facilitators’ </a:t>
            </a:r>
            <a:r>
              <a:rPr lang="en-US" sz="2600" dirty="0" err="1">
                <a:solidFill>
                  <a:srgbClr val="000000"/>
                </a:solidFill>
              </a:rPr>
              <a:t>Counternarratives</a:t>
            </a:r>
            <a:r>
              <a:rPr lang="en-US" sz="2600" dirty="0">
                <a:solidFill>
                  <a:srgbClr val="000000"/>
                </a:solidFill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</a:rPr>
              <a:t>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Debrief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ile:Starry-night-in-moma-&lt;strong&gt;gallery&lt;/strong&gt;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36" y="2283378"/>
            <a:ext cx="2089629" cy="1280160"/>
          </a:xfrm>
          <a:prstGeom prst="rect">
            <a:avLst/>
          </a:prstGeom>
        </p:spPr>
      </p:pic>
      <p:pic>
        <p:nvPicPr>
          <p:cNvPr id="6" name="Picture 5" descr="sherry hegstrom | ETMOOC Blog Hu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48" y="3685896"/>
            <a:ext cx="2233852" cy="1280160"/>
          </a:xfrm>
          <a:prstGeom prst="rect">
            <a:avLst/>
          </a:prstGeom>
        </p:spPr>
      </p:pic>
      <p:pic>
        <p:nvPicPr>
          <p:cNvPr id="7" name="Picture 6" descr="IT Machine :: 2013/07/16 글 목록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43" y="5222644"/>
            <a:ext cx="211441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944" y="903113"/>
            <a:ext cx="1078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Strategies for Leading and Sustaining Change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Gallery Walk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064" y="2508525"/>
            <a:ext cx="11058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As you walk around and reflect on the various images and quotes,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please leave a comment on the sheet next to each.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 does each display make you feel and/or think about building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interfaith community?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20607-BAB0-8949-BFD2-84C25343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56" y="4829668"/>
            <a:ext cx="14224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C07E6-D9DB-A141-AFE4-75CD386E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3" y="5019719"/>
            <a:ext cx="15875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F7F46-8691-9146-8CE1-E2E77A8A6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672" y="4358425"/>
            <a:ext cx="2291676" cy="1977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528CC8-30CA-834A-B495-BF73A45E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78" y="4875262"/>
            <a:ext cx="1587500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B0A76-BA06-6A4F-8790-473D7EA7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90" y="499999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399" y="593925"/>
            <a:ext cx="1102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Small Group 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44" y="2456795"/>
            <a:ext cx="115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Make a list of key emotions you experienced in the Gallery Walk.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dirty="0">
                <a:solidFill>
                  <a:srgbClr val="000000"/>
                </a:solidFill>
              </a:rPr>
              <a:t>Which image or quote had the most emotional energy for you?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3.  In what ways has faith and/or interfaith played a role in the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world(s) in which you live?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4.  </a:t>
            </a:r>
            <a:r>
              <a:rPr lang="en-US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what ways might the Gallery Walk experience challenge 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perceptions about building Interfaith community?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40A8C-F49E-8642-A8D9-F78463D1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04" y="204064"/>
            <a:ext cx="3281082" cy="230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B9C22-B114-FC43-92BB-72B94882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9" y="326266"/>
            <a:ext cx="3067602" cy="1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81" y="649308"/>
            <a:ext cx="1033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Large Group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581" y="1375728"/>
            <a:ext cx="104887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ea typeface="Ubuntu"/>
                <a:cs typeface="Ubuntu"/>
              </a:rPr>
              <a:t>Please share key moments from your group’s discussion.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a typeface="Ubuntu"/>
              <a:cs typeface="Ubuntu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In what ways might any of your emotional and cognitive responses feel specifically related to the fact that this experience was located around faith and interfaith?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  <a:ea typeface="Ubuntu"/>
              <a:cs typeface="Ubuntu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Ubuntu"/>
                <a:cs typeface="Ubuntu"/>
              </a:rPr>
              <a:t>In what everyone has been sharing, what are some of the connections you are noticing to Restorative Practices?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9B13C-5F5A-9542-AB0E-3B334045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21" y="5063490"/>
            <a:ext cx="13589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70404-C5F1-9D41-B448-306D5CE9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21" y="5266690"/>
            <a:ext cx="2336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5A376-9D54-6E40-AD1C-D8F95121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61" y="4955540"/>
            <a:ext cx="135890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5A7F48-096C-C54F-88D1-E1E449E2F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360" y="5006340"/>
            <a:ext cx="1625600" cy="124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EE428-3229-D443-998A-29D0574D5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924" y="5019040"/>
            <a:ext cx="1663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952" y="702567"/>
            <a:ext cx="967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Strategies for Leading and Sustaining Change: </a:t>
            </a:r>
            <a:r>
              <a:rPr lang="en-US" sz="2800" b="1" dirty="0" err="1">
                <a:solidFill>
                  <a:srgbClr val="000000"/>
                </a:solidFill>
              </a:rPr>
              <a:t>Counternarrative</a:t>
            </a:r>
            <a:r>
              <a:rPr lang="en-US" sz="2800" b="1" dirty="0">
                <a:solidFill>
                  <a:srgbClr val="000000"/>
                </a:solidFill>
              </a:rPr>
              <a:t> Storytelling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952" y="1993752"/>
            <a:ext cx="11153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Challenge stereotypical assumptions and illustrate the diversity and complexity of our world.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Helps to explore and analyze experiences and perspectives that differ from traditional/dominant narratives.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													(</a:t>
            </a:r>
            <a:r>
              <a:rPr lang="en-US" sz="2800" dirty="0" err="1">
                <a:solidFill>
                  <a:srgbClr val="000000"/>
                </a:solidFill>
              </a:rPr>
              <a:t>Solorzano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&amp;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Yosso</a:t>
            </a:r>
            <a:r>
              <a:rPr lang="en-US" sz="2800" dirty="0">
                <a:solidFill>
                  <a:srgbClr val="000000"/>
                </a:solidFill>
              </a:rPr>
              <a:t>, 2002)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8F4C2-31D8-F145-ABB5-2A05029D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81" y="4324575"/>
            <a:ext cx="4828589" cy="17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012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2923</TotalTime>
  <Words>468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Nunito</vt:lpstr>
      <vt:lpstr>Times New Roman</vt:lpstr>
      <vt:lpstr>Ubuntu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Cabrini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Religion Matters? Exploring Emotional and Cognitive Response to Boosting an Interfaith Restorative Community</dc:title>
  <dc:creator>Sheety, Alia</dc:creator>
  <cp:lastModifiedBy>Sheety, Alia</cp:lastModifiedBy>
  <cp:revision>47</cp:revision>
  <cp:lastPrinted>2018-04-27T23:25:48Z</cp:lastPrinted>
  <dcterms:created xsi:type="dcterms:W3CDTF">2018-04-23T17:47:55Z</dcterms:created>
  <dcterms:modified xsi:type="dcterms:W3CDTF">2018-05-10T18:35:20Z</dcterms:modified>
</cp:coreProperties>
</file>