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7"/>
  </p:notesMasterIdLst>
  <p:handoutMasterIdLst>
    <p:handoutMasterId r:id="rId2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7010400" cy="9296400"/>
  <p:embeddedFontLst>
    <p:embeddedFont>
      <p:font typeface="Calibri" panose="020F050202020403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Merriweather"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59BB9C-A5A5-48CB-AA69-93AA79B5BF1C}">
  <a:tblStyle styleId="{A159BB9C-A5A5-48CB-AA69-93AA79B5BF1C}" styleName="Table_0">
    <a:wholeTbl>
      <a:tcTxStyle b="off" i="off">
        <a:font>
          <a:latin typeface="Constantia"/>
          <a:ea typeface="Constantia"/>
          <a:cs typeface="Constanti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BF5"/>
          </a:solidFill>
        </a:fill>
      </a:tcStyle>
    </a:wholeTbl>
    <a:band1H>
      <a:tcStyle>
        <a:tcBdr/>
        <a:fill>
          <a:solidFill>
            <a:srgbClr val="CAD4EA"/>
          </a:solidFill>
        </a:fill>
      </a:tcStyle>
    </a:band1H>
    <a:band1V>
      <a:tcStyle>
        <a:tcBdr/>
        <a:fill>
          <a:solidFill>
            <a:srgbClr val="CAD4EA"/>
          </a:solidFill>
        </a:fill>
      </a:tcStyle>
    </a:band1V>
    <a:lastCol>
      <a:tcTxStyle b="on" i="off">
        <a:font>
          <a:latin typeface="Constantia"/>
          <a:ea typeface="Constantia"/>
          <a:cs typeface="Constantia"/>
        </a:font>
        <a:schemeClr val="lt1"/>
      </a:tcTxStyle>
      <a:tcStyle>
        <a:tcBdr/>
        <a:fill>
          <a:solidFill>
            <a:schemeClr val="accent1"/>
          </a:solidFill>
        </a:fill>
      </a:tcStyle>
    </a:lastCol>
    <a:firstCol>
      <a:tcTxStyle b="on" i="off">
        <a:font>
          <a:latin typeface="Constantia"/>
          <a:ea typeface="Constantia"/>
          <a:cs typeface="Constantia"/>
        </a:font>
        <a:schemeClr val="lt1"/>
      </a:tcTxStyle>
      <a:tcStyle>
        <a:tcBdr/>
        <a:fill>
          <a:solidFill>
            <a:schemeClr val="accent1"/>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167C33E-EEE2-4EAB-A9E1-3C84DD8BFF8A}" type="datetimeFigureOut">
              <a:rPr lang="en-US" smtClean="0"/>
              <a:t>9/15/2016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B262FE-8E0B-4362-A25F-F9248B2470EF}" type="slidenum">
              <a:rPr lang="en-US" smtClean="0"/>
              <a:t>‹#›</a:t>
            </a:fld>
            <a:endParaRPr lang="en-US"/>
          </a:p>
        </p:txBody>
      </p:sp>
    </p:spTree>
    <p:extLst>
      <p:ext uri="{BB962C8B-B14F-4D97-AF65-F5344CB8AC3E}">
        <p14:creationId xmlns:p14="http://schemas.microsoft.com/office/powerpoint/2010/main" val="3177915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15190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12" name="Shape 1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470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
        <p:nvSpPr>
          <p:cNvPr id="232" name="Shape 23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89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39" name="Shape 2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566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45" name="Shape 2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65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52" name="Shape 2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94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
        <p:nvSpPr>
          <p:cNvPr id="259" name="Shape 25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928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
        <p:nvSpPr>
          <p:cNvPr id="278" name="Shape 27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1873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84" name="Shape 2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000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90" name="Shape 2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207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96" name="Shape 2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342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02" name="Shape 3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a:t>Carrie</a:t>
            </a:r>
          </a:p>
        </p:txBody>
      </p:sp>
      <p:sp>
        <p:nvSpPr>
          <p:cNvPr id="119" name="Shape 11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7002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08" name="Shape 3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888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14" name="Shape 3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663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20" name="Shape 3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959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26" name="Shape 3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30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32" name="Shape 3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38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
        <p:nvSpPr>
          <p:cNvPr id="126" name="Shape 12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47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
        <p:nvSpPr>
          <p:cNvPr id="141" name="Shape 141"/>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907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87" name="Shape 1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714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93" name="Shape 1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46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
        <p:nvSpPr>
          <p:cNvPr id="200" name="Shape 20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66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18" name="Shape 2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62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24" name="Shape 2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66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lvl="0" indent="0" algn="r" rtl="0">
              <a:spcBef>
                <a:spcPts val="0"/>
              </a:spcBef>
              <a:buClr>
                <a:srgbClr val="4CE0EA"/>
              </a:buClr>
              <a:buFont typeface="Calibri"/>
              <a:buNone/>
              <a:defRPr sz="5600" b="1" i="0" u="none" strike="noStrike" cap="none">
                <a:solidFill>
                  <a:srgbClr val="4CE0EA"/>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20" lvl="0" indent="0" algn="r" rtl="0">
              <a:spcBef>
                <a:spcPts val="520"/>
              </a:spcBef>
              <a:buClr>
                <a:schemeClr val="accent3"/>
              </a:buClr>
              <a:buFont typeface="Noto Sans Symbols"/>
              <a:buNone/>
              <a:defRPr sz="2600" b="0" i="0" u="none" strike="noStrike" cap="none">
                <a:solidFill>
                  <a:schemeClr val="lt1"/>
                </a:solidFill>
                <a:latin typeface="Merriweather"/>
                <a:ea typeface="Merriweather"/>
                <a:cs typeface="Merriweather"/>
                <a:sym typeface="Merriweather"/>
              </a:defRPr>
            </a:lvl1pPr>
            <a:lvl2pPr marL="457200" marR="0" lvl="1" indent="0" algn="ctr" rtl="0">
              <a:spcBef>
                <a:spcPts val="480"/>
              </a:spcBef>
              <a:buClr>
                <a:schemeClr val="accent1"/>
              </a:buClr>
              <a:buFont typeface="Noto Sans Symbols"/>
              <a:buNone/>
              <a:defRPr sz="2400" b="0" i="0" u="none" strike="noStrike" cap="none">
                <a:solidFill>
                  <a:schemeClr val="lt1"/>
                </a:solidFill>
                <a:latin typeface="Merriweather"/>
                <a:ea typeface="Merriweather"/>
                <a:cs typeface="Merriweather"/>
                <a:sym typeface="Merriweather"/>
              </a:defRPr>
            </a:lvl2pPr>
            <a:lvl3pPr marL="914400" marR="0" lvl="2" indent="0" algn="ctr" rtl="0">
              <a:spcBef>
                <a:spcPts val="420"/>
              </a:spcBef>
              <a:buClr>
                <a:schemeClr val="accent2"/>
              </a:buClr>
              <a:buFont typeface="Noto Sans Symbols"/>
              <a:buNone/>
              <a:defRPr sz="2100" b="0" i="0" u="none" strike="noStrike" cap="none">
                <a:solidFill>
                  <a:schemeClr val="lt1"/>
                </a:solidFill>
                <a:latin typeface="Merriweather"/>
                <a:ea typeface="Merriweather"/>
                <a:cs typeface="Merriweather"/>
                <a:sym typeface="Merriweather"/>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Merriweather"/>
                <a:ea typeface="Merriweather"/>
                <a:cs typeface="Merriweather"/>
                <a:sym typeface="Merriweather"/>
              </a:defRPr>
            </a:lvl4pPr>
            <a:lvl5pPr marL="1828800" marR="0" lvl="4" indent="0" algn="ctr" rtl="0">
              <a:spcBef>
                <a:spcPts val="400"/>
              </a:spcBef>
              <a:buClr>
                <a:schemeClr val="accent4"/>
              </a:buClr>
              <a:buFont typeface="Noto Sans Symbols"/>
              <a:buNone/>
              <a:defRPr sz="2000" b="0" i="0" u="none" strike="noStrike" cap="none">
                <a:solidFill>
                  <a:schemeClr val="lt1"/>
                </a:solidFill>
                <a:latin typeface="Merriweather"/>
                <a:ea typeface="Merriweather"/>
                <a:cs typeface="Merriweather"/>
                <a:sym typeface="Merriweather"/>
              </a:defRPr>
            </a:lvl5pPr>
            <a:lvl6pPr marL="2286000" marR="0" lvl="5" indent="0" algn="ctr" rtl="0">
              <a:spcBef>
                <a:spcPts val="360"/>
              </a:spcBef>
              <a:buClr>
                <a:schemeClr val="accent5"/>
              </a:buClr>
              <a:buFont typeface="Noto Sans Symbols"/>
              <a:buNone/>
              <a:defRPr sz="1800" b="0" i="0" u="none" strike="noStrike" cap="none">
                <a:solidFill>
                  <a:schemeClr val="lt1"/>
                </a:solidFill>
                <a:latin typeface="Merriweather"/>
                <a:ea typeface="Merriweather"/>
                <a:cs typeface="Merriweather"/>
                <a:sym typeface="Merriweather"/>
              </a:defRPr>
            </a:lvl6pPr>
            <a:lvl7pPr marL="2743200" marR="0" lvl="6" indent="0" algn="ctr" rtl="0">
              <a:spcBef>
                <a:spcPts val="320"/>
              </a:spcBef>
              <a:buClr>
                <a:schemeClr val="accent6"/>
              </a:buClr>
              <a:buFont typeface="Noto Sans Symbols"/>
              <a:buNone/>
              <a:defRPr sz="1600" b="0" i="0" u="none" strike="noStrike" cap="none">
                <a:solidFill>
                  <a:schemeClr val="lt1"/>
                </a:solidFill>
                <a:latin typeface="Merriweather"/>
                <a:ea typeface="Merriweather"/>
                <a:cs typeface="Merriweather"/>
                <a:sym typeface="Merriweather"/>
              </a:defRPr>
            </a:lvl7pPr>
            <a:lvl8pPr marL="3200400" marR="0" lvl="7" indent="0" algn="ctr" rtl="0">
              <a:spcBef>
                <a:spcPts val="320"/>
              </a:spcBef>
              <a:buClr>
                <a:schemeClr val="lt2"/>
              </a:buClr>
              <a:buFont typeface="Merriweather"/>
              <a:buNone/>
              <a:defRPr sz="1600" b="0" i="0" u="none" strike="noStrike" cap="none">
                <a:solidFill>
                  <a:schemeClr val="lt1"/>
                </a:solidFill>
                <a:latin typeface="Merriweather"/>
                <a:ea typeface="Merriweather"/>
                <a:cs typeface="Merriweather"/>
                <a:sym typeface="Merriweather"/>
              </a:defRPr>
            </a:lvl8pPr>
            <a:lvl9pPr marL="3657600" marR="0" lvl="8" indent="0" algn="ctr" rtl="0">
              <a:spcBef>
                <a:spcPts val="280"/>
              </a:spcBef>
              <a:buClr>
                <a:schemeClr val="lt2"/>
              </a:buClr>
              <a:buFont typeface="Merriweather"/>
              <a:buNone/>
              <a:defRPr sz="1400" b="0" i="0" u="none" strike="noStrike" cap="none">
                <a:solidFill>
                  <a:schemeClr val="lt1"/>
                </a:solidFill>
                <a:latin typeface="Merriweather"/>
                <a:ea typeface="Merriweather"/>
                <a:cs typeface="Merriweather"/>
                <a:sym typeface="Merriweathe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24" name="Shape 2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25" name="Shape 25"/>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Merriweather"/>
                <a:ea typeface="Merriweather"/>
                <a:cs typeface="Merriweather"/>
                <a:sym typeface="Merriweather"/>
              </a:rPr>
              <a:t>‹#›</a:t>
            </a:fld>
            <a:endParaRPr lang="en-US" sz="1200">
              <a:solidFill>
                <a:srgbClr val="D0E9ED"/>
              </a:solidFill>
              <a:latin typeface="Merriweather"/>
              <a:ea typeface="Merriweather"/>
              <a:cs typeface="Merriweather"/>
              <a:sym typeface="Merriweathe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7"/>
        <p:cNvGrpSpPr/>
        <p:nvPr/>
      </p:nvGrpSpPr>
      <p:grpSpPr>
        <a:xfrm>
          <a:off x="0" y="0"/>
          <a:ext cx="0" cy="0"/>
          <a:chOff x="0" y="0"/>
          <a:chExt cx="0" cy="0"/>
        </a:xfrm>
      </p:grpSpPr>
      <p:sp>
        <p:nvSpPr>
          <p:cNvPr id="88" name="Shape 88"/>
          <p:cNvSpPr/>
          <p:nvPr/>
        </p:nvSpPr>
        <p:spPr>
          <a:xfrm rot="-10380000" flipH="1">
            <a:off x="3165753" y="1108076"/>
            <a:ext cx="5257800" cy="4114799"/>
          </a:xfrm>
          <a:prstGeom prst="snipRoundRect">
            <a:avLst>
              <a:gd name="adj1" fmla="val 0"/>
              <a:gd name="adj2" fmla="val 3646"/>
            </a:avLst>
          </a:prstGeom>
          <a:solidFill>
            <a:srgbClr val="FFFFFF"/>
          </a:solidFill>
          <a:ln w="9525" cap="rnd" cmpd="sng">
            <a:solidFill>
              <a:srgbClr val="C0C0C0"/>
            </a:solidFill>
            <a:prstDash val="solid"/>
            <a:round/>
            <a:headEnd type="none" w="med" len="med"/>
            <a:tailEnd type="none" w="med" len="med"/>
          </a:ln>
          <a:effectLst>
            <a:outerShdw blurRad="63500" dist="38500" dir="7500000" sx="98500" sy="100080" kx="100000" ky="100000" algn="tl" rotWithShape="0">
              <a:srgbClr val="000000">
                <a:alpha val="2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Merriweather"/>
              <a:ea typeface="Merriweather"/>
              <a:cs typeface="Merriweather"/>
              <a:sym typeface="Merriweather"/>
            </a:endParaRPr>
          </a:p>
        </p:txBody>
      </p:sp>
      <p:sp>
        <p:nvSpPr>
          <p:cNvPr id="89" name="Shape 89"/>
          <p:cNvSpPr/>
          <p:nvPr/>
        </p:nvSpPr>
        <p:spPr>
          <a:xfrm rot="-10380000" flipH="1">
            <a:off x="8004134" y="5359769"/>
            <a:ext cx="155447" cy="155447"/>
          </a:xfrm>
          <a:prstGeom prst="rtTriangle">
            <a:avLst/>
          </a:prstGeom>
          <a:solidFill>
            <a:srgbClr val="FFFFFF"/>
          </a:solidFill>
          <a:ln w="12700" cap="flat" cmpd="sng">
            <a:solidFill>
              <a:srgbClr val="FFFFFF"/>
            </a:solidFill>
            <a:prstDash val="solid"/>
            <a:bevel/>
            <a:headEnd type="none" w="med" len="med"/>
            <a:tailEnd type="none" w="med" len="med"/>
          </a:ln>
          <a:effectLst>
            <a:outerShdw blurRad="19685" dist="6350" dir="12900000" algn="tl" rotWithShape="0">
              <a:srgbClr val="000000">
                <a:alpha val="46666"/>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Merriweather"/>
              <a:ea typeface="Merriweather"/>
              <a:cs typeface="Merriweather"/>
              <a:sym typeface="Merriweather"/>
            </a:endParaRPr>
          </a:p>
        </p:txBody>
      </p:sp>
      <p:sp>
        <p:nvSpPr>
          <p:cNvPr id="90" name="Shape 90"/>
          <p:cNvSpPr txBox="1">
            <a:spLocks noGrp="1"/>
          </p:cNvSpPr>
          <p:nvPr>
            <p:ph type="title"/>
          </p:nvPr>
        </p:nvSpPr>
        <p:spPr>
          <a:xfrm>
            <a:off x="609600" y="1176995"/>
            <a:ext cx="2212848" cy="158262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2000" b="1"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a:off x="609600" y="2828784"/>
            <a:ext cx="2209799" cy="2179320"/>
          </a:xfrm>
          <a:prstGeom prst="rect">
            <a:avLst/>
          </a:prstGeom>
          <a:noFill/>
          <a:ln>
            <a:noFill/>
          </a:ln>
        </p:spPr>
        <p:txBody>
          <a:bodyPr lIns="91425" tIns="91425" rIns="91425" bIns="91425" anchor="t" anchorCtr="0"/>
          <a:lstStyle>
            <a:lvl1pPr marL="0" marR="0" lvl="0" indent="0" algn="l" rtl="0">
              <a:spcBef>
                <a:spcPts val="250"/>
              </a:spcBef>
              <a:buClr>
                <a:schemeClr val="accent3"/>
              </a:buClr>
              <a:buFont typeface="Noto Sans Symbols"/>
              <a:buNone/>
              <a:defRPr sz="1300" b="0" i="0" u="none" strike="noStrike" cap="none">
                <a:solidFill>
                  <a:schemeClr val="dk1"/>
                </a:solidFill>
                <a:latin typeface="Merriweather"/>
                <a:ea typeface="Merriweather"/>
                <a:cs typeface="Merriweather"/>
                <a:sym typeface="Merriweather"/>
              </a:defRPr>
            </a:lvl1pPr>
            <a:lvl2pPr marL="640080" marR="0" lvl="1" indent="-194310" algn="l" rtl="0">
              <a:spcBef>
                <a:spcPts val="240"/>
              </a:spcBef>
              <a:buClr>
                <a:schemeClr val="accent1"/>
              </a:buClr>
              <a:buSzPct val="85000"/>
              <a:buFont typeface="Noto Sans Symbols"/>
              <a:buChar char="●"/>
              <a:defRPr sz="1200" b="0" i="0" u="none" strike="noStrike" cap="none">
                <a:solidFill>
                  <a:schemeClr val="dk1"/>
                </a:solidFill>
                <a:latin typeface="Merriweather"/>
                <a:ea typeface="Merriweather"/>
                <a:cs typeface="Merriweather"/>
                <a:sym typeface="Merriweather"/>
              </a:defRPr>
            </a:lvl2pPr>
            <a:lvl3pPr marL="914400" marR="0" lvl="2" indent="-209550" algn="l" rtl="0">
              <a:spcBef>
                <a:spcPts val="200"/>
              </a:spcBef>
              <a:buClr>
                <a:schemeClr val="accent2"/>
              </a:buClr>
              <a:buSzPct val="70000"/>
              <a:buFont typeface="Noto Sans Symbols"/>
              <a:buChar char="●"/>
              <a:defRPr sz="1000" b="0" i="0" u="none" strike="noStrike" cap="none">
                <a:solidFill>
                  <a:schemeClr val="dk1"/>
                </a:solidFill>
                <a:latin typeface="Merriweather"/>
                <a:ea typeface="Merriweather"/>
                <a:cs typeface="Merriweather"/>
                <a:sym typeface="Merriweather"/>
              </a:defRPr>
            </a:lvl3pPr>
            <a:lvl4pPr marL="1188720" marR="0" lvl="3" indent="-173672" algn="l" rtl="0">
              <a:spcBef>
                <a:spcPts val="180"/>
              </a:spcBef>
              <a:buClr>
                <a:schemeClr val="accent3"/>
              </a:buClr>
              <a:buSzPct val="64999"/>
              <a:buFont typeface="Noto Sans Symbols"/>
              <a:buChar char="●"/>
              <a:defRPr sz="900" b="0" i="0" u="none" strike="noStrike" cap="none">
                <a:solidFill>
                  <a:schemeClr val="dk1"/>
                </a:solidFill>
                <a:latin typeface="Merriweather"/>
                <a:ea typeface="Merriweather"/>
                <a:cs typeface="Merriweather"/>
                <a:sym typeface="Merriweather"/>
              </a:defRPr>
            </a:lvl4pPr>
            <a:lvl5pPr marL="1463040" marR="0" lvl="4" indent="-181292" algn="l" rtl="0">
              <a:spcBef>
                <a:spcPts val="180"/>
              </a:spcBef>
              <a:buClr>
                <a:schemeClr val="accent4"/>
              </a:buClr>
              <a:buSzPct val="64999"/>
              <a:buFont typeface="Noto Sans Symbols"/>
              <a:buChar char="●"/>
              <a:defRPr sz="9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92" name="Shape 92"/>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93" name="Shape 93"/>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94" name="Shape 94"/>
          <p:cNvSpPr txBox="1">
            <a:spLocks noGrp="1"/>
          </p:cNvSpPr>
          <p:nvPr>
            <p:ph type="sldNum" idx="12"/>
          </p:nvPr>
        </p:nvSpPr>
        <p:spPr>
          <a:xfrm>
            <a:off x="8077200" y="6356350"/>
            <a:ext cx="609599"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Merriweather"/>
                <a:ea typeface="Merriweather"/>
                <a:cs typeface="Merriweather"/>
                <a:sym typeface="Merriweather"/>
              </a:rPr>
              <a:t>‹#›</a:t>
            </a:fld>
            <a:endParaRPr lang="en-US" sz="1200">
              <a:solidFill>
                <a:srgbClr val="035C75"/>
              </a:solidFill>
              <a:latin typeface="Merriweather"/>
              <a:ea typeface="Merriweather"/>
              <a:cs typeface="Merriweather"/>
              <a:sym typeface="Merriweather"/>
            </a:endParaRPr>
          </a:p>
        </p:txBody>
      </p:sp>
      <p:sp>
        <p:nvSpPr>
          <p:cNvPr id="95" name="Shape 95"/>
          <p:cNvSpPr>
            <a:spLocks noGrp="1"/>
          </p:cNvSpPr>
          <p:nvPr>
            <p:ph type="pic" idx="2"/>
          </p:nvPr>
        </p:nvSpPr>
        <p:spPr>
          <a:xfrm rot="420000">
            <a:off x="3485792" y="1199516"/>
            <a:ext cx="4617719" cy="3931919"/>
          </a:xfrm>
          <a:prstGeom prst="rect">
            <a:avLst/>
          </a:prstGeom>
          <a:solidFill>
            <a:schemeClr val="lt2"/>
          </a:solidFill>
          <a:ln w="9525" cap="rnd" cmpd="sng">
            <a:solidFill>
              <a:srgbClr val="C0C0C0"/>
            </a:solidFill>
            <a:prstDash val="solid"/>
            <a:round/>
            <a:headEnd type="none" w="med" len="med"/>
            <a:tailEnd type="none" w="med" len="med"/>
          </a:ln>
        </p:spPr>
        <p:txBody>
          <a:bodyPr lIns="91425" tIns="91425" rIns="91425" bIns="91425" anchor="t" anchorCtr="0"/>
          <a:lstStyle>
            <a:lvl1pPr marL="0" marR="0" lvl="0" indent="0" algn="l" rtl="0">
              <a:spcBef>
                <a:spcPts val="640"/>
              </a:spcBef>
              <a:buClr>
                <a:schemeClr val="accent3"/>
              </a:buClr>
              <a:buFont typeface="Noto Sans Symbols"/>
              <a:buNone/>
              <a:defRPr sz="3200" b="0" i="0" u="none" strike="noStrike" cap="none">
                <a:solidFill>
                  <a:schemeClr val="dk1"/>
                </a:solidFill>
                <a:latin typeface="Merriweather"/>
                <a:ea typeface="Merriweather"/>
                <a:cs typeface="Merriweather"/>
                <a:sym typeface="Merriweather"/>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Merriweather"/>
                <a:ea typeface="Merriweather"/>
                <a:cs typeface="Merriweather"/>
                <a:sym typeface="Merriweather"/>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Merriweather"/>
                <a:ea typeface="Merriweather"/>
                <a:cs typeface="Merriweather"/>
                <a:sym typeface="Merriweather"/>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Merriweather"/>
                <a:ea typeface="Merriweather"/>
                <a:cs typeface="Merriweather"/>
                <a:sym typeface="Merriweather"/>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96" name="Shape 96"/>
          <p:cNvSpPr/>
          <p:nvPr/>
        </p:nvSpPr>
        <p:spPr>
          <a:xfrm rot="10800000" flipH="1">
            <a:off x="-9525" y="5816599"/>
            <a:ext cx="9163049" cy="10414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Merriweather"/>
              <a:ea typeface="Merriweather"/>
              <a:cs typeface="Merriweather"/>
              <a:sym typeface="Merriweather"/>
            </a:endParaRPr>
          </a:p>
        </p:txBody>
      </p:sp>
      <p:sp>
        <p:nvSpPr>
          <p:cNvPr id="97" name="Shape 97"/>
          <p:cNvSpPr/>
          <p:nvPr/>
        </p:nvSpPr>
        <p:spPr>
          <a:xfrm rot="10800000" flipH="1">
            <a:off x="4381500" y="6219825"/>
            <a:ext cx="4762499" cy="638174"/>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Merriweather"/>
              <a:ea typeface="Merriweather"/>
              <a:cs typeface="Merriweather"/>
              <a:sym typeface="Merriweath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rot="5400000">
            <a:off x="2377439" y="15239"/>
            <a:ext cx="4389119" cy="8229600"/>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Merriweather"/>
                <a:ea typeface="Merriweather"/>
                <a:cs typeface="Merriweather"/>
                <a:sym typeface="Merriweather"/>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Merriweather"/>
                <a:ea typeface="Merriweather"/>
                <a:cs typeface="Merriweather"/>
                <a:sym typeface="Merriweather"/>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Merriweather"/>
                <a:ea typeface="Merriweather"/>
                <a:cs typeface="Merriweather"/>
                <a:sym typeface="Merriweather"/>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Merriweather"/>
                <a:ea typeface="Merriweather"/>
                <a:cs typeface="Merriweather"/>
                <a:sym typeface="Merriweather"/>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101" name="Shape 101"/>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102" name="Shape 102"/>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103" name="Shape 103"/>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Merriweather"/>
                <a:ea typeface="Merriweather"/>
                <a:cs typeface="Merriweather"/>
                <a:sym typeface="Merriweather"/>
              </a:rPr>
              <a:t>‹#›</a:t>
            </a:fld>
            <a:endParaRPr lang="en-US" sz="1200">
              <a:solidFill>
                <a:srgbClr val="035C75"/>
              </a:solidFill>
              <a:latin typeface="Merriweather"/>
              <a:ea typeface="Merriweather"/>
              <a:cs typeface="Merriweather"/>
              <a:sym typeface="Merriweathe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rot="5400000">
            <a:off x="5052218" y="2491582"/>
            <a:ext cx="5211763" cy="20574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rot="5400000">
            <a:off x="861218" y="510382"/>
            <a:ext cx="5211763" cy="601979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Merriweather"/>
                <a:ea typeface="Merriweather"/>
                <a:cs typeface="Merriweather"/>
                <a:sym typeface="Merriweather"/>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Merriweather"/>
                <a:ea typeface="Merriweather"/>
                <a:cs typeface="Merriweather"/>
                <a:sym typeface="Merriweather"/>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Merriweather"/>
                <a:ea typeface="Merriweather"/>
                <a:cs typeface="Merriweather"/>
                <a:sym typeface="Merriweather"/>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Merriweather"/>
                <a:ea typeface="Merriweather"/>
                <a:cs typeface="Merriweather"/>
                <a:sym typeface="Merriweather"/>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107" name="Shape 107"/>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108" name="Shape 108"/>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109" name="Shape 109"/>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Merriweather"/>
                <a:ea typeface="Merriweather"/>
                <a:cs typeface="Merriweather"/>
                <a:sym typeface="Merriweather"/>
              </a:rPr>
              <a:t>‹#›</a:t>
            </a:fld>
            <a:endParaRPr lang="en-US" sz="1200">
              <a:solidFill>
                <a:srgbClr val="035C75"/>
              </a:solidFill>
              <a:latin typeface="Merriweather"/>
              <a:ea typeface="Merriweather"/>
              <a:cs typeface="Merriweather"/>
              <a:sym typeface="Merriweathe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Merriweather"/>
                <a:ea typeface="Merriweather"/>
                <a:cs typeface="Merriweather"/>
                <a:sym typeface="Merriweather"/>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Merriweather"/>
                <a:ea typeface="Merriweather"/>
                <a:cs typeface="Merriweather"/>
                <a:sym typeface="Merriweather"/>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Merriweather"/>
                <a:ea typeface="Merriweather"/>
                <a:cs typeface="Merriweather"/>
                <a:sym typeface="Merriweather"/>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Merriweather"/>
                <a:ea typeface="Merriweather"/>
                <a:cs typeface="Merriweather"/>
                <a:sym typeface="Merriweather"/>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41" name="Shape 41"/>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42" name="Shape 42"/>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Merriweather"/>
                <a:ea typeface="Merriweather"/>
                <a:cs typeface="Merriweather"/>
                <a:sym typeface="Merriweather"/>
              </a:rPr>
              <a:t>‹#›</a:t>
            </a:fld>
            <a:endParaRPr lang="en-US" sz="1200">
              <a:solidFill>
                <a:srgbClr val="035C75"/>
              </a:solidFill>
              <a:latin typeface="Merriweather"/>
              <a:ea typeface="Merriweather"/>
              <a:cs typeface="Merriweather"/>
              <a:sym typeface="Merriweathe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lvl="0" indent="0" algn="r" rtl="0">
              <a:spcBef>
                <a:spcPts val="0"/>
              </a:spcBef>
              <a:buClr>
                <a:srgbClr val="4CE0EA"/>
              </a:buClr>
              <a:buFont typeface="Calibri"/>
              <a:buNone/>
              <a:defRPr sz="5600" b="1" i="0" u="none" strike="noStrike" cap="none">
                <a:solidFill>
                  <a:srgbClr val="4CE0EA"/>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20" lvl="0" indent="0" algn="r" rtl="0">
              <a:spcBef>
                <a:spcPts val="520"/>
              </a:spcBef>
              <a:buClr>
                <a:schemeClr val="accent3"/>
              </a:buClr>
              <a:buFont typeface="Noto Sans Symbols"/>
              <a:buNone/>
              <a:defRPr sz="2600" b="0" i="0" u="none" strike="noStrike" cap="none">
                <a:solidFill>
                  <a:schemeClr val="lt1"/>
                </a:solidFill>
                <a:latin typeface="Merriweather"/>
                <a:ea typeface="Merriweather"/>
                <a:cs typeface="Merriweather"/>
                <a:sym typeface="Merriweather"/>
              </a:defRPr>
            </a:lvl1pPr>
            <a:lvl2pPr marL="457200" marR="0" lvl="1" indent="0" algn="ctr" rtl="0">
              <a:spcBef>
                <a:spcPts val="480"/>
              </a:spcBef>
              <a:buClr>
                <a:schemeClr val="accent1"/>
              </a:buClr>
              <a:buFont typeface="Noto Sans Symbols"/>
              <a:buNone/>
              <a:defRPr sz="2400" b="0" i="0" u="none" strike="noStrike" cap="none">
                <a:solidFill>
                  <a:schemeClr val="lt1"/>
                </a:solidFill>
                <a:latin typeface="Merriweather"/>
                <a:ea typeface="Merriweather"/>
                <a:cs typeface="Merriweather"/>
                <a:sym typeface="Merriweather"/>
              </a:defRPr>
            </a:lvl2pPr>
            <a:lvl3pPr marL="914400" marR="0" lvl="2" indent="0" algn="ctr" rtl="0">
              <a:spcBef>
                <a:spcPts val="420"/>
              </a:spcBef>
              <a:buClr>
                <a:schemeClr val="accent2"/>
              </a:buClr>
              <a:buFont typeface="Noto Sans Symbols"/>
              <a:buNone/>
              <a:defRPr sz="2100" b="0" i="0" u="none" strike="noStrike" cap="none">
                <a:solidFill>
                  <a:schemeClr val="lt1"/>
                </a:solidFill>
                <a:latin typeface="Merriweather"/>
                <a:ea typeface="Merriweather"/>
                <a:cs typeface="Merriweather"/>
                <a:sym typeface="Merriweather"/>
              </a:defRPr>
            </a:lvl3pPr>
            <a:lvl4pPr marL="1371600" marR="0" lvl="3" indent="0" algn="ctr" rtl="0">
              <a:spcBef>
                <a:spcPts val="400"/>
              </a:spcBef>
              <a:buClr>
                <a:schemeClr val="accent3"/>
              </a:buClr>
              <a:buFont typeface="Noto Sans Symbols"/>
              <a:buNone/>
              <a:defRPr sz="2000" b="0" i="0" u="none" strike="noStrike" cap="none">
                <a:solidFill>
                  <a:schemeClr val="lt1"/>
                </a:solidFill>
                <a:latin typeface="Merriweather"/>
                <a:ea typeface="Merriweather"/>
                <a:cs typeface="Merriweather"/>
                <a:sym typeface="Merriweather"/>
              </a:defRPr>
            </a:lvl4pPr>
            <a:lvl5pPr marL="1828800" marR="0" lvl="4" indent="0" algn="ctr" rtl="0">
              <a:spcBef>
                <a:spcPts val="400"/>
              </a:spcBef>
              <a:buClr>
                <a:schemeClr val="accent4"/>
              </a:buClr>
              <a:buFont typeface="Noto Sans Symbols"/>
              <a:buNone/>
              <a:defRPr sz="2000" b="0" i="0" u="none" strike="noStrike" cap="none">
                <a:solidFill>
                  <a:schemeClr val="lt1"/>
                </a:solidFill>
                <a:latin typeface="Merriweather"/>
                <a:ea typeface="Merriweather"/>
                <a:cs typeface="Merriweather"/>
                <a:sym typeface="Merriweather"/>
              </a:defRPr>
            </a:lvl5pPr>
            <a:lvl6pPr marL="2286000" marR="0" lvl="5" indent="0" algn="ctr" rtl="0">
              <a:spcBef>
                <a:spcPts val="360"/>
              </a:spcBef>
              <a:buClr>
                <a:schemeClr val="accent5"/>
              </a:buClr>
              <a:buFont typeface="Noto Sans Symbols"/>
              <a:buNone/>
              <a:defRPr sz="1800" b="0" i="0" u="none" strike="noStrike" cap="none">
                <a:solidFill>
                  <a:schemeClr val="lt1"/>
                </a:solidFill>
                <a:latin typeface="Merriweather"/>
                <a:ea typeface="Merriweather"/>
                <a:cs typeface="Merriweather"/>
                <a:sym typeface="Merriweather"/>
              </a:defRPr>
            </a:lvl6pPr>
            <a:lvl7pPr marL="2743200" marR="0" lvl="6" indent="0" algn="ctr" rtl="0">
              <a:spcBef>
                <a:spcPts val="320"/>
              </a:spcBef>
              <a:buClr>
                <a:schemeClr val="accent6"/>
              </a:buClr>
              <a:buFont typeface="Noto Sans Symbols"/>
              <a:buNone/>
              <a:defRPr sz="1600" b="0" i="0" u="none" strike="noStrike" cap="none">
                <a:solidFill>
                  <a:schemeClr val="lt1"/>
                </a:solidFill>
                <a:latin typeface="Merriweather"/>
                <a:ea typeface="Merriweather"/>
                <a:cs typeface="Merriweather"/>
                <a:sym typeface="Merriweather"/>
              </a:defRPr>
            </a:lvl7pPr>
            <a:lvl8pPr marL="3200400" marR="0" lvl="7" indent="0" algn="ctr" rtl="0">
              <a:spcBef>
                <a:spcPts val="320"/>
              </a:spcBef>
              <a:buClr>
                <a:schemeClr val="lt2"/>
              </a:buClr>
              <a:buFont typeface="Merriweather"/>
              <a:buNone/>
              <a:defRPr sz="1600" b="0" i="0" u="none" strike="noStrike" cap="none">
                <a:solidFill>
                  <a:schemeClr val="lt1"/>
                </a:solidFill>
                <a:latin typeface="Merriweather"/>
                <a:ea typeface="Merriweather"/>
                <a:cs typeface="Merriweather"/>
                <a:sym typeface="Merriweather"/>
              </a:defRPr>
            </a:lvl8pPr>
            <a:lvl9pPr marL="3657600" marR="0" lvl="8" indent="0" algn="ctr" rtl="0">
              <a:spcBef>
                <a:spcPts val="280"/>
              </a:spcBef>
              <a:buClr>
                <a:schemeClr val="lt2"/>
              </a:buClr>
              <a:buFont typeface="Merriweather"/>
              <a:buNone/>
              <a:defRPr sz="1400" b="0" i="0" u="none" strike="noStrike" cap="none">
                <a:solidFill>
                  <a:schemeClr val="lt1"/>
                </a:solidFill>
                <a:latin typeface="Merriweather"/>
                <a:ea typeface="Merriweather"/>
                <a:cs typeface="Merriweather"/>
                <a:sym typeface="Merriweather"/>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47" name="Shape 47"/>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48" name="Shape 48"/>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Merriweather"/>
                <a:ea typeface="Merriweather"/>
                <a:cs typeface="Merriweather"/>
                <a:sym typeface="Merriweather"/>
              </a:rPr>
              <a:t>‹#›</a:t>
            </a:fld>
            <a:endParaRPr lang="en-US" sz="1200">
              <a:solidFill>
                <a:srgbClr val="D0E9ED"/>
              </a:solidFill>
              <a:latin typeface="Merriweather"/>
              <a:ea typeface="Merriweather"/>
              <a:cs typeface="Merriweather"/>
              <a:sym typeface="Merriweathe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530352" y="1316736"/>
            <a:ext cx="7772400" cy="1362455"/>
          </a:xfrm>
          <a:prstGeom prst="rect">
            <a:avLst/>
          </a:prstGeom>
          <a:noFill/>
          <a:ln>
            <a:noFill/>
          </a:ln>
        </p:spPr>
        <p:txBody>
          <a:bodyPr lIns="91425" tIns="91425" rIns="91425" bIns="91425" anchor="b" anchorCtr="0"/>
          <a:lstStyle>
            <a:lvl1pPr marL="0" marR="0" lvl="0" indent="0" algn="l" rtl="0">
              <a:spcBef>
                <a:spcPts val="0"/>
              </a:spcBef>
              <a:buClr>
                <a:srgbClr val="4AE3AC"/>
              </a:buClr>
              <a:buFont typeface="Calibri"/>
              <a:buNone/>
              <a:defRPr sz="5600" b="1" i="0" u="none" strike="noStrike" cap="none">
                <a:solidFill>
                  <a:srgbClr val="4AE3A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530352" y="2704664"/>
            <a:ext cx="7772400" cy="1509711"/>
          </a:xfrm>
          <a:prstGeom prst="rect">
            <a:avLst/>
          </a:prstGeom>
          <a:noFill/>
          <a:ln>
            <a:noFill/>
          </a:ln>
        </p:spPr>
        <p:txBody>
          <a:bodyPr lIns="91425" tIns="91425" rIns="91425" bIns="91425" anchor="t" anchorCtr="0"/>
          <a:lstStyle>
            <a:lvl1pPr marL="0" marR="0" lvl="0" indent="0" algn="l" rtl="0">
              <a:spcBef>
                <a:spcPts val="440"/>
              </a:spcBef>
              <a:buClr>
                <a:schemeClr val="accent3"/>
              </a:buClr>
              <a:buFont typeface="Noto Sans Symbols"/>
              <a:buNone/>
              <a:defRPr sz="2200" b="0" i="0" u="none" strike="noStrike" cap="none">
                <a:solidFill>
                  <a:schemeClr val="lt1"/>
                </a:solidFill>
                <a:latin typeface="Merriweather"/>
                <a:ea typeface="Merriweather"/>
                <a:cs typeface="Merriweather"/>
                <a:sym typeface="Merriweather"/>
              </a:defRPr>
            </a:lvl1pPr>
            <a:lvl2pPr marL="640080" marR="0" lvl="1" indent="-259080" algn="l" rtl="0">
              <a:spcBef>
                <a:spcPts val="360"/>
              </a:spcBef>
              <a:buClr>
                <a:schemeClr val="accent1"/>
              </a:buClr>
              <a:buFont typeface="Noto Sans Symbols"/>
              <a:buNone/>
              <a:defRPr sz="1800" b="0" i="0" u="none" strike="noStrike" cap="none">
                <a:solidFill>
                  <a:schemeClr val="lt1"/>
                </a:solidFill>
                <a:latin typeface="Merriweather"/>
                <a:ea typeface="Merriweather"/>
                <a:cs typeface="Merriweather"/>
                <a:sym typeface="Merriweather"/>
              </a:defRPr>
            </a:lvl2pPr>
            <a:lvl3pPr marL="914400" marR="0" lvl="2" indent="-254000" algn="l" rtl="0">
              <a:spcBef>
                <a:spcPts val="320"/>
              </a:spcBef>
              <a:buClr>
                <a:schemeClr val="accent2"/>
              </a:buClr>
              <a:buFont typeface="Noto Sans Symbols"/>
              <a:buNone/>
              <a:defRPr sz="1600" b="0" i="0" u="none" strike="noStrike" cap="none">
                <a:solidFill>
                  <a:schemeClr val="lt1"/>
                </a:solidFill>
                <a:latin typeface="Merriweather"/>
                <a:ea typeface="Merriweather"/>
                <a:cs typeface="Merriweather"/>
                <a:sym typeface="Merriweather"/>
              </a:defRPr>
            </a:lvl3pPr>
            <a:lvl4pPr marL="1188720" marR="0" lvl="3" indent="-210819" algn="l" rtl="0">
              <a:spcBef>
                <a:spcPts val="280"/>
              </a:spcBef>
              <a:buClr>
                <a:schemeClr val="accent3"/>
              </a:buClr>
              <a:buFont typeface="Noto Sans Symbols"/>
              <a:buNone/>
              <a:defRPr sz="1400" b="0" i="0" u="none" strike="noStrike" cap="none">
                <a:solidFill>
                  <a:schemeClr val="lt1"/>
                </a:solidFill>
                <a:latin typeface="Merriweather"/>
                <a:ea typeface="Merriweather"/>
                <a:cs typeface="Merriweather"/>
                <a:sym typeface="Merriweather"/>
              </a:defRPr>
            </a:lvl4pPr>
            <a:lvl5pPr marL="1463040" marR="0" lvl="4" indent="-218439" algn="l" rtl="0">
              <a:spcBef>
                <a:spcPts val="280"/>
              </a:spcBef>
              <a:buClr>
                <a:schemeClr val="accent4"/>
              </a:buClr>
              <a:buFont typeface="Noto Sans Symbols"/>
              <a:buNone/>
              <a:defRPr sz="1400" b="0" i="0" u="none" strike="noStrike" cap="none">
                <a:solidFill>
                  <a:schemeClr val="lt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Merriweather"/>
                <a:ea typeface="Merriweather"/>
                <a:cs typeface="Merriweather"/>
                <a:sym typeface="Merriweather"/>
              </a:defRPr>
            </a:lvl7pPr>
            <a:lvl8pPr marL="2194560" marR="0" lvl="7" indent="-86360" algn="l" rtl="0">
              <a:spcBef>
                <a:spcPts val="320"/>
              </a:spcBef>
              <a:buClr>
                <a:schemeClr val="lt2"/>
              </a:buClr>
              <a:buSzPct val="100000"/>
              <a:buFont typeface="Merriweather"/>
              <a:buChar char="•"/>
              <a:defRPr sz="1600" b="0" i="0" u="none" strike="noStrike" cap="none">
                <a:solidFill>
                  <a:schemeClr val="lt1"/>
                </a:solidFill>
                <a:latin typeface="Merriweather"/>
                <a:ea typeface="Merriweather"/>
                <a:cs typeface="Merriweather"/>
                <a:sym typeface="Merriweather"/>
              </a:defRPr>
            </a:lvl8pPr>
            <a:lvl9pPr marL="2468880" marR="0" lvl="8" indent="-93979" algn="l" rtl="0">
              <a:spcBef>
                <a:spcPts val="280"/>
              </a:spcBef>
              <a:buClr>
                <a:schemeClr val="lt2"/>
              </a:buClr>
              <a:buSzPct val="100000"/>
              <a:buFont typeface="Merriweather"/>
              <a:buChar char="•"/>
              <a:defRPr sz="1400" b="0" i="0" u="none" strike="noStrike" cap="none">
                <a:solidFill>
                  <a:schemeClr val="lt1"/>
                </a:solidFill>
                <a:latin typeface="Merriweather"/>
                <a:ea typeface="Merriweather"/>
                <a:cs typeface="Merriweather"/>
                <a:sym typeface="Merriweather"/>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53" name="Shape 53"/>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D0E9ED"/>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54" name="Shape 54"/>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D0E9ED"/>
                </a:solidFill>
                <a:latin typeface="Merriweather"/>
                <a:ea typeface="Merriweather"/>
                <a:cs typeface="Merriweather"/>
                <a:sym typeface="Merriweather"/>
              </a:rPr>
              <a:t>‹#›</a:t>
            </a:fld>
            <a:endParaRPr lang="en-US" sz="1200">
              <a:solidFill>
                <a:srgbClr val="D0E9ED"/>
              </a:solidFill>
              <a:latin typeface="Merriweather"/>
              <a:ea typeface="Merriweather"/>
              <a:cs typeface="Merriweather"/>
              <a:sym typeface="Merriweathe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57200" y="1920084"/>
            <a:ext cx="4038599" cy="443483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Merriweather"/>
                <a:ea typeface="Merriweather"/>
                <a:cs typeface="Merriweather"/>
                <a:sym typeface="Merriweather"/>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Merriweather"/>
                <a:ea typeface="Merriweather"/>
                <a:cs typeface="Merriweather"/>
                <a:sym typeface="Merriweather"/>
              </a:defRPr>
            </a:lvl2pPr>
            <a:lvl3pPr marL="914400" marR="0" lvl="2" indent="-165100" algn="l" rtl="0">
              <a:spcBef>
                <a:spcPts val="400"/>
              </a:spcBef>
              <a:buClr>
                <a:schemeClr val="accent2"/>
              </a:buClr>
              <a:buSzPct val="70000"/>
              <a:buFont typeface="Noto Sans Symbols"/>
              <a:buChar char="●"/>
              <a:defRPr sz="2000" b="0" i="0" u="none" strike="noStrike" cap="none">
                <a:solidFill>
                  <a:schemeClr val="dk1"/>
                </a:solidFill>
                <a:latin typeface="Merriweather"/>
                <a:ea typeface="Merriweather"/>
                <a:cs typeface="Merriweather"/>
                <a:sym typeface="Merriweather"/>
              </a:defRPr>
            </a:lvl3pPr>
            <a:lvl4pPr marL="1188720" marR="0" lvl="3" indent="-136525" algn="l" rtl="0">
              <a:spcBef>
                <a:spcPts val="360"/>
              </a:spcBef>
              <a:buClr>
                <a:schemeClr val="accent3"/>
              </a:buClr>
              <a:buSzPct val="64999"/>
              <a:buFont typeface="Noto Sans Symbols"/>
              <a:buChar char="●"/>
              <a:defRPr sz="1800" b="0" i="0" u="none" strike="noStrike" cap="none">
                <a:solidFill>
                  <a:schemeClr val="dk1"/>
                </a:solidFill>
                <a:latin typeface="Merriweather"/>
                <a:ea typeface="Merriweather"/>
                <a:cs typeface="Merriweather"/>
                <a:sym typeface="Merriweather"/>
              </a:defRPr>
            </a:lvl4pPr>
            <a:lvl5pPr marL="1463040" marR="0" lvl="4" indent="-144144" algn="l" rtl="0">
              <a:spcBef>
                <a:spcPts val="360"/>
              </a:spcBef>
              <a:buClr>
                <a:schemeClr val="accent4"/>
              </a:buClr>
              <a:buSzPct val="64999"/>
              <a:buFont typeface="Noto Sans Symbols"/>
              <a:buChar char="●"/>
              <a:defRPr sz="18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58" name="Shape 58"/>
          <p:cNvSpPr txBox="1">
            <a:spLocks noGrp="1"/>
          </p:cNvSpPr>
          <p:nvPr>
            <p:ph type="body" idx="2"/>
          </p:nvPr>
        </p:nvSpPr>
        <p:spPr>
          <a:xfrm>
            <a:off x="4648200" y="1920084"/>
            <a:ext cx="4038599" cy="443483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Merriweather"/>
                <a:ea typeface="Merriweather"/>
                <a:cs typeface="Merriweather"/>
                <a:sym typeface="Merriweather"/>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Merriweather"/>
                <a:ea typeface="Merriweather"/>
                <a:cs typeface="Merriweather"/>
                <a:sym typeface="Merriweather"/>
              </a:defRPr>
            </a:lvl2pPr>
            <a:lvl3pPr marL="914400" marR="0" lvl="2" indent="-165100" algn="l" rtl="0">
              <a:spcBef>
                <a:spcPts val="400"/>
              </a:spcBef>
              <a:buClr>
                <a:schemeClr val="accent2"/>
              </a:buClr>
              <a:buSzPct val="70000"/>
              <a:buFont typeface="Noto Sans Symbols"/>
              <a:buChar char="●"/>
              <a:defRPr sz="2000" b="0" i="0" u="none" strike="noStrike" cap="none">
                <a:solidFill>
                  <a:schemeClr val="dk1"/>
                </a:solidFill>
                <a:latin typeface="Merriweather"/>
                <a:ea typeface="Merriweather"/>
                <a:cs typeface="Merriweather"/>
                <a:sym typeface="Merriweather"/>
              </a:defRPr>
            </a:lvl3pPr>
            <a:lvl4pPr marL="1188720" marR="0" lvl="3" indent="-136525" algn="l" rtl="0">
              <a:spcBef>
                <a:spcPts val="360"/>
              </a:spcBef>
              <a:buClr>
                <a:schemeClr val="accent3"/>
              </a:buClr>
              <a:buSzPct val="64999"/>
              <a:buFont typeface="Noto Sans Symbols"/>
              <a:buChar char="●"/>
              <a:defRPr sz="1800" b="0" i="0" u="none" strike="noStrike" cap="none">
                <a:solidFill>
                  <a:schemeClr val="dk1"/>
                </a:solidFill>
                <a:latin typeface="Merriweather"/>
                <a:ea typeface="Merriweather"/>
                <a:cs typeface="Merriweather"/>
                <a:sym typeface="Merriweather"/>
              </a:defRPr>
            </a:lvl4pPr>
            <a:lvl5pPr marL="1463040" marR="0" lvl="4" indent="-144144" algn="l" rtl="0">
              <a:spcBef>
                <a:spcPts val="360"/>
              </a:spcBef>
              <a:buClr>
                <a:schemeClr val="accent4"/>
              </a:buClr>
              <a:buSzPct val="64999"/>
              <a:buFont typeface="Noto Sans Symbols"/>
              <a:buChar char="●"/>
              <a:defRPr sz="18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60" name="Shape 60"/>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61" name="Shape 61"/>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Merriweather"/>
                <a:ea typeface="Merriweather"/>
                <a:cs typeface="Merriweather"/>
                <a:sym typeface="Merriweather"/>
              </a:rPr>
              <a:t>‹#›</a:t>
            </a:fld>
            <a:endParaRPr lang="en-US" sz="1200">
              <a:solidFill>
                <a:srgbClr val="035C75"/>
              </a:solidFill>
              <a:latin typeface="Merriweather"/>
              <a:ea typeface="Merriweather"/>
              <a:cs typeface="Merriweather"/>
              <a:sym typeface="Merriweath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00" y="1855248"/>
            <a:ext cx="4040187" cy="659352"/>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Merriweather"/>
                <a:ea typeface="Merriweather"/>
                <a:cs typeface="Merriweather"/>
                <a:sym typeface="Merriweather"/>
              </a:defRPr>
            </a:lvl1pPr>
            <a:lvl2pPr marL="640080" marR="0" lvl="1" indent="-259080" algn="l" rtl="0">
              <a:spcBef>
                <a:spcPts val="400"/>
              </a:spcBef>
              <a:buClr>
                <a:schemeClr val="accent1"/>
              </a:buClr>
              <a:buFont typeface="Noto Sans Symbols"/>
              <a:buNone/>
              <a:defRPr sz="2000" b="1" i="0" u="none" strike="noStrike" cap="none">
                <a:solidFill>
                  <a:schemeClr val="dk1"/>
                </a:solidFill>
                <a:latin typeface="Merriweather"/>
                <a:ea typeface="Merriweather"/>
                <a:cs typeface="Merriweather"/>
                <a:sym typeface="Merriweather"/>
              </a:defRPr>
            </a:lvl2pPr>
            <a:lvl3pPr marL="914400" marR="0" lvl="2" indent="-254000" algn="l" rtl="0">
              <a:spcBef>
                <a:spcPts val="360"/>
              </a:spcBef>
              <a:buClr>
                <a:schemeClr val="accent2"/>
              </a:buClr>
              <a:buFont typeface="Noto Sans Symbols"/>
              <a:buNone/>
              <a:defRPr sz="1800" b="1" i="0" u="none" strike="noStrike" cap="none">
                <a:solidFill>
                  <a:schemeClr val="dk1"/>
                </a:solidFill>
                <a:latin typeface="Merriweather"/>
                <a:ea typeface="Merriweather"/>
                <a:cs typeface="Merriweather"/>
                <a:sym typeface="Merriweather"/>
              </a:defRPr>
            </a:lvl3pPr>
            <a:lvl4pPr marL="1188720" marR="0" lvl="3" indent="-210819" algn="l" rtl="0">
              <a:spcBef>
                <a:spcPts val="320"/>
              </a:spcBef>
              <a:buClr>
                <a:schemeClr val="accent3"/>
              </a:buClr>
              <a:buFont typeface="Noto Sans Symbols"/>
              <a:buNone/>
              <a:defRPr sz="1600" b="1" i="0" u="none" strike="noStrike" cap="none">
                <a:solidFill>
                  <a:schemeClr val="dk1"/>
                </a:solidFill>
                <a:latin typeface="Merriweather"/>
                <a:ea typeface="Merriweather"/>
                <a:cs typeface="Merriweather"/>
                <a:sym typeface="Merriweather"/>
              </a:defRPr>
            </a:lvl4pPr>
            <a:lvl5pPr marL="1463040" marR="0" lvl="4" indent="-218439" algn="l" rtl="0">
              <a:spcBef>
                <a:spcPts val="320"/>
              </a:spcBef>
              <a:buClr>
                <a:schemeClr val="accent4"/>
              </a:buClr>
              <a:buFont typeface="Noto Sans Symbols"/>
              <a:buNone/>
              <a:defRPr sz="1600" b="1"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65" name="Shape 65"/>
          <p:cNvSpPr txBox="1">
            <a:spLocks noGrp="1"/>
          </p:cNvSpPr>
          <p:nvPr>
            <p:ph type="body" idx="2"/>
          </p:nvPr>
        </p:nvSpPr>
        <p:spPr>
          <a:xfrm>
            <a:off x="4645025" y="1859757"/>
            <a:ext cx="4041774" cy="654843"/>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Merriweather"/>
                <a:ea typeface="Merriweather"/>
                <a:cs typeface="Merriweather"/>
                <a:sym typeface="Merriweather"/>
              </a:defRPr>
            </a:lvl1pPr>
            <a:lvl2pPr marL="640080" marR="0" lvl="1" indent="-259080" algn="l" rtl="0">
              <a:spcBef>
                <a:spcPts val="400"/>
              </a:spcBef>
              <a:buClr>
                <a:schemeClr val="accent1"/>
              </a:buClr>
              <a:buFont typeface="Noto Sans Symbols"/>
              <a:buNone/>
              <a:defRPr sz="2000" b="1" i="0" u="none" strike="noStrike" cap="none">
                <a:solidFill>
                  <a:schemeClr val="dk1"/>
                </a:solidFill>
                <a:latin typeface="Merriweather"/>
                <a:ea typeface="Merriweather"/>
                <a:cs typeface="Merriweather"/>
                <a:sym typeface="Merriweather"/>
              </a:defRPr>
            </a:lvl2pPr>
            <a:lvl3pPr marL="914400" marR="0" lvl="2" indent="-254000" algn="l" rtl="0">
              <a:spcBef>
                <a:spcPts val="360"/>
              </a:spcBef>
              <a:buClr>
                <a:schemeClr val="accent2"/>
              </a:buClr>
              <a:buFont typeface="Noto Sans Symbols"/>
              <a:buNone/>
              <a:defRPr sz="1800" b="1" i="0" u="none" strike="noStrike" cap="none">
                <a:solidFill>
                  <a:schemeClr val="dk1"/>
                </a:solidFill>
                <a:latin typeface="Merriweather"/>
                <a:ea typeface="Merriweather"/>
                <a:cs typeface="Merriweather"/>
                <a:sym typeface="Merriweather"/>
              </a:defRPr>
            </a:lvl3pPr>
            <a:lvl4pPr marL="1188720" marR="0" lvl="3" indent="-210819" algn="l" rtl="0">
              <a:spcBef>
                <a:spcPts val="320"/>
              </a:spcBef>
              <a:buClr>
                <a:schemeClr val="accent3"/>
              </a:buClr>
              <a:buFont typeface="Noto Sans Symbols"/>
              <a:buNone/>
              <a:defRPr sz="1600" b="1" i="0" u="none" strike="noStrike" cap="none">
                <a:solidFill>
                  <a:schemeClr val="dk1"/>
                </a:solidFill>
                <a:latin typeface="Merriweather"/>
                <a:ea typeface="Merriweather"/>
                <a:cs typeface="Merriweather"/>
                <a:sym typeface="Merriweather"/>
              </a:defRPr>
            </a:lvl4pPr>
            <a:lvl5pPr marL="1463040" marR="0" lvl="4" indent="-218439" algn="l" rtl="0">
              <a:spcBef>
                <a:spcPts val="320"/>
              </a:spcBef>
              <a:buClr>
                <a:schemeClr val="accent4"/>
              </a:buClr>
              <a:buFont typeface="Noto Sans Symbols"/>
              <a:buNone/>
              <a:defRPr sz="1600" b="1"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66" name="Shape 66"/>
          <p:cNvSpPr txBox="1">
            <a:spLocks noGrp="1"/>
          </p:cNvSpPr>
          <p:nvPr>
            <p:ph type="body" idx="3"/>
          </p:nvPr>
        </p:nvSpPr>
        <p:spPr>
          <a:xfrm>
            <a:off x="457200" y="2514600"/>
            <a:ext cx="4040187" cy="3845720"/>
          </a:xfrm>
          <a:prstGeom prst="rect">
            <a:avLst/>
          </a:prstGeom>
          <a:noFill/>
          <a:ln>
            <a:noFill/>
          </a:ln>
        </p:spPr>
        <p:txBody>
          <a:bodyPr lIns="91425" tIns="91425" rIns="91425" bIns="91425" anchor="t" anchorCtr="0"/>
          <a:lstStyle>
            <a:lvl1pPr marL="274320" marR="0" lvl="0" indent="-141605" algn="l" rtl="0">
              <a:spcBef>
                <a:spcPts val="440"/>
              </a:spcBef>
              <a:buClr>
                <a:schemeClr val="accent3"/>
              </a:buClr>
              <a:buSzPct val="95000"/>
              <a:buFont typeface="Noto Sans Symbols"/>
              <a:buChar char="●"/>
              <a:defRPr sz="2200" b="0" i="0" u="none" strike="noStrike" cap="none">
                <a:solidFill>
                  <a:schemeClr val="dk1"/>
                </a:solidFill>
                <a:latin typeface="Merriweather"/>
                <a:ea typeface="Merriweather"/>
                <a:cs typeface="Merriweather"/>
                <a:sym typeface="Merriweather"/>
              </a:defRPr>
            </a:lvl1pPr>
            <a:lvl2pPr marL="640080" marR="0" lvl="1" indent="-151130" algn="l" rtl="0">
              <a:spcBef>
                <a:spcPts val="400"/>
              </a:spcBef>
              <a:buClr>
                <a:schemeClr val="accent1"/>
              </a:buClr>
              <a:buSzPct val="85000"/>
              <a:buFont typeface="Noto Sans Symbols"/>
              <a:buChar char="●"/>
              <a:defRPr sz="2000" b="0" i="0" u="none" strike="noStrike" cap="none">
                <a:solidFill>
                  <a:schemeClr val="dk1"/>
                </a:solidFill>
                <a:latin typeface="Merriweather"/>
                <a:ea typeface="Merriweather"/>
                <a:cs typeface="Merriweather"/>
                <a:sym typeface="Merriweather"/>
              </a:defRPr>
            </a:lvl2pPr>
            <a:lvl3pPr marL="914400" marR="0" lvl="2" indent="-173990" algn="l" rtl="0">
              <a:spcBef>
                <a:spcPts val="360"/>
              </a:spcBef>
              <a:buClr>
                <a:schemeClr val="accent2"/>
              </a:buClr>
              <a:buSzPct val="70000"/>
              <a:buFont typeface="Noto Sans Symbols"/>
              <a:buChar char="●"/>
              <a:defRPr sz="1800" b="0" i="0" u="none" strike="noStrike" cap="none">
                <a:solidFill>
                  <a:schemeClr val="dk1"/>
                </a:solidFill>
                <a:latin typeface="Merriweather"/>
                <a:ea typeface="Merriweather"/>
                <a:cs typeface="Merriweather"/>
                <a:sym typeface="Merriweather"/>
              </a:defRPr>
            </a:lvl3pPr>
            <a:lvl4pPr marL="1188720" marR="0" lvl="3" indent="-144780" algn="l" rtl="0">
              <a:spcBef>
                <a:spcPts val="320"/>
              </a:spcBef>
              <a:buClr>
                <a:schemeClr val="accent3"/>
              </a:buClr>
              <a:buSzPct val="64999"/>
              <a:buFont typeface="Noto Sans Symbols"/>
              <a:buChar char="●"/>
              <a:defRPr sz="1600" b="0" i="0" u="none" strike="noStrike" cap="none">
                <a:solidFill>
                  <a:schemeClr val="dk1"/>
                </a:solidFill>
                <a:latin typeface="Merriweather"/>
                <a:ea typeface="Merriweather"/>
                <a:cs typeface="Merriweather"/>
                <a:sym typeface="Merriweather"/>
              </a:defRPr>
            </a:lvl4pPr>
            <a:lvl5pPr marL="1463040" marR="0" lvl="4" indent="-152400" algn="l" rtl="0">
              <a:spcBef>
                <a:spcPts val="320"/>
              </a:spcBef>
              <a:buClr>
                <a:schemeClr val="accent4"/>
              </a:buClr>
              <a:buSzPct val="64999"/>
              <a:buFont typeface="Noto Sans Symbols"/>
              <a:buChar char="●"/>
              <a:defRPr sz="16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67" name="Shape 67"/>
          <p:cNvSpPr txBox="1">
            <a:spLocks noGrp="1"/>
          </p:cNvSpPr>
          <p:nvPr>
            <p:ph type="body" idx="4"/>
          </p:nvPr>
        </p:nvSpPr>
        <p:spPr>
          <a:xfrm>
            <a:off x="4645025" y="2514600"/>
            <a:ext cx="4041774" cy="3845720"/>
          </a:xfrm>
          <a:prstGeom prst="rect">
            <a:avLst/>
          </a:prstGeom>
          <a:noFill/>
          <a:ln>
            <a:noFill/>
          </a:ln>
        </p:spPr>
        <p:txBody>
          <a:bodyPr lIns="91425" tIns="91425" rIns="91425" bIns="91425" anchor="t" anchorCtr="0"/>
          <a:lstStyle>
            <a:lvl1pPr marL="274320" marR="0" lvl="0" indent="-141605" algn="l" rtl="0">
              <a:spcBef>
                <a:spcPts val="440"/>
              </a:spcBef>
              <a:buClr>
                <a:schemeClr val="accent3"/>
              </a:buClr>
              <a:buSzPct val="95000"/>
              <a:buFont typeface="Noto Sans Symbols"/>
              <a:buChar char="●"/>
              <a:defRPr sz="2200" b="0" i="0" u="none" strike="noStrike" cap="none">
                <a:solidFill>
                  <a:schemeClr val="dk1"/>
                </a:solidFill>
                <a:latin typeface="Merriweather"/>
                <a:ea typeface="Merriweather"/>
                <a:cs typeface="Merriweather"/>
                <a:sym typeface="Merriweather"/>
              </a:defRPr>
            </a:lvl1pPr>
            <a:lvl2pPr marL="640080" marR="0" lvl="1" indent="-151130" algn="l" rtl="0">
              <a:spcBef>
                <a:spcPts val="400"/>
              </a:spcBef>
              <a:buClr>
                <a:schemeClr val="accent1"/>
              </a:buClr>
              <a:buSzPct val="85000"/>
              <a:buFont typeface="Noto Sans Symbols"/>
              <a:buChar char="●"/>
              <a:defRPr sz="2000" b="0" i="0" u="none" strike="noStrike" cap="none">
                <a:solidFill>
                  <a:schemeClr val="dk1"/>
                </a:solidFill>
                <a:latin typeface="Merriweather"/>
                <a:ea typeface="Merriweather"/>
                <a:cs typeface="Merriweather"/>
                <a:sym typeface="Merriweather"/>
              </a:defRPr>
            </a:lvl2pPr>
            <a:lvl3pPr marL="914400" marR="0" lvl="2" indent="-173990" algn="l" rtl="0">
              <a:spcBef>
                <a:spcPts val="360"/>
              </a:spcBef>
              <a:buClr>
                <a:schemeClr val="accent2"/>
              </a:buClr>
              <a:buSzPct val="70000"/>
              <a:buFont typeface="Noto Sans Symbols"/>
              <a:buChar char="●"/>
              <a:defRPr sz="1800" b="0" i="0" u="none" strike="noStrike" cap="none">
                <a:solidFill>
                  <a:schemeClr val="dk1"/>
                </a:solidFill>
                <a:latin typeface="Merriweather"/>
                <a:ea typeface="Merriweather"/>
                <a:cs typeface="Merriweather"/>
                <a:sym typeface="Merriweather"/>
              </a:defRPr>
            </a:lvl3pPr>
            <a:lvl4pPr marL="1188720" marR="0" lvl="3" indent="-144780" algn="l" rtl="0">
              <a:spcBef>
                <a:spcPts val="320"/>
              </a:spcBef>
              <a:buClr>
                <a:schemeClr val="accent3"/>
              </a:buClr>
              <a:buSzPct val="64999"/>
              <a:buFont typeface="Noto Sans Symbols"/>
              <a:buChar char="●"/>
              <a:defRPr sz="1600" b="0" i="0" u="none" strike="noStrike" cap="none">
                <a:solidFill>
                  <a:schemeClr val="dk1"/>
                </a:solidFill>
                <a:latin typeface="Merriweather"/>
                <a:ea typeface="Merriweather"/>
                <a:cs typeface="Merriweather"/>
                <a:sym typeface="Merriweather"/>
              </a:defRPr>
            </a:lvl4pPr>
            <a:lvl5pPr marL="1463040" marR="0" lvl="4" indent="-152400" algn="l" rtl="0">
              <a:spcBef>
                <a:spcPts val="320"/>
              </a:spcBef>
              <a:buClr>
                <a:schemeClr val="accent4"/>
              </a:buClr>
              <a:buSzPct val="64999"/>
              <a:buFont typeface="Noto Sans Symbols"/>
              <a:buChar char="●"/>
              <a:defRPr sz="16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69" name="Shape 69"/>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70" name="Shape 70"/>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Merriweather"/>
                <a:ea typeface="Merriweather"/>
                <a:cs typeface="Merriweather"/>
                <a:sym typeface="Merriweather"/>
              </a:rPr>
              <a:t>‹#›</a:t>
            </a:fld>
            <a:endParaRPr lang="en-US" sz="1200">
              <a:solidFill>
                <a:srgbClr val="035C75"/>
              </a:solidFill>
              <a:latin typeface="Merriweather"/>
              <a:ea typeface="Merriweather"/>
              <a:cs typeface="Merriweather"/>
              <a:sym typeface="Merriweath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74" name="Shape 7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75" name="Shape 75"/>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Merriweather"/>
                <a:ea typeface="Merriweather"/>
                <a:cs typeface="Merriweather"/>
                <a:sym typeface="Merriweather"/>
              </a:rPr>
              <a:t>‹#›</a:t>
            </a:fld>
            <a:endParaRPr lang="en-US" sz="1200">
              <a:solidFill>
                <a:srgbClr val="035C75"/>
              </a:solidFill>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78" name="Shape 78"/>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79" name="Shape 79"/>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Merriweather"/>
                <a:ea typeface="Merriweather"/>
                <a:cs typeface="Merriweather"/>
                <a:sym typeface="Merriweather"/>
              </a:rPr>
              <a:t>‹#›</a:t>
            </a:fld>
            <a:endParaRPr lang="en-US" sz="1200">
              <a:solidFill>
                <a:srgbClr val="035C75"/>
              </a:solidFill>
              <a:latin typeface="Merriweather"/>
              <a:ea typeface="Merriweather"/>
              <a:cs typeface="Merriweather"/>
              <a:sym typeface="Merriweath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85800" y="514352"/>
            <a:ext cx="2743199" cy="1162049"/>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26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685800" y="1676400"/>
            <a:ext cx="2743199" cy="4572000"/>
          </a:xfrm>
          <a:prstGeom prst="rect">
            <a:avLst/>
          </a:prstGeom>
          <a:noFill/>
          <a:ln>
            <a:noFill/>
          </a:ln>
        </p:spPr>
        <p:txBody>
          <a:bodyPr lIns="91425" tIns="91425" rIns="91425" bIns="91425" anchor="t" anchorCtr="0"/>
          <a:lstStyle>
            <a:lvl1pPr marL="0" marR="0" lvl="0" indent="0" algn="l" rtl="0">
              <a:spcBef>
                <a:spcPts val="280"/>
              </a:spcBef>
              <a:buClr>
                <a:schemeClr val="accent3"/>
              </a:buClr>
              <a:buFont typeface="Noto Sans Symbols"/>
              <a:buNone/>
              <a:defRPr sz="1400" b="0" i="0" u="none" strike="noStrike" cap="none">
                <a:solidFill>
                  <a:schemeClr val="dk1"/>
                </a:solidFill>
                <a:latin typeface="Merriweather"/>
                <a:ea typeface="Merriweather"/>
                <a:cs typeface="Merriweather"/>
                <a:sym typeface="Merriweather"/>
              </a:defRPr>
            </a:lvl1pPr>
            <a:lvl2pPr marL="640080" marR="0" lvl="1" indent="-5080" algn="l" rtl="0">
              <a:spcBef>
                <a:spcPts val="240"/>
              </a:spcBef>
              <a:buClr>
                <a:schemeClr val="accent1"/>
              </a:buClr>
              <a:buFont typeface="Noto Sans Symbols"/>
              <a:buNone/>
              <a:defRPr sz="1200" b="0" i="0" u="none" strike="noStrike" cap="none">
                <a:solidFill>
                  <a:schemeClr val="dk1"/>
                </a:solidFill>
                <a:latin typeface="Merriweather"/>
                <a:ea typeface="Merriweather"/>
                <a:cs typeface="Merriweather"/>
                <a:sym typeface="Merriweather"/>
              </a:defRPr>
            </a:lvl2pPr>
            <a:lvl3pPr marL="914400" marR="0" lvl="2" indent="0" algn="l" rtl="0">
              <a:spcBef>
                <a:spcPts val="200"/>
              </a:spcBef>
              <a:buClr>
                <a:schemeClr val="accent2"/>
              </a:buClr>
              <a:buFont typeface="Noto Sans Symbols"/>
              <a:buNone/>
              <a:defRPr sz="1000" b="0" i="0" u="none" strike="noStrike" cap="none">
                <a:solidFill>
                  <a:schemeClr val="dk1"/>
                </a:solidFill>
                <a:latin typeface="Merriweather"/>
                <a:ea typeface="Merriweather"/>
                <a:cs typeface="Merriweather"/>
                <a:sym typeface="Merriweather"/>
              </a:defRPr>
            </a:lvl3pPr>
            <a:lvl4pPr marL="1188720" marR="0" lvl="3" indent="-7619" algn="l" rtl="0">
              <a:spcBef>
                <a:spcPts val="180"/>
              </a:spcBef>
              <a:buClr>
                <a:schemeClr val="accent3"/>
              </a:buClr>
              <a:buFont typeface="Noto Sans Symbols"/>
              <a:buNone/>
              <a:defRPr sz="900" b="0" i="0" u="none" strike="noStrike" cap="none">
                <a:solidFill>
                  <a:schemeClr val="dk1"/>
                </a:solidFill>
                <a:latin typeface="Merriweather"/>
                <a:ea typeface="Merriweather"/>
                <a:cs typeface="Merriweather"/>
                <a:sym typeface="Merriweather"/>
              </a:defRPr>
            </a:lvl4pPr>
            <a:lvl5pPr marL="1463040" marR="0" lvl="4" indent="-2539" algn="l" rtl="0">
              <a:spcBef>
                <a:spcPts val="180"/>
              </a:spcBef>
              <a:buClr>
                <a:schemeClr val="accent4"/>
              </a:buClr>
              <a:buFont typeface="Noto Sans Symbols"/>
              <a:buNone/>
              <a:defRPr sz="9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83" name="Shape 83"/>
          <p:cNvSpPr txBox="1">
            <a:spLocks noGrp="1"/>
          </p:cNvSpPr>
          <p:nvPr>
            <p:ph type="body" idx="2"/>
          </p:nvPr>
        </p:nvSpPr>
        <p:spPr>
          <a:xfrm>
            <a:off x="3575050" y="1676400"/>
            <a:ext cx="5111750" cy="4572000"/>
          </a:xfrm>
          <a:prstGeom prst="rect">
            <a:avLst/>
          </a:prstGeom>
          <a:noFill/>
          <a:ln>
            <a:noFill/>
          </a:ln>
        </p:spPr>
        <p:txBody>
          <a:bodyPr lIns="91425" tIns="91425" rIns="91425" bIns="91425" anchor="t" anchorCtr="0"/>
          <a:lstStyle>
            <a:lvl1pPr marL="274320" marR="0" lvl="0" indent="-105410" algn="l" rtl="0">
              <a:spcBef>
                <a:spcPts val="560"/>
              </a:spcBef>
              <a:buClr>
                <a:schemeClr val="accent3"/>
              </a:buClr>
              <a:buSzPct val="95000"/>
              <a:buFont typeface="Noto Sans Symbols"/>
              <a:buChar char="●"/>
              <a:defRPr sz="2800" b="0" i="0" u="none" strike="noStrike" cap="none">
                <a:solidFill>
                  <a:schemeClr val="dk1"/>
                </a:solidFill>
                <a:latin typeface="Merriweather"/>
                <a:ea typeface="Merriweather"/>
                <a:cs typeface="Merriweather"/>
                <a:sym typeface="Merriweather"/>
              </a:defRPr>
            </a:lvl1pPr>
            <a:lvl2pPr marL="640080" marR="0" lvl="1" indent="-118745" algn="l" rtl="0">
              <a:spcBef>
                <a:spcPts val="520"/>
              </a:spcBef>
              <a:buClr>
                <a:schemeClr val="accent1"/>
              </a:buClr>
              <a:buSzPct val="85000"/>
              <a:buFont typeface="Noto Sans Symbols"/>
              <a:buChar char="●"/>
              <a:defRPr sz="2600" b="0" i="0" u="none" strike="noStrike" cap="none">
                <a:solidFill>
                  <a:schemeClr val="dk1"/>
                </a:solidFill>
                <a:latin typeface="Merriweather"/>
                <a:ea typeface="Merriweather"/>
                <a:cs typeface="Merriweather"/>
                <a:sym typeface="Merriweather"/>
              </a:defRPr>
            </a:lvl2pPr>
            <a:lvl3pPr marL="914400" marR="0" lvl="2" indent="-147319" algn="l" rtl="0">
              <a:spcBef>
                <a:spcPts val="480"/>
              </a:spcBef>
              <a:buClr>
                <a:schemeClr val="accent2"/>
              </a:buClr>
              <a:buSzPct val="70000"/>
              <a:buFont typeface="Noto Sans Symbols"/>
              <a:buChar char="●"/>
              <a:defRPr sz="2400" b="0" i="0" u="none" strike="noStrike" cap="none">
                <a:solidFill>
                  <a:schemeClr val="dk1"/>
                </a:solidFill>
                <a:latin typeface="Merriweather"/>
                <a:ea typeface="Merriweather"/>
                <a:cs typeface="Merriweather"/>
                <a:sym typeface="Merriweather"/>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Merriweather"/>
                <a:ea typeface="Merriweather"/>
                <a:cs typeface="Merriweather"/>
                <a:sym typeface="Merriweather"/>
              </a:defRPr>
            </a:lvl4pPr>
            <a:lvl5pPr marL="1463040" marR="0" lvl="4" indent="-144144" algn="l" rtl="0">
              <a:spcBef>
                <a:spcPts val="360"/>
              </a:spcBef>
              <a:buClr>
                <a:schemeClr val="accent4"/>
              </a:buClr>
              <a:buSzPct val="64999"/>
              <a:buFont typeface="Noto Sans Symbols"/>
              <a:buChar char="●"/>
              <a:defRPr sz="18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85" name="Shape 85"/>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86" name="Shape 86"/>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a:solidFill>
                  <a:srgbClr val="035C75"/>
                </a:solidFill>
                <a:latin typeface="Merriweather"/>
                <a:ea typeface="Merriweather"/>
                <a:cs typeface="Merriweather"/>
                <a:sym typeface="Merriweather"/>
              </a:rPr>
              <a:t>‹#›</a:t>
            </a:fld>
            <a:endParaRPr lang="en-US" sz="1200">
              <a:solidFill>
                <a:srgbClr val="035C75"/>
              </a:solidFill>
              <a:latin typeface="Merriweather"/>
              <a:ea typeface="Merriweather"/>
              <a:cs typeface="Merriweather"/>
              <a:sym typeface="Merriweathe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Shape 10"/>
          <p:cNvSpPr/>
          <p:nvPr/>
        </p:nvSpPr>
        <p:spPr>
          <a:xfrm>
            <a:off x="-9525" y="-7144"/>
            <a:ext cx="9163049" cy="10414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lt1"/>
              </a:solidFill>
              <a:latin typeface="Merriweather"/>
              <a:ea typeface="Merriweather"/>
              <a:cs typeface="Merriweather"/>
              <a:sym typeface="Merriweather"/>
            </a:endParaRPr>
          </a:p>
        </p:txBody>
      </p:sp>
      <p:sp>
        <p:nvSpPr>
          <p:cNvPr id="11" name="Shape 11"/>
          <p:cNvSpPr/>
          <p:nvPr/>
        </p:nvSpPr>
        <p:spPr>
          <a:xfrm>
            <a:off x="4381500" y="-7144"/>
            <a:ext cx="4762499" cy="638174"/>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lt1"/>
              </a:solidFill>
              <a:latin typeface="Merriweather"/>
              <a:ea typeface="Merriweather"/>
              <a:cs typeface="Merriweather"/>
              <a:sym typeface="Merriweather"/>
            </a:endParaRPr>
          </a:p>
        </p:txBody>
      </p:sp>
      <p:sp>
        <p:nvSpPr>
          <p:cNvPr id="12" name="Shape 12"/>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alibri"/>
              <a:buNone/>
              <a:defRPr sz="5000" b="0" i="0" u="none" strike="noStrike" cap="none">
                <a:solidFill>
                  <a:schemeClr val="lt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lt1"/>
                </a:solidFill>
                <a:latin typeface="Merriweather"/>
                <a:ea typeface="Merriweather"/>
                <a:cs typeface="Merriweather"/>
                <a:sym typeface="Merriweather"/>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lt1"/>
                </a:solidFill>
                <a:latin typeface="Merriweather"/>
                <a:ea typeface="Merriweather"/>
                <a:cs typeface="Merriweather"/>
                <a:sym typeface="Merriweather"/>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lt1"/>
                </a:solidFill>
                <a:latin typeface="Merriweather"/>
                <a:ea typeface="Merriweather"/>
                <a:cs typeface="Merriweather"/>
                <a:sym typeface="Merriweather"/>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lt1"/>
                </a:solidFill>
                <a:latin typeface="Merriweather"/>
                <a:ea typeface="Merriweather"/>
                <a:cs typeface="Merriweather"/>
                <a:sym typeface="Merriweather"/>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lt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lt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lt1"/>
                </a:solidFill>
                <a:latin typeface="Merriweather"/>
                <a:ea typeface="Merriweather"/>
                <a:cs typeface="Merriweather"/>
                <a:sym typeface="Merriweather"/>
              </a:defRPr>
            </a:lvl7pPr>
            <a:lvl8pPr marL="2194560" marR="0" lvl="7" indent="-86360" algn="l" rtl="0">
              <a:spcBef>
                <a:spcPts val="320"/>
              </a:spcBef>
              <a:buClr>
                <a:schemeClr val="lt2"/>
              </a:buClr>
              <a:buSzPct val="100000"/>
              <a:buFont typeface="Merriweather"/>
              <a:buChar char="•"/>
              <a:defRPr sz="1600" b="0" i="0" u="none" strike="noStrike" cap="none">
                <a:solidFill>
                  <a:schemeClr val="lt1"/>
                </a:solidFill>
                <a:latin typeface="Merriweather"/>
                <a:ea typeface="Merriweather"/>
                <a:cs typeface="Merriweather"/>
                <a:sym typeface="Merriweather"/>
              </a:defRPr>
            </a:lvl8pPr>
            <a:lvl9pPr marL="2468880" marR="0" lvl="8" indent="-93979" algn="l" rtl="0">
              <a:spcBef>
                <a:spcPts val="280"/>
              </a:spcBef>
              <a:buClr>
                <a:schemeClr val="lt2"/>
              </a:buClr>
              <a:buSzPct val="100000"/>
              <a:buFont typeface="Merriweather"/>
              <a:buChar char="•"/>
              <a:defRPr sz="1400" b="0" i="0" u="none" strike="noStrike" cap="none">
                <a:solidFill>
                  <a:schemeClr val="lt1"/>
                </a:solidFill>
                <a:latin typeface="Merriweather"/>
                <a:ea typeface="Merriweather"/>
                <a:cs typeface="Merriweather"/>
                <a:sym typeface="Merriweather"/>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D0E9ED"/>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15" name="Shape 15"/>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D0E9ED"/>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16" name="Shape 16"/>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D0E9ED"/>
                </a:solidFill>
                <a:latin typeface="Merriweather"/>
                <a:ea typeface="Merriweather"/>
                <a:cs typeface="Merriweather"/>
                <a:sym typeface="Merriweather"/>
              </a:rPr>
              <a:t>‹#›</a:t>
            </a:fld>
            <a:endParaRPr lang="en-US" sz="1200" b="0" i="0" u="none" strike="noStrike" cap="none">
              <a:solidFill>
                <a:srgbClr val="D0E9ED"/>
              </a:solidFill>
              <a:latin typeface="Merriweather"/>
              <a:ea typeface="Merriweather"/>
              <a:cs typeface="Merriweather"/>
              <a:sym typeface="Merriweather"/>
            </a:endParaRPr>
          </a:p>
        </p:txBody>
      </p:sp>
      <p:grpSp>
        <p:nvGrpSpPr>
          <p:cNvPr id="17" name="Shape 17"/>
          <p:cNvGrpSpPr/>
          <p:nvPr/>
        </p:nvGrpSpPr>
        <p:grpSpPr>
          <a:xfrm>
            <a:off x="-29294" y="-16113"/>
            <a:ext cx="9198255" cy="1086266"/>
            <a:chOff x="-29322" y="-1971"/>
            <a:chExt cx="9198255" cy="1086266"/>
          </a:xfrm>
        </p:grpSpPr>
        <p:sp>
          <p:nvSpPr>
            <p:cNvPr id="18" name="Shape 18"/>
            <p:cNvSpPr/>
            <p:nvPr/>
          </p:nvSpPr>
          <p:spPr>
            <a:xfrm rot="-164308">
              <a:off x="-19044" y="216549"/>
              <a:ext cx="9163050" cy="649223"/>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Merriweather"/>
                <a:ea typeface="Merriweather"/>
                <a:cs typeface="Merriweather"/>
                <a:sym typeface="Merriweather"/>
              </a:endParaRPr>
            </a:p>
          </p:txBody>
        </p:sp>
        <p:sp>
          <p:nvSpPr>
            <p:cNvPr id="19" name="Shape 19"/>
            <p:cNvSpPr/>
            <p:nvPr/>
          </p:nvSpPr>
          <p:spPr>
            <a:xfrm rot="-164308">
              <a:off x="-14309" y="290002"/>
              <a:ext cx="9175812" cy="530351"/>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latin typeface="Merriweather"/>
                <a:ea typeface="Merriweather"/>
                <a:cs typeface="Merriweather"/>
                <a:sym typeface="Merriweather"/>
              </a:endParaRP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Shape 27"/>
          <p:cNvSpPr/>
          <p:nvPr/>
        </p:nvSpPr>
        <p:spPr>
          <a:xfrm>
            <a:off x="-9525" y="-7144"/>
            <a:ext cx="9163049" cy="10414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Merriweather"/>
              <a:ea typeface="Merriweather"/>
              <a:cs typeface="Merriweather"/>
              <a:sym typeface="Merriweather"/>
            </a:endParaRPr>
          </a:p>
        </p:txBody>
      </p:sp>
      <p:sp>
        <p:nvSpPr>
          <p:cNvPr id="28" name="Shape 28"/>
          <p:cNvSpPr/>
          <p:nvPr/>
        </p:nvSpPr>
        <p:spPr>
          <a:xfrm>
            <a:off x="4381500" y="-7144"/>
            <a:ext cx="4762499" cy="638174"/>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Merriweather"/>
              <a:ea typeface="Merriweather"/>
              <a:cs typeface="Merriweather"/>
              <a:sym typeface="Merriweather"/>
            </a:endParaRPr>
          </a:p>
        </p:txBody>
      </p:sp>
      <p:sp>
        <p:nvSpPr>
          <p:cNvPr id="29" name="Shape 29"/>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SzPct val="95000"/>
              <a:buFont typeface="Noto Sans Symbols"/>
              <a:buChar char="●"/>
              <a:defRPr sz="2600" b="0" i="0" u="none" strike="noStrike" cap="none">
                <a:solidFill>
                  <a:schemeClr val="dk1"/>
                </a:solidFill>
                <a:latin typeface="Merriweather"/>
                <a:ea typeface="Merriweather"/>
                <a:cs typeface="Merriweather"/>
                <a:sym typeface="Merriweather"/>
              </a:defRPr>
            </a:lvl1pPr>
            <a:lvl2pPr marL="640080" marR="0" lvl="1" indent="-129540" algn="l" rtl="0">
              <a:spcBef>
                <a:spcPts val="480"/>
              </a:spcBef>
              <a:buClr>
                <a:schemeClr val="accent1"/>
              </a:buClr>
              <a:buSzPct val="85000"/>
              <a:buFont typeface="Noto Sans Symbols"/>
              <a:buChar char="●"/>
              <a:defRPr sz="2400" b="0" i="0" u="none" strike="noStrike" cap="none">
                <a:solidFill>
                  <a:schemeClr val="dk1"/>
                </a:solidFill>
                <a:latin typeface="Merriweather"/>
                <a:ea typeface="Merriweather"/>
                <a:cs typeface="Merriweather"/>
                <a:sym typeface="Merriweather"/>
              </a:defRPr>
            </a:lvl2pPr>
            <a:lvl3pPr marL="914400" marR="0" lvl="2" indent="-160655" algn="l" rtl="0">
              <a:spcBef>
                <a:spcPts val="420"/>
              </a:spcBef>
              <a:buClr>
                <a:schemeClr val="accent2"/>
              </a:buClr>
              <a:buSzPct val="70000"/>
              <a:buFont typeface="Noto Sans Symbols"/>
              <a:buChar char="●"/>
              <a:defRPr sz="2100" b="0" i="0" u="none" strike="noStrike" cap="none">
                <a:solidFill>
                  <a:schemeClr val="dk1"/>
                </a:solidFill>
                <a:latin typeface="Merriweather"/>
                <a:ea typeface="Merriweather"/>
                <a:cs typeface="Merriweather"/>
                <a:sym typeface="Merriweather"/>
              </a:defRPr>
            </a:lvl3pPr>
            <a:lvl4pPr marL="1188720" marR="0" lvl="3" indent="-128269" algn="l" rtl="0">
              <a:spcBef>
                <a:spcPts val="400"/>
              </a:spcBef>
              <a:buClr>
                <a:schemeClr val="accent3"/>
              </a:buClr>
              <a:buSzPct val="64999"/>
              <a:buFont typeface="Noto Sans Symbols"/>
              <a:buChar char="●"/>
              <a:defRPr sz="2000" b="0" i="0" u="none" strike="noStrike" cap="none">
                <a:solidFill>
                  <a:schemeClr val="dk1"/>
                </a:solidFill>
                <a:latin typeface="Merriweather"/>
                <a:ea typeface="Merriweather"/>
                <a:cs typeface="Merriweather"/>
                <a:sym typeface="Merriweather"/>
              </a:defRPr>
            </a:lvl4pPr>
            <a:lvl5pPr marL="1463040" marR="0" lvl="4" indent="-135889" algn="l" rtl="0">
              <a:spcBef>
                <a:spcPts val="400"/>
              </a:spcBef>
              <a:buClr>
                <a:schemeClr val="accent4"/>
              </a:buClr>
              <a:buSzPct val="64999"/>
              <a:buFont typeface="Noto Sans Symbols"/>
              <a:buChar char="●"/>
              <a:defRPr sz="2000" b="0" i="0" u="none" strike="noStrike" cap="none">
                <a:solidFill>
                  <a:schemeClr val="dk1"/>
                </a:solidFill>
                <a:latin typeface="Merriweather"/>
                <a:ea typeface="Merriweather"/>
                <a:cs typeface="Merriweather"/>
                <a:sym typeface="Merriweather"/>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560" marR="0" lvl="7" indent="-86360"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880" marR="0" lvl="8" indent="-93979"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32" name="Shape 32"/>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035C75"/>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dk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dk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dk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dk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dk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dk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dk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dk1"/>
                </a:solidFill>
                <a:latin typeface="Merriweather"/>
                <a:ea typeface="Merriweather"/>
                <a:cs typeface="Merriweather"/>
                <a:sym typeface="Merriweather"/>
              </a:defRPr>
            </a:lvl9pPr>
          </a:lstStyle>
          <a:p>
            <a:endParaRPr/>
          </a:p>
        </p:txBody>
      </p:sp>
      <p:sp>
        <p:nvSpPr>
          <p:cNvPr id="33" name="Shape 33"/>
          <p:cNvSpPr txBox="1">
            <a:spLocks noGrp="1"/>
          </p:cNvSpPr>
          <p:nvPr>
            <p:ph type="sldNum" idx="12"/>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u="none">
                <a:solidFill>
                  <a:srgbClr val="035C75"/>
                </a:solidFill>
                <a:latin typeface="Merriweather"/>
                <a:ea typeface="Merriweather"/>
                <a:cs typeface="Merriweather"/>
                <a:sym typeface="Merriweather"/>
              </a:rPr>
              <a:t>‹#›</a:t>
            </a:fld>
            <a:endParaRPr lang="en-US" sz="1200" b="0" u="none">
              <a:solidFill>
                <a:srgbClr val="035C75"/>
              </a:solidFill>
              <a:latin typeface="Merriweather"/>
              <a:ea typeface="Merriweather"/>
              <a:cs typeface="Merriweather"/>
              <a:sym typeface="Merriweather"/>
            </a:endParaRPr>
          </a:p>
        </p:txBody>
      </p:sp>
      <p:grpSp>
        <p:nvGrpSpPr>
          <p:cNvPr id="34" name="Shape 34"/>
          <p:cNvGrpSpPr/>
          <p:nvPr/>
        </p:nvGrpSpPr>
        <p:grpSpPr>
          <a:xfrm>
            <a:off x="-29294" y="-16113"/>
            <a:ext cx="9198255" cy="1086266"/>
            <a:chOff x="-29322" y="-1971"/>
            <a:chExt cx="9198255" cy="1086266"/>
          </a:xfrm>
        </p:grpSpPr>
        <p:sp>
          <p:nvSpPr>
            <p:cNvPr id="35" name="Shape 35"/>
            <p:cNvSpPr/>
            <p:nvPr/>
          </p:nvSpPr>
          <p:spPr>
            <a:xfrm rot="-164308">
              <a:off x="-19044" y="216549"/>
              <a:ext cx="9163050" cy="649223"/>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Merriweather"/>
                <a:ea typeface="Merriweather"/>
                <a:cs typeface="Merriweather"/>
                <a:sym typeface="Merriweather"/>
              </a:endParaRPr>
            </a:p>
          </p:txBody>
        </p:sp>
        <p:sp>
          <p:nvSpPr>
            <p:cNvPr id="36" name="Shape 36"/>
            <p:cNvSpPr/>
            <p:nvPr/>
          </p:nvSpPr>
          <p:spPr>
            <a:xfrm rot="-164308">
              <a:off x="-14309" y="290002"/>
              <a:ext cx="9175812" cy="530351"/>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Merriweather"/>
                <a:ea typeface="Merriweather"/>
                <a:cs typeface="Merriweather"/>
                <a:sym typeface="Merriweathe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5B5okZHzJx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heckandconnect.um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a/fcpsschools.net/folderview?id=0B4quN4nF5p0sbzlOd3F5MkI1Vk0&amp;usp=shar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533400" y="1371600"/>
            <a:ext cx="7851648" cy="1828800"/>
          </a:xfrm>
          <a:prstGeom prst="rect">
            <a:avLst/>
          </a:prstGeom>
          <a:noFill/>
          <a:ln>
            <a:noFill/>
          </a:ln>
        </p:spPr>
        <p:txBody>
          <a:bodyPr lIns="0" tIns="0" rIns="18275" bIns="0" anchor="b" anchorCtr="0">
            <a:noAutofit/>
          </a:bodyPr>
          <a:lstStyle/>
          <a:p>
            <a:pPr marL="0" marR="0" lvl="0" indent="0" algn="r" rtl="0">
              <a:spcBef>
                <a:spcPts val="0"/>
              </a:spcBef>
              <a:buClr>
                <a:srgbClr val="4CE0EA"/>
              </a:buClr>
              <a:buSzPct val="25000"/>
              <a:buFont typeface="Calibri"/>
              <a:buNone/>
            </a:pPr>
            <a:r>
              <a:rPr lang="en-US" sz="5600" b="1" i="0" u="none" strike="noStrike" cap="none">
                <a:solidFill>
                  <a:srgbClr val="4CE0EA"/>
                </a:solidFill>
                <a:latin typeface="Calibri"/>
                <a:ea typeface="Calibri"/>
                <a:cs typeface="Calibri"/>
                <a:sym typeface="Calibri"/>
              </a:rPr>
              <a:t>Check &amp; Connect</a:t>
            </a:r>
          </a:p>
        </p:txBody>
      </p:sp>
      <p:sp>
        <p:nvSpPr>
          <p:cNvPr id="115" name="Shape 115"/>
          <p:cNvSpPr txBox="1">
            <a:spLocks noGrp="1"/>
          </p:cNvSpPr>
          <p:nvPr>
            <p:ph type="subTitle" idx="1"/>
          </p:nvPr>
        </p:nvSpPr>
        <p:spPr>
          <a:xfrm>
            <a:off x="533400" y="3228535"/>
            <a:ext cx="7854696" cy="1752600"/>
          </a:xfrm>
          <a:prstGeom prst="rect">
            <a:avLst/>
          </a:prstGeom>
          <a:noFill/>
          <a:ln>
            <a:noFill/>
          </a:ln>
        </p:spPr>
        <p:txBody>
          <a:bodyPr lIns="0" tIns="45700" rIns="18275" bIns="45700" anchor="t" anchorCtr="0">
            <a:noAutofit/>
          </a:bodyPr>
          <a:lstStyle/>
          <a:p>
            <a:pPr marL="0" marR="45720" lvl="0" indent="0" algn="r" rtl="0">
              <a:spcBef>
                <a:spcPts val="0"/>
              </a:spcBef>
              <a:buClr>
                <a:schemeClr val="accent3"/>
              </a:buClr>
              <a:buSzPct val="25000"/>
              <a:buFont typeface="Noto Sans Symbols"/>
              <a:buNone/>
            </a:pPr>
            <a:r>
              <a:rPr lang="en-US" sz="2600" b="0" i="0" u="none" strike="noStrike" cap="none">
                <a:solidFill>
                  <a:schemeClr val="lt1"/>
                </a:solidFill>
                <a:latin typeface="Merriweather"/>
                <a:ea typeface="Merriweather"/>
                <a:cs typeface="Merriweather"/>
                <a:sym typeface="Merriweather"/>
              </a:rPr>
              <a:t>Mentor Training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aphicFrame>
        <p:nvGraphicFramePr>
          <p:cNvPr id="234" name="Shape 234"/>
          <p:cNvGraphicFramePr/>
          <p:nvPr>
            <p:extLst>
              <p:ext uri="{D42A27DB-BD31-4B8C-83A1-F6EECF244321}">
                <p14:modId xmlns:p14="http://schemas.microsoft.com/office/powerpoint/2010/main" val="2470749642"/>
              </p:ext>
            </p:extLst>
          </p:nvPr>
        </p:nvGraphicFramePr>
        <p:xfrm>
          <a:off x="304800" y="2822639"/>
          <a:ext cx="8458200" cy="3928792"/>
        </p:xfrm>
        <a:graphic>
          <a:graphicData uri="http://schemas.openxmlformats.org/drawingml/2006/table">
            <a:tbl>
              <a:tblPr firstRow="1" firstCol="1" bandRow="1">
                <a:noFill/>
                <a:tableStyleId>{A159BB9C-A5A5-48CB-AA69-93AA79B5BF1C}</a:tableStyleId>
              </a:tblPr>
              <a:tblGrid>
                <a:gridCol w="1611800"/>
                <a:gridCol w="2934800"/>
                <a:gridCol w="3911600"/>
              </a:tblGrid>
              <a:tr h="266550">
                <a:tc>
                  <a:txBody>
                    <a:bodyPr/>
                    <a:lstStyle/>
                    <a:p>
                      <a:pPr marL="0" marR="0" lvl="0" indent="0" algn="ctr" rtl="0">
                        <a:lnSpc>
                          <a:spcPct val="115000"/>
                        </a:lnSpc>
                        <a:spcBef>
                          <a:spcPts val="0"/>
                        </a:spcBef>
                        <a:spcAft>
                          <a:spcPts val="0"/>
                        </a:spcAft>
                        <a:buSzPct val="25000"/>
                        <a:buNone/>
                      </a:pPr>
                      <a:r>
                        <a:rPr lang="en-US" sz="1600" u="none" strike="noStrike" cap="none" dirty="0"/>
                        <a:t>Subtype</a:t>
                      </a:r>
                    </a:p>
                  </a:txBody>
                  <a:tcPr marL="73025" marR="73025" marT="0" marB="0"/>
                </a:tc>
                <a:tc>
                  <a:txBody>
                    <a:bodyPr/>
                    <a:lstStyle/>
                    <a:p>
                      <a:pPr marL="0" marR="0" lvl="0" indent="0" algn="ctr" rtl="0">
                        <a:lnSpc>
                          <a:spcPct val="115000"/>
                        </a:lnSpc>
                        <a:spcBef>
                          <a:spcPts val="0"/>
                        </a:spcBef>
                        <a:spcAft>
                          <a:spcPts val="0"/>
                        </a:spcAft>
                        <a:buSzPct val="25000"/>
                        <a:buNone/>
                      </a:pPr>
                      <a:r>
                        <a:rPr lang="en-US" sz="1600" u="none" strike="noStrike" cap="none" dirty="0"/>
                        <a:t>Indicators</a:t>
                      </a:r>
                    </a:p>
                  </a:txBody>
                  <a:tcPr marL="73025" marR="73025" marT="0" marB="0"/>
                </a:tc>
                <a:tc>
                  <a:txBody>
                    <a:bodyPr/>
                    <a:lstStyle/>
                    <a:p>
                      <a:pPr marL="0" marR="0" lvl="0" indent="0" algn="ctr" rtl="0">
                        <a:lnSpc>
                          <a:spcPct val="115000"/>
                        </a:lnSpc>
                        <a:spcBef>
                          <a:spcPts val="0"/>
                        </a:spcBef>
                        <a:spcAft>
                          <a:spcPts val="0"/>
                        </a:spcAft>
                        <a:buSzPct val="25000"/>
                        <a:buNone/>
                      </a:pPr>
                      <a:r>
                        <a:rPr lang="en-US" sz="1600" u="none" strike="noStrike" cap="none"/>
                        <a:t>Facilitated By</a:t>
                      </a:r>
                    </a:p>
                  </a:txBody>
                  <a:tcPr marL="73025" marR="73025" marT="0" marB="0"/>
                </a:tc>
              </a:tr>
              <a:tr h="697100">
                <a:tc>
                  <a:txBody>
                    <a:bodyPr/>
                    <a:lstStyle/>
                    <a:p>
                      <a:pPr marL="0" marR="0" lvl="0" indent="0" algn="ctr" rtl="0">
                        <a:lnSpc>
                          <a:spcPct val="115000"/>
                        </a:lnSpc>
                        <a:spcBef>
                          <a:spcPts val="0"/>
                        </a:spcBef>
                        <a:spcAft>
                          <a:spcPts val="0"/>
                        </a:spcAft>
                        <a:buSzPct val="25000"/>
                        <a:buNone/>
                      </a:pPr>
                      <a:r>
                        <a:rPr lang="en-US" sz="1600" u="none" strike="noStrike" cap="none"/>
                        <a:t>Academic</a:t>
                      </a:r>
                    </a:p>
                  </a:txBody>
                  <a:tcPr marL="73025" marR="73025" marT="0" marB="0"/>
                </a:tc>
                <a:tc>
                  <a:txBody>
                    <a:bodyPr/>
                    <a:lstStyle/>
                    <a:p>
                      <a:pPr marL="0" marR="0" lvl="0" indent="0" algn="ctr" rtl="0">
                        <a:lnSpc>
                          <a:spcPct val="115000"/>
                        </a:lnSpc>
                        <a:spcBef>
                          <a:spcPts val="0"/>
                        </a:spcBef>
                        <a:spcAft>
                          <a:spcPts val="0"/>
                        </a:spcAft>
                        <a:buSzPct val="25000"/>
                        <a:buNone/>
                      </a:pPr>
                      <a:r>
                        <a:rPr lang="en-US" sz="1600" u="none" strike="noStrike" cap="none" dirty="0"/>
                        <a:t>Grades, time on task, credits</a:t>
                      </a:r>
                    </a:p>
                  </a:txBody>
                  <a:tcPr marL="73025" marR="73025" marT="0" marB="0"/>
                </a:tc>
                <a:tc>
                  <a:txBody>
                    <a:bodyPr/>
                    <a:lstStyle/>
                    <a:p>
                      <a:pPr marL="0" marR="0" lvl="0" indent="0" algn="ctr" rtl="0">
                        <a:lnSpc>
                          <a:spcPct val="115000"/>
                        </a:lnSpc>
                        <a:spcBef>
                          <a:spcPts val="0"/>
                        </a:spcBef>
                        <a:spcAft>
                          <a:spcPts val="0"/>
                        </a:spcAft>
                        <a:buSzPct val="25000"/>
                        <a:buNone/>
                      </a:pPr>
                      <a:r>
                        <a:rPr lang="en-US" sz="1600" u="none" strike="noStrike" cap="none" dirty="0"/>
                        <a:t>Utilizing after school programs, increased home support for learning, etc.</a:t>
                      </a:r>
                    </a:p>
                  </a:txBody>
                  <a:tcPr marL="73025" marR="73025" marT="0" marB="0"/>
                </a:tc>
              </a:tr>
              <a:tr h="1035250">
                <a:tc>
                  <a:txBody>
                    <a:bodyPr/>
                    <a:lstStyle/>
                    <a:p>
                      <a:pPr marL="0" marR="0" lvl="0" indent="0" algn="ctr" rtl="0">
                        <a:lnSpc>
                          <a:spcPct val="115000"/>
                        </a:lnSpc>
                        <a:spcBef>
                          <a:spcPts val="0"/>
                        </a:spcBef>
                        <a:spcAft>
                          <a:spcPts val="0"/>
                        </a:spcAft>
                        <a:buSzPct val="25000"/>
                        <a:buNone/>
                      </a:pPr>
                      <a:r>
                        <a:rPr lang="en-US" sz="1600" u="none" strike="noStrike" cap="none"/>
                        <a:t>Behavioral</a:t>
                      </a:r>
                    </a:p>
                  </a:txBody>
                  <a:tcPr marL="73025" marR="73025" marT="0" marB="0"/>
                </a:tc>
                <a:tc>
                  <a:txBody>
                    <a:bodyPr/>
                    <a:lstStyle/>
                    <a:p>
                      <a:pPr marL="0" marR="0" lvl="0" indent="0" algn="ctr" rtl="0">
                        <a:lnSpc>
                          <a:spcPct val="115000"/>
                        </a:lnSpc>
                        <a:spcBef>
                          <a:spcPts val="0"/>
                        </a:spcBef>
                        <a:spcAft>
                          <a:spcPts val="0"/>
                        </a:spcAft>
                        <a:buSzPct val="25000"/>
                        <a:buNone/>
                      </a:pPr>
                      <a:r>
                        <a:rPr lang="en-US" sz="1600" u="none" strike="noStrike" cap="none" dirty="0"/>
                        <a:t>Attendance, office referrals, classroom participation</a:t>
                      </a:r>
                    </a:p>
                  </a:txBody>
                  <a:tcPr marL="73025" marR="73025" marT="0" marB="0"/>
                </a:tc>
                <a:tc>
                  <a:txBody>
                    <a:bodyPr/>
                    <a:lstStyle/>
                    <a:p>
                      <a:pPr marL="0" marR="0" lvl="0" indent="0" algn="ctr" rtl="0">
                        <a:lnSpc>
                          <a:spcPct val="115000"/>
                        </a:lnSpc>
                        <a:spcBef>
                          <a:spcPts val="0"/>
                        </a:spcBef>
                        <a:spcAft>
                          <a:spcPts val="0"/>
                        </a:spcAft>
                        <a:buSzPct val="25000"/>
                        <a:buNone/>
                      </a:pPr>
                      <a:r>
                        <a:rPr lang="en-US" sz="1600" u="none" strike="noStrike" cap="none" dirty="0" smtClean="0"/>
                        <a:t>Developing </a:t>
                      </a:r>
                      <a:r>
                        <a:rPr lang="en-US" sz="1600" u="none" strike="noStrike" cap="none" dirty="0"/>
                        <a:t>personalized approach to attendance issues, </a:t>
                      </a:r>
                      <a:r>
                        <a:rPr lang="en-US" sz="1600" u="none" strike="noStrike" cap="none" dirty="0" smtClean="0"/>
                        <a:t>addressing </a:t>
                      </a:r>
                      <a:r>
                        <a:rPr lang="en-US" sz="1600" u="none" strike="noStrike" cap="none" dirty="0"/>
                        <a:t>skills such as problem solving and anger management, etc.</a:t>
                      </a:r>
                    </a:p>
                  </a:txBody>
                  <a:tcPr marL="73025" marR="73025" marT="0" marB="0"/>
                </a:tc>
              </a:tr>
              <a:tr h="772600">
                <a:tc>
                  <a:txBody>
                    <a:bodyPr/>
                    <a:lstStyle/>
                    <a:p>
                      <a:pPr marL="0" marR="0" lvl="0" indent="0" algn="ctr" rtl="0">
                        <a:lnSpc>
                          <a:spcPct val="115000"/>
                        </a:lnSpc>
                        <a:spcBef>
                          <a:spcPts val="0"/>
                        </a:spcBef>
                        <a:spcAft>
                          <a:spcPts val="0"/>
                        </a:spcAft>
                        <a:buSzPct val="25000"/>
                        <a:buNone/>
                      </a:pPr>
                      <a:r>
                        <a:rPr lang="en-US" sz="1600" u="none" strike="noStrike" cap="none"/>
                        <a:t>Cognitive</a:t>
                      </a:r>
                    </a:p>
                  </a:txBody>
                  <a:tcPr marL="73025" marR="73025" marT="0" marB="0"/>
                </a:tc>
                <a:tc>
                  <a:txBody>
                    <a:bodyPr/>
                    <a:lstStyle/>
                    <a:p>
                      <a:pPr marL="0" marR="0" lvl="0" indent="0" algn="ctr" rtl="0">
                        <a:lnSpc>
                          <a:spcPct val="115000"/>
                        </a:lnSpc>
                        <a:spcBef>
                          <a:spcPts val="0"/>
                        </a:spcBef>
                        <a:spcAft>
                          <a:spcPts val="0"/>
                        </a:spcAft>
                        <a:buSzPct val="25000"/>
                        <a:buNone/>
                      </a:pPr>
                      <a:r>
                        <a:rPr lang="en-US" sz="1600" u="none" strike="noStrike" cap="none"/>
                        <a:t>Perceived relevance of schoolwork, goal setting</a:t>
                      </a:r>
                    </a:p>
                  </a:txBody>
                  <a:tcPr marL="73025" marR="73025" marT="0" marB="0"/>
                </a:tc>
                <a:tc>
                  <a:txBody>
                    <a:bodyPr/>
                    <a:lstStyle/>
                    <a:p>
                      <a:pPr marL="0" marR="0" lvl="0" indent="0" algn="ctr" rtl="0">
                        <a:lnSpc>
                          <a:spcPct val="115000"/>
                        </a:lnSpc>
                        <a:spcBef>
                          <a:spcPts val="0"/>
                        </a:spcBef>
                        <a:spcAft>
                          <a:spcPts val="0"/>
                        </a:spcAft>
                        <a:buSzPct val="25000"/>
                        <a:buNone/>
                      </a:pPr>
                      <a:r>
                        <a:rPr lang="en-US" sz="1600" u="none" strike="noStrike" cap="none" dirty="0"/>
                        <a:t>Using problem solving skills, setting realistic goals, creating an </a:t>
                      </a:r>
                      <a:r>
                        <a:rPr lang="en-US" sz="1600" u="none" strike="noStrike" cap="none" dirty="0" smtClean="0"/>
                        <a:t>interest </a:t>
                      </a:r>
                      <a:r>
                        <a:rPr lang="en-US" sz="1600" u="none" strike="noStrike" cap="none" dirty="0"/>
                        <a:t>in learning</a:t>
                      </a:r>
                    </a:p>
                  </a:txBody>
                  <a:tcPr marL="73025" marR="73025" marT="0" marB="0"/>
                </a:tc>
              </a:tr>
              <a:tr h="1035250">
                <a:tc>
                  <a:txBody>
                    <a:bodyPr/>
                    <a:lstStyle/>
                    <a:p>
                      <a:pPr marL="0" marR="0" lvl="0" indent="0" algn="ctr" rtl="0">
                        <a:lnSpc>
                          <a:spcPct val="115000"/>
                        </a:lnSpc>
                        <a:spcBef>
                          <a:spcPts val="0"/>
                        </a:spcBef>
                        <a:spcAft>
                          <a:spcPts val="0"/>
                        </a:spcAft>
                        <a:buSzPct val="25000"/>
                        <a:buNone/>
                      </a:pPr>
                      <a:r>
                        <a:rPr lang="en-US" sz="1600" u="none" strike="noStrike" cap="none"/>
                        <a:t>Affective</a:t>
                      </a:r>
                    </a:p>
                  </a:txBody>
                  <a:tcPr marL="73025" marR="73025" marT="0" marB="0"/>
                </a:tc>
                <a:tc>
                  <a:txBody>
                    <a:bodyPr/>
                    <a:lstStyle/>
                    <a:p>
                      <a:pPr marL="0" marR="0" lvl="0" indent="0" algn="ctr" rtl="0">
                        <a:lnSpc>
                          <a:spcPct val="115000"/>
                        </a:lnSpc>
                        <a:spcBef>
                          <a:spcPts val="0"/>
                        </a:spcBef>
                        <a:spcAft>
                          <a:spcPts val="0"/>
                        </a:spcAft>
                        <a:buSzPct val="25000"/>
                        <a:buNone/>
                      </a:pPr>
                      <a:r>
                        <a:rPr lang="en-US" sz="1600" u="none" strike="noStrike" cap="none" dirty="0"/>
                        <a:t>Identification with school, belonging, perceive connection with teachers/peers</a:t>
                      </a:r>
                    </a:p>
                  </a:txBody>
                  <a:tcPr marL="73025" marR="73025" marT="0" marB="0"/>
                </a:tc>
                <a:tc>
                  <a:txBody>
                    <a:bodyPr/>
                    <a:lstStyle/>
                    <a:p>
                      <a:pPr marL="0" marR="0" lvl="0" indent="0" algn="ctr" rtl="0">
                        <a:lnSpc>
                          <a:spcPct val="115000"/>
                        </a:lnSpc>
                        <a:spcBef>
                          <a:spcPts val="0"/>
                        </a:spcBef>
                        <a:spcAft>
                          <a:spcPts val="0"/>
                        </a:spcAft>
                        <a:buSzPct val="25000"/>
                        <a:buNone/>
                      </a:pPr>
                      <a:r>
                        <a:rPr lang="en-US" sz="1600" u="none" strike="noStrike" cap="none" dirty="0"/>
                        <a:t>Increasing support from parents/teachers, building relationships, assisting with personal problems</a:t>
                      </a:r>
                    </a:p>
                  </a:txBody>
                  <a:tcPr marL="73025" marR="73025" marT="0" marB="0"/>
                </a:tc>
              </a:tr>
            </a:tbl>
          </a:graphicData>
        </a:graphic>
      </p:graphicFrame>
      <p:sp>
        <p:nvSpPr>
          <p:cNvPr id="235" name="Shape 235"/>
          <p:cNvSpPr txBox="1">
            <a:spLocks noGrp="1"/>
          </p:cNvSpPr>
          <p:nvPr>
            <p:ph type="title"/>
          </p:nvPr>
        </p:nvSpPr>
        <p:spPr>
          <a:xfrm>
            <a:off x="457200" y="6096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Check &amp; Connect</a:t>
            </a:r>
            <a:br>
              <a:rPr lang="en-US" sz="3600" b="1" i="0" u="none" strike="noStrike" cap="none" dirty="0">
                <a:solidFill>
                  <a:schemeClr val="dk2"/>
                </a:solidFill>
                <a:latin typeface="Calibri"/>
                <a:ea typeface="Calibri"/>
                <a:cs typeface="Calibri"/>
                <a:sym typeface="Calibri"/>
              </a:rPr>
            </a:br>
            <a:r>
              <a:rPr lang="en-US" sz="3600" b="1" i="0" u="none" strike="noStrike" cap="none" dirty="0">
                <a:solidFill>
                  <a:schemeClr val="dk2"/>
                </a:solidFill>
                <a:latin typeface="Calibri"/>
                <a:ea typeface="Calibri"/>
                <a:cs typeface="Calibri"/>
                <a:sym typeface="Calibri"/>
              </a:rPr>
              <a:t>Theory of Student Engagement</a:t>
            </a:r>
          </a:p>
        </p:txBody>
      </p:sp>
      <p:sp>
        <p:nvSpPr>
          <p:cNvPr id="236" name="Shape 236"/>
          <p:cNvSpPr/>
          <p:nvPr/>
        </p:nvSpPr>
        <p:spPr>
          <a:xfrm>
            <a:off x="228600" y="1752600"/>
            <a:ext cx="8686800" cy="90273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1600" b="1" i="1" dirty="0" smtClean="0">
                <a:solidFill>
                  <a:schemeClr val="dk1"/>
                </a:solidFill>
                <a:latin typeface="Verdana"/>
                <a:ea typeface="Verdana"/>
                <a:cs typeface="Verdana"/>
                <a:sym typeface="Verdana"/>
              </a:rPr>
              <a:t>Defined </a:t>
            </a:r>
            <a:r>
              <a:rPr lang="en-US" sz="1600" b="1" i="1" dirty="0">
                <a:solidFill>
                  <a:schemeClr val="dk1"/>
                </a:solidFill>
                <a:latin typeface="Verdana"/>
                <a:ea typeface="Verdana"/>
                <a:cs typeface="Verdana"/>
                <a:sym typeface="Verdana"/>
              </a:rPr>
              <a:t>as the </a:t>
            </a:r>
            <a:r>
              <a:rPr lang="en-US" sz="1600" b="1" i="1" dirty="0" smtClean="0">
                <a:solidFill>
                  <a:schemeClr val="dk1"/>
                </a:solidFill>
                <a:latin typeface="Verdana"/>
                <a:ea typeface="Verdana"/>
                <a:cs typeface="Verdana"/>
                <a:sym typeface="Verdana"/>
              </a:rPr>
              <a:t>student’s</a:t>
            </a:r>
            <a:endParaRPr lang="en-US" sz="1600" b="1" i="1" dirty="0">
              <a:solidFill>
                <a:schemeClr val="dk1"/>
              </a:solidFill>
              <a:latin typeface="Verdana"/>
              <a:ea typeface="Verdana"/>
              <a:cs typeface="Verdana"/>
              <a:sym typeface="Verdana"/>
            </a:endParaRPr>
          </a:p>
          <a:p>
            <a:pPr marL="285750" marR="0" lvl="0" indent="-285750" algn="l" rtl="0">
              <a:lnSpc>
                <a:spcPct val="100000"/>
              </a:lnSpc>
              <a:spcBef>
                <a:spcPts val="0"/>
              </a:spcBef>
              <a:spcAft>
                <a:spcPts val="0"/>
              </a:spcAft>
              <a:buClr>
                <a:schemeClr val="dk1"/>
              </a:buClr>
              <a:buSzPct val="100000"/>
              <a:buFont typeface="Arial"/>
              <a:buChar char="•"/>
            </a:pPr>
            <a:r>
              <a:rPr lang="en-US" sz="1600" b="0" i="1" u="none" strike="noStrike" cap="none" dirty="0">
                <a:solidFill>
                  <a:schemeClr val="dk1"/>
                </a:solidFill>
                <a:latin typeface="Verdana"/>
                <a:ea typeface="Verdana"/>
                <a:cs typeface="Verdana"/>
                <a:sym typeface="Verdana"/>
              </a:rPr>
              <a:t>Active participation in academic and co-curricular/school-related activities</a:t>
            </a:r>
          </a:p>
          <a:p>
            <a:pPr marL="285750" marR="0" lvl="0" indent="-285750" algn="l" rtl="0">
              <a:lnSpc>
                <a:spcPct val="100000"/>
              </a:lnSpc>
              <a:spcBef>
                <a:spcPts val="0"/>
              </a:spcBef>
              <a:spcAft>
                <a:spcPts val="0"/>
              </a:spcAft>
              <a:buClr>
                <a:schemeClr val="dk1"/>
              </a:buClr>
              <a:buSzPct val="100000"/>
              <a:buFont typeface="Arial"/>
              <a:buChar char="•"/>
            </a:pPr>
            <a:r>
              <a:rPr lang="en-US" sz="1600" b="0" i="1" u="none" strike="noStrike" cap="none" dirty="0">
                <a:solidFill>
                  <a:schemeClr val="dk1"/>
                </a:solidFill>
                <a:latin typeface="Verdana"/>
                <a:ea typeface="Verdana"/>
                <a:cs typeface="Verdana"/>
                <a:sym typeface="Verdana"/>
              </a:rPr>
              <a:t>Commitment to educational goals and learning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381000"/>
            <a:ext cx="8229600" cy="896111"/>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600" b="1" i="0" u="none" strike="noStrike" cap="none">
                <a:solidFill>
                  <a:schemeClr val="dk2"/>
                </a:solidFill>
                <a:latin typeface="Calibri"/>
                <a:ea typeface="Calibri"/>
                <a:cs typeface="Calibri"/>
                <a:sym typeface="Calibri"/>
              </a:rPr>
              <a:t>Skill 3:  Connect</a:t>
            </a:r>
          </a:p>
        </p:txBody>
      </p:sp>
      <p:sp>
        <p:nvSpPr>
          <p:cNvPr id="242" name="Shape 242"/>
          <p:cNvSpPr txBox="1">
            <a:spLocks noGrp="1"/>
          </p:cNvSpPr>
          <p:nvPr>
            <p:ph type="body" idx="1"/>
          </p:nvPr>
        </p:nvSpPr>
        <p:spPr>
          <a:xfrm>
            <a:off x="228600" y="1701800"/>
            <a:ext cx="8458200" cy="5156199"/>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3"/>
              </a:buClr>
              <a:buSzPct val="95000"/>
              <a:buFont typeface="Noto Sans Symbols"/>
              <a:buChar char="●"/>
            </a:pPr>
            <a:r>
              <a:rPr lang="en-US" sz="2200" b="0" i="0" u="none" strike="noStrike" cap="none" dirty="0">
                <a:solidFill>
                  <a:schemeClr val="dk1"/>
                </a:solidFill>
                <a:latin typeface="Merriweather"/>
                <a:ea typeface="Merriweather"/>
                <a:cs typeface="Merriweather"/>
                <a:sym typeface="Merriweather"/>
              </a:rPr>
              <a:t>Connect with student in a </a:t>
            </a:r>
            <a:r>
              <a:rPr lang="en-US" sz="2200" b="0" i="0" u="sng" strike="noStrike" cap="none" dirty="0">
                <a:solidFill>
                  <a:schemeClr val="dk1"/>
                </a:solidFill>
                <a:latin typeface="Merriweather"/>
                <a:ea typeface="Merriweather"/>
                <a:cs typeface="Merriweather"/>
                <a:sym typeface="Merriweather"/>
              </a:rPr>
              <a:t>timely</a:t>
            </a:r>
            <a:r>
              <a:rPr lang="en-US" sz="2200" b="0" i="0" u="none" strike="noStrike" cap="none" dirty="0">
                <a:solidFill>
                  <a:schemeClr val="dk1"/>
                </a:solidFill>
                <a:latin typeface="Merriweather"/>
                <a:ea typeface="Merriweather"/>
                <a:cs typeface="Merriweather"/>
                <a:sym typeface="Merriweather"/>
              </a:rPr>
              <a:t> manner to provide personalized, data-driven interventions</a:t>
            </a:r>
          </a:p>
          <a:p>
            <a:pPr marL="274320" marR="0" lvl="0" indent="-274320" algn="l" rtl="0">
              <a:lnSpc>
                <a:spcPct val="90000"/>
              </a:lnSpc>
              <a:spcBef>
                <a:spcPts val="1720"/>
              </a:spcBef>
              <a:spcAft>
                <a:spcPts val="0"/>
              </a:spcAft>
              <a:buClr>
                <a:schemeClr val="accent3"/>
              </a:buClr>
              <a:buSzPct val="95000"/>
              <a:buFont typeface="Noto Sans Symbols"/>
              <a:buChar char="●"/>
            </a:pPr>
            <a:r>
              <a:rPr lang="en-US" sz="2200" b="0" i="0" u="none" strike="noStrike" cap="none" dirty="0">
                <a:solidFill>
                  <a:schemeClr val="dk1"/>
                </a:solidFill>
                <a:latin typeface="Merriweather"/>
                <a:ea typeface="Merriweather"/>
                <a:cs typeface="Merriweather"/>
                <a:sym typeface="Merriweather"/>
              </a:rPr>
              <a:t>When determining interventions, </a:t>
            </a:r>
            <a:r>
              <a:rPr lang="en-US" sz="2200" b="0" i="0" u="none" strike="noStrike" cap="none" dirty="0" smtClean="0">
                <a:solidFill>
                  <a:schemeClr val="dk1"/>
                </a:solidFill>
                <a:latin typeface="Merriweather"/>
                <a:ea typeface="Merriweather"/>
                <a:cs typeface="Merriweather"/>
                <a:sym typeface="Merriweather"/>
              </a:rPr>
              <a:t>consider data</a:t>
            </a:r>
            <a:r>
              <a:rPr lang="en-US" sz="2200" b="0" i="0" u="none" strike="noStrike" cap="none" dirty="0">
                <a:solidFill>
                  <a:schemeClr val="dk1"/>
                </a:solidFill>
                <a:latin typeface="Merriweather"/>
                <a:ea typeface="Merriweather"/>
                <a:cs typeface="Merriweather"/>
                <a:sym typeface="Merriweather"/>
              </a:rPr>
              <a:t>, student’s needs and perspective, family influences and circumstances, available school/community resources</a:t>
            </a:r>
          </a:p>
          <a:p>
            <a:pPr marL="274320" marR="0" lvl="0" indent="-274320" algn="l" rtl="0">
              <a:lnSpc>
                <a:spcPct val="90000"/>
              </a:lnSpc>
              <a:spcBef>
                <a:spcPts val="1720"/>
              </a:spcBef>
              <a:spcAft>
                <a:spcPts val="0"/>
              </a:spcAft>
              <a:buClr>
                <a:schemeClr val="accent3"/>
              </a:buClr>
              <a:buSzPct val="95000"/>
              <a:buFont typeface="Noto Sans Symbols"/>
              <a:buChar char="●"/>
            </a:pPr>
            <a:r>
              <a:rPr lang="en-US" sz="2200" b="0" i="0" u="none" strike="noStrike" cap="none" dirty="0">
                <a:solidFill>
                  <a:schemeClr val="dk1"/>
                </a:solidFill>
                <a:latin typeface="Merriweather"/>
                <a:ea typeface="Merriweather"/>
                <a:cs typeface="Merriweather"/>
                <a:sym typeface="Merriweather"/>
              </a:rPr>
              <a:t>How often do you connect?  At least </a:t>
            </a:r>
            <a:r>
              <a:rPr lang="en-US" sz="2200" b="0" i="0" u="sng" strike="noStrike" cap="none" dirty="0">
                <a:solidFill>
                  <a:schemeClr val="dk1"/>
                </a:solidFill>
                <a:latin typeface="Merriweather"/>
                <a:ea typeface="Merriweather"/>
                <a:cs typeface="Merriweather"/>
                <a:sym typeface="Merriweather"/>
              </a:rPr>
              <a:t>weekly</a:t>
            </a:r>
          </a:p>
          <a:p>
            <a:pPr marL="274320" marR="0" lvl="0" indent="-274320" algn="l" rtl="0">
              <a:lnSpc>
                <a:spcPct val="90000"/>
              </a:lnSpc>
              <a:spcBef>
                <a:spcPts val="1720"/>
              </a:spcBef>
              <a:spcAft>
                <a:spcPts val="0"/>
              </a:spcAft>
              <a:buClr>
                <a:schemeClr val="accent3"/>
              </a:buClr>
              <a:buSzPct val="95000"/>
              <a:buFont typeface="Noto Sans Symbols"/>
              <a:buChar char="●"/>
            </a:pPr>
            <a:r>
              <a:rPr lang="en-US" sz="2200" b="0" i="0" u="none" strike="noStrike" cap="none" dirty="0">
                <a:solidFill>
                  <a:schemeClr val="dk1"/>
                </a:solidFill>
                <a:latin typeface="Merriweather"/>
                <a:ea typeface="Merriweather"/>
                <a:cs typeface="Merriweather"/>
                <a:sym typeface="Merriweather"/>
              </a:rPr>
              <a:t>How long do you connect?</a:t>
            </a:r>
          </a:p>
          <a:p>
            <a:pPr marL="640080" marR="0" lvl="1" indent="-259080" algn="l" rtl="0">
              <a:lnSpc>
                <a:spcPct val="90000"/>
              </a:lnSpc>
              <a:spcBef>
                <a:spcPts val="480"/>
              </a:spcBef>
              <a:spcAft>
                <a:spcPts val="0"/>
              </a:spcAft>
              <a:buClr>
                <a:schemeClr val="accent1"/>
              </a:buClr>
              <a:buSzPct val="85000"/>
              <a:buFont typeface="Noto Sans Symbols"/>
              <a:buChar char="●"/>
            </a:pPr>
            <a:r>
              <a:rPr lang="en-US" sz="2200" b="0" i="0" u="none" strike="noStrike" cap="none" dirty="0">
                <a:solidFill>
                  <a:schemeClr val="dk1"/>
                </a:solidFill>
                <a:latin typeface="Merriweather"/>
                <a:ea typeface="Merriweather"/>
                <a:cs typeface="Merriweather"/>
                <a:sym typeface="Merriweather"/>
              </a:rPr>
              <a:t>Basic Intervention – may be only </a:t>
            </a:r>
            <a:r>
              <a:rPr lang="en-US" sz="2200" b="0" i="0" u="sng" strike="noStrike" cap="none" dirty="0">
                <a:solidFill>
                  <a:schemeClr val="dk1"/>
                </a:solidFill>
                <a:latin typeface="Merriweather"/>
                <a:ea typeface="Merriweather"/>
                <a:cs typeface="Merriweather"/>
                <a:sym typeface="Merriweather"/>
              </a:rPr>
              <a:t>15 minutes</a:t>
            </a:r>
          </a:p>
          <a:p>
            <a:pPr marL="640080" marR="0" lvl="1" indent="-259080" algn="l" rtl="0">
              <a:lnSpc>
                <a:spcPct val="90000"/>
              </a:lnSpc>
              <a:spcBef>
                <a:spcPts val="480"/>
              </a:spcBef>
              <a:spcAft>
                <a:spcPts val="0"/>
              </a:spcAft>
              <a:buClr>
                <a:schemeClr val="accent1"/>
              </a:buClr>
              <a:buSzPct val="85000"/>
              <a:buFont typeface="Noto Sans Symbols"/>
              <a:buChar char="●"/>
            </a:pPr>
            <a:r>
              <a:rPr lang="en-US" sz="2200" b="0" i="0" u="none" strike="noStrike" cap="none" dirty="0">
                <a:solidFill>
                  <a:schemeClr val="dk1"/>
                </a:solidFill>
                <a:latin typeface="Merriweather"/>
                <a:ea typeface="Merriweather"/>
                <a:cs typeface="Merriweather"/>
                <a:sym typeface="Merriweather"/>
              </a:rPr>
              <a:t>Intensive Intervention – may be </a:t>
            </a:r>
            <a:r>
              <a:rPr lang="en-US" sz="2200" b="0" i="0" u="sng" strike="noStrike" cap="none" dirty="0">
                <a:solidFill>
                  <a:schemeClr val="dk1"/>
                </a:solidFill>
                <a:latin typeface="Merriweather"/>
                <a:ea typeface="Merriweather"/>
                <a:cs typeface="Merriweather"/>
                <a:sym typeface="Merriweather"/>
              </a:rPr>
              <a:t>30+ minutes</a:t>
            </a:r>
          </a:p>
          <a:p>
            <a:pPr marL="274320" marR="0" lvl="0" indent="-274320" algn="l" rtl="0">
              <a:lnSpc>
                <a:spcPct val="90000"/>
              </a:lnSpc>
              <a:spcBef>
                <a:spcPts val="1720"/>
              </a:spcBef>
              <a:spcAft>
                <a:spcPts val="0"/>
              </a:spcAft>
              <a:buClr>
                <a:schemeClr val="accent3"/>
              </a:buClr>
              <a:buSzPct val="95000"/>
              <a:buFont typeface="Noto Sans Symbols"/>
              <a:buChar char="●"/>
            </a:pPr>
            <a:r>
              <a:rPr lang="en-US" sz="2200" b="0" i="0" u="none" strike="noStrike" cap="none" dirty="0">
                <a:solidFill>
                  <a:schemeClr val="dk1"/>
                </a:solidFill>
                <a:latin typeface="Merriweather"/>
                <a:ea typeface="Merriweather"/>
                <a:cs typeface="Merriweather"/>
                <a:sym typeface="Merriweather"/>
              </a:rPr>
              <a:t>When will you connect with students?  Consider student and teacher </a:t>
            </a:r>
            <a:r>
              <a:rPr lang="en-US" sz="2200" b="0" i="0" u="sng" strike="noStrike" cap="none" dirty="0">
                <a:solidFill>
                  <a:schemeClr val="dk1"/>
                </a:solidFill>
                <a:latin typeface="Merriweather"/>
                <a:ea typeface="Merriweather"/>
                <a:cs typeface="Merriweather"/>
                <a:sym typeface="Merriweather"/>
              </a:rPr>
              <a:t>preference</a:t>
            </a:r>
            <a:r>
              <a:rPr lang="en-US" sz="2200" b="0" i="0" u="none" strike="noStrike" cap="none" dirty="0">
                <a:solidFill>
                  <a:schemeClr val="dk1"/>
                </a:solidFill>
                <a:latin typeface="Merriweather"/>
                <a:ea typeface="Merriweather"/>
                <a:cs typeface="Merriweather"/>
                <a:sym typeface="Merriweather"/>
              </a:rPr>
              <a:t>, avoid core instructional time</a:t>
            </a:r>
          </a:p>
          <a:p>
            <a:pPr marL="0" marR="0" lvl="0" indent="0" algn="l" rtl="0">
              <a:lnSpc>
                <a:spcPct val="90000"/>
              </a:lnSpc>
              <a:spcBef>
                <a:spcPts val="520"/>
              </a:spcBef>
              <a:spcAft>
                <a:spcPts val="0"/>
              </a:spcAft>
              <a:buClr>
                <a:schemeClr val="accent3"/>
              </a:buClr>
              <a:buSzPct val="25000"/>
              <a:buFont typeface="Noto Sans Symbols"/>
              <a:buNone/>
            </a:pPr>
            <a:endParaRPr sz="2600" b="0" i="0" u="none" strike="noStrike" cap="none" dirty="0">
              <a:solidFill>
                <a:schemeClr val="dk1"/>
              </a:solidFill>
              <a:latin typeface="Merriweather"/>
              <a:ea typeface="Merriweather"/>
              <a:cs typeface="Merriweather"/>
              <a:sym typeface="Merriweather"/>
            </a:endParaRPr>
          </a:p>
          <a:p>
            <a:pPr marL="0" marR="0" lvl="0" indent="0" algn="l" rtl="0">
              <a:lnSpc>
                <a:spcPct val="90000"/>
              </a:lnSpc>
              <a:spcBef>
                <a:spcPts val="520"/>
              </a:spcBef>
              <a:buClr>
                <a:schemeClr val="accent3"/>
              </a:buClr>
              <a:buSzPct val="25000"/>
              <a:buFont typeface="Noto Sans Symbols"/>
              <a:buNone/>
            </a:pPr>
            <a:endParaRPr sz="2600" b="0" i="0" u="none" strike="noStrike" cap="none" dirty="0">
              <a:solidFill>
                <a:schemeClr val="dk1"/>
              </a:solidFill>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09600" y="1485900"/>
            <a:ext cx="8220701" cy="1866900"/>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spcAft>
                <a:spcPts val="0"/>
              </a:spcAft>
              <a:buClr>
                <a:schemeClr val="accent3"/>
              </a:buClr>
              <a:buSzPct val="96055"/>
              <a:buFont typeface="Noto Sans Symbols"/>
              <a:buChar char="●"/>
            </a:pPr>
            <a:r>
              <a:rPr lang="en-US" sz="2000" b="1" i="0" u="none" strike="noStrike" cap="none" dirty="0">
                <a:solidFill>
                  <a:schemeClr val="dk1"/>
                </a:solidFill>
                <a:latin typeface="Merriweather"/>
                <a:ea typeface="Merriweather"/>
                <a:cs typeface="Merriweather"/>
                <a:sym typeface="Merriweather"/>
              </a:rPr>
              <a:t>Problem Solving </a:t>
            </a:r>
            <a:r>
              <a:rPr lang="en-US" sz="2000" b="0" i="0" u="none" strike="noStrike" cap="none" dirty="0" smtClean="0">
                <a:solidFill>
                  <a:schemeClr val="dk1"/>
                </a:solidFill>
                <a:latin typeface="Merriweather"/>
                <a:ea typeface="Merriweather"/>
                <a:cs typeface="Merriweather"/>
                <a:sym typeface="Merriweather"/>
              </a:rPr>
              <a:t>– </a:t>
            </a:r>
            <a:r>
              <a:rPr lang="en-US" sz="2000" i="0" u="none" strike="noStrike" cap="none" dirty="0" smtClean="0">
                <a:solidFill>
                  <a:schemeClr val="dk1"/>
                </a:solidFill>
                <a:latin typeface="Merriweather"/>
                <a:ea typeface="Merriweather"/>
                <a:cs typeface="Merriweather"/>
                <a:sym typeface="Merriweather"/>
              </a:rPr>
              <a:t>B</a:t>
            </a:r>
            <a:r>
              <a:rPr lang="en-US" sz="2000" b="0" i="0" u="none" strike="noStrike" cap="none" dirty="0" smtClean="0">
                <a:solidFill>
                  <a:schemeClr val="dk1"/>
                </a:solidFill>
                <a:latin typeface="Merriweather"/>
                <a:ea typeface="Merriweather"/>
                <a:cs typeface="Merriweather"/>
                <a:sym typeface="Merriweather"/>
              </a:rPr>
              <a:t>asis </a:t>
            </a:r>
            <a:r>
              <a:rPr lang="en-US" sz="2000" b="0" i="0" u="none" strike="noStrike" cap="none" dirty="0">
                <a:solidFill>
                  <a:schemeClr val="dk1"/>
                </a:solidFill>
                <a:latin typeface="Merriweather"/>
                <a:ea typeface="Merriweather"/>
                <a:cs typeface="Merriweather"/>
                <a:sym typeface="Merriweather"/>
              </a:rPr>
              <a:t>for teaching students productive </a:t>
            </a:r>
            <a:r>
              <a:rPr lang="en-US" sz="2000" b="0" i="0" u="sng" strike="noStrike" cap="none" dirty="0">
                <a:solidFill>
                  <a:schemeClr val="dk1"/>
                </a:solidFill>
                <a:latin typeface="Merriweather"/>
                <a:ea typeface="Merriweather"/>
                <a:cs typeface="Merriweather"/>
                <a:sym typeface="Merriweather"/>
              </a:rPr>
              <a:t>coping skills</a:t>
            </a:r>
            <a:r>
              <a:rPr lang="en-US" sz="2000" b="0" i="0" u="none" strike="noStrike" cap="none" dirty="0">
                <a:solidFill>
                  <a:schemeClr val="dk1"/>
                </a:solidFill>
                <a:latin typeface="Merriweather"/>
                <a:ea typeface="Merriweather"/>
                <a:cs typeface="Merriweather"/>
                <a:sym typeface="Merriweather"/>
              </a:rPr>
              <a:t>. </a:t>
            </a:r>
            <a:r>
              <a:rPr lang="en-US" sz="2000" b="0" i="0" u="none" strike="noStrike" cap="none" dirty="0" smtClean="0">
                <a:solidFill>
                  <a:schemeClr val="dk1"/>
                </a:solidFill>
                <a:latin typeface="Merriweather"/>
                <a:ea typeface="Merriweather"/>
                <a:cs typeface="Merriweather"/>
                <a:sym typeface="Merriweather"/>
              </a:rPr>
              <a:t>Important </a:t>
            </a:r>
            <a:r>
              <a:rPr lang="en-US" sz="2000" b="0" i="0" u="none" strike="noStrike" cap="none" dirty="0">
                <a:solidFill>
                  <a:schemeClr val="dk1"/>
                </a:solidFill>
                <a:latin typeface="Merriweather"/>
                <a:ea typeface="Merriweather"/>
                <a:cs typeface="Merriweather"/>
                <a:sym typeface="Merriweather"/>
              </a:rPr>
              <a:t>characteristics of problem solving include </a:t>
            </a:r>
            <a:r>
              <a:rPr lang="en-US" sz="2000" b="0" i="0" u="sng" strike="noStrike" cap="none" dirty="0">
                <a:solidFill>
                  <a:schemeClr val="dk1"/>
                </a:solidFill>
                <a:latin typeface="Merriweather"/>
                <a:ea typeface="Merriweather"/>
                <a:cs typeface="Merriweather"/>
                <a:sym typeface="Merriweather"/>
              </a:rPr>
              <a:t>strengths-based communication</a:t>
            </a:r>
            <a:r>
              <a:rPr lang="en-US" sz="2000" b="0" i="0" u="none" strike="noStrike" cap="none" dirty="0">
                <a:solidFill>
                  <a:schemeClr val="dk1"/>
                </a:solidFill>
                <a:latin typeface="Merriweather"/>
                <a:ea typeface="Merriweather"/>
                <a:cs typeface="Merriweather"/>
                <a:sym typeface="Merriweather"/>
              </a:rPr>
              <a:t>, enhancing </a:t>
            </a:r>
            <a:r>
              <a:rPr lang="en-US" sz="2000" b="0" i="0" u="sng" strike="noStrike" cap="none" dirty="0">
                <a:solidFill>
                  <a:schemeClr val="dk1"/>
                </a:solidFill>
                <a:latin typeface="Merriweather"/>
                <a:ea typeface="Merriweather"/>
                <a:cs typeface="Merriweather"/>
                <a:sym typeface="Merriweather"/>
              </a:rPr>
              <a:t>decision-making skills</a:t>
            </a:r>
            <a:r>
              <a:rPr lang="en-US" sz="2000" b="0" i="0" u="none" strike="noStrike" cap="none" dirty="0">
                <a:solidFill>
                  <a:schemeClr val="dk1"/>
                </a:solidFill>
                <a:latin typeface="Merriweather"/>
                <a:ea typeface="Merriweather"/>
                <a:cs typeface="Merriweather"/>
                <a:sym typeface="Merriweather"/>
              </a:rPr>
              <a:t>, and fostering </a:t>
            </a:r>
            <a:r>
              <a:rPr lang="en-US" sz="2000" b="0" i="0" u="sng" strike="noStrike" cap="none" dirty="0">
                <a:solidFill>
                  <a:schemeClr val="dk1"/>
                </a:solidFill>
                <a:latin typeface="Merriweather"/>
                <a:ea typeface="Merriweather"/>
                <a:cs typeface="Merriweather"/>
                <a:sym typeface="Merriweather"/>
              </a:rPr>
              <a:t>self-determination</a:t>
            </a:r>
          </a:p>
          <a:p>
            <a:pPr marL="274320" marR="0" lvl="0" indent="-274320" algn="l" rtl="0">
              <a:lnSpc>
                <a:spcPct val="80000"/>
              </a:lnSpc>
              <a:spcBef>
                <a:spcPts val="1564"/>
              </a:spcBef>
              <a:spcAft>
                <a:spcPts val="0"/>
              </a:spcAft>
              <a:buClr>
                <a:schemeClr val="accent3"/>
              </a:buClr>
              <a:buSzPct val="96055"/>
              <a:buFont typeface="Noto Sans Symbols"/>
              <a:buChar char="●"/>
            </a:pPr>
            <a:r>
              <a:rPr lang="en-US" sz="2000" b="1" i="0" u="none" strike="noStrike" cap="none" dirty="0">
                <a:solidFill>
                  <a:schemeClr val="dk1"/>
                </a:solidFill>
                <a:latin typeface="Merriweather"/>
                <a:ea typeface="Merriweather"/>
                <a:cs typeface="Merriweather"/>
                <a:sym typeface="Merriweather"/>
              </a:rPr>
              <a:t>Goal Setting </a:t>
            </a:r>
            <a:r>
              <a:rPr lang="en-US" sz="2000" b="0" i="0" u="none" strike="noStrike" cap="none" dirty="0">
                <a:solidFill>
                  <a:schemeClr val="dk1"/>
                </a:solidFill>
                <a:latin typeface="Merriweather"/>
                <a:ea typeface="Merriweather"/>
                <a:cs typeface="Merriweather"/>
                <a:sym typeface="Merriweather"/>
              </a:rPr>
              <a:t>– Mentors help students set goals for the immediate situation in school and for the future.</a:t>
            </a:r>
          </a:p>
          <a:p>
            <a:pPr marL="0" marR="0" lvl="0" indent="0" algn="l" rtl="0">
              <a:lnSpc>
                <a:spcPct val="80000"/>
              </a:lnSpc>
              <a:spcBef>
                <a:spcPts val="364"/>
              </a:spcBef>
              <a:buClr>
                <a:schemeClr val="accent3"/>
              </a:buClr>
              <a:buSzPct val="25000"/>
              <a:buFont typeface="Noto Sans Symbols"/>
              <a:buNone/>
            </a:pPr>
            <a:endParaRPr sz="1820" b="0" i="0" u="none" strike="noStrike" cap="none" dirty="0">
              <a:solidFill>
                <a:schemeClr val="dk1"/>
              </a:solidFill>
              <a:latin typeface="Merriweather"/>
              <a:ea typeface="Merriweather"/>
              <a:cs typeface="Merriweather"/>
              <a:sym typeface="Merriweather"/>
            </a:endParaRPr>
          </a:p>
        </p:txBody>
      </p:sp>
      <p:sp>
        <p:nvSpPr>
          <p:cNvPr id="248" name="Shape 248"/>
          <p:cNvSpPr txBox="1">
            <a:spLocks noGrp="1"/>
          </p:cNvSpPr>
          <p:nvPr>
            <p:ph type="title"/>
          </p:nvPr>
        </p:nvSpPr>
        <p:spPr>
          <a:xfrm>
            <a:off x="414650" y="1524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200" b="1" i="0" u="none" strike="noStrike" cap="none">
                <a:solidFill>
                  <a:schemeClr val="dk2"/>
                </a:solidFill>
                <a:latin typeface="Calibri"/>
                <a:ea typeface="Calibri"/>
                <a:cs typeface="Calibri"/>
                <a:sym typeface="Calibri"/>
              </a:rPr>
              <a:t>Core Strategies of “Connect” Interventions</a:t>
            </a:r>
          </a:p>
        </p:txBody>
      </p:sp>
      <p:pic>
        <p:nvPicPr>
          <p:cNvPr id="249" name="Shape 249" descr="Screen Clipping"/>
          <p:cNvPicPr preferRelativeResize="0"/>
          <p:nvPr/>
        </p:nvPicPr>
        <p:blipFill rotWithShape="1">
          <a:blip r:embed="rId3">
            <a:alphaModFix/>
          </a:blip>
          <a:srcRect/>
          <a:stretch/>
        </p:blipFill>
        <p:spPr>
          <a:xfrm>
            <a:off x="228600" y="3352800"/>
            <a:ext cx="8601701" cy="31144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304800" y="1828800"/>
            <a:ext cx="8534399" cy="495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3"/>
              </a:buClr>
              <a:buSzPct val="25000"/>
              <a:buFont typeface="Noto Sans Symbols"/>
              <a:buNone/>
            </a:pPr>
            <a:r>
              <a:rPr lang="en-US" sz="2405" b="0" i="0" u="none" strike="noStrike" cap="none">
                <a:solidFill>
                  <a:schemeClr val="dk1"/>
                </a:solidFill>
                <a:latin typeface="Merriweather"/>
                <a:ea typeface="Merriweather"/>
                <a:cs typeface="Merriweather"/>
                <a:sym typeface="Merriweather"/>
              </a:rPr>
              <a:t>Mentors function as liaisons between home and school – striving to build the constructive  family-school relationships for C&amp;C students.</a:t>
            </a:r>
          </a:p>
          <a:p>
            <a:pPr marL="0" marR="0" lvl="0" indent="0" algn="l" rtl="0">
              <a:lnSpc>
                <a:spcPct val="90000"/>
              </a:lnSpc>
              <a:spcBef>
                <a:spcPts val="481"/>
              </a:spcBef>
              <a:spcAft>
                <a:spcPts val="0"/>
              </a:spcAft>
              <a:buClr>
                <a:schemeClr val="accent3"/>
              </a:buClr>
              <a:buSzPct val="25000"/>
              <a:buFont typeface="Noto Sans Symbols"/>
              <a:buNone/>
            </a:pPr>
            <a:endParaRPr sz="2405" b="0" i="0" u="none" strike="noStrike" cap="none">
              <a:solidFill>
                <a:schemeClr val="dk1"/>
              </a:solidFill>
              <a:latin typeface="Merriweather"/>
              <a:ea typeface="Merriweather"/>
              <a:cs typeface="Merriweather"/>
              <a:sym typeface="Merriweather"/>
            </a:endParaRPr>
          </a:p>
          <a:p>
            <a:pPr marL="0" marR="0" lvl="0" indent="0" algn="l" rtl="0">
              <a:lnSpc>
                <a:spcPct val="90000"/>
              </a:lnSpc>
              <a:spcBef>
                <a:spcPts val="481"/>
              </a:spcBef>
              <a:spcAft>
                <a:spcPts val="0"/>
              </a:spcAft>
              <a:buClr>
                <a:schemeClr val="accent3"/>
              </a:buClr>
              <a:buSzPct val="25000"/>
              <a:buFont typeface="Noto Sans Symbols"/>
              <a:buNone/>
            </a:pPr>
            <a:r>
              <a:rPr lang="en-US" sz="2405" b="0" i="0" u="none" strike="noStrike" cap="none">
                <a:solidFill>
                  <a:schemeClr val="dk1"/>
                </a:solidFill>
                <a:latin typeface="Merriweather"/>
                <a:ea typeface="Merriweather"/>
                <a:cs typeface="Merriweather"/>
                <a:sym typeface="Merriweather"/>
              </a:rPr>
              <a:t>Guidelines for mentors include:</a:t>
            </a:r>
          </a:p>
          <a:p>
            <a:pPr marL="625475" marR="0" lvl="0" indent="-346075" algn="l" rtl="0">
              <a:lnSpc>
                <a:spcPct val="90000"/>
              </a:lnSpc>
              <a:spcBef>
                <a:spcPts val="444"/>
              </a:spcBef>
              <a:spcAft>
                <a:spcPts val="0"/>
              </a:spcAft>
              <a:buClr>
                <a:schemeClr val="accent3"/>
              </a:buClr>
              <a:buSzPct val="95863"/>
              <a:buFont typeface="Noto Sans Symbols"/>
              <a:buAutoNum type="arabicPeriod"/>
            </a:pPr>
            <a:r>
              <a:rPr lang="en-US" sz="2220" b="0" i="0" u="none" strike="noStrike" cap="none">
                <a:solidFill>
                  <a:schemeClr val="dk1"/>
                </a:solidFill>
                <a:latin typeface="Merriweather"/>
                <a:ea typeface="Merriweather"/>
                <a:cs typeface="Merriweather"/>
                <a:sym typeface="Merriweather"/>
              </a:rPr>
              <a:t>Maintain a positive, honest orientation to communication with parents</a:t>
            </a:r>
          </a:p>
          <a:p>
            <a:pPr marL="625475" marR="0" lvl="0" indent="-346075" algn="l" rtl="0">
              <a:lnSpc>
                <a:spcPct val="90000"/>
              </a:lnSpc>
              <a:spcBef>
                <a:spcPts val="444"/>
              </a:spcBef>
              <a:spcAft>
                <a:spcPts val="0"/>
              </a:spcAft>
              <a:buClr>
                <a:schemeClr val="accent3"/>
              </a:buClr>
              <a:buSzPct val="95863"/>
              <a:buFont typeface="Noto Sans Symbols"/>
              <a:buAutoNum type="arabicPeriod"/>
            </a:pPr>
            <a:r>
              <a:rPr lang="en-US" sz="2220" b="0" i="0" u="none" strike="noStrike" cap="none">
                <a:solidFill>
                  <a:schemeClr val="dk1"/>
                </a:solidFill>
                <a:latin typeface="Merriweather"/>
                <a:ea typeface="Merriweather"/>
                <a:cs typeface="Merriweather"/>
                <a:sym typeface="Merriweather"/>
              </a:rPr>
              <a:t>Develop a two-way communication system</a:t>
            </a:r>
          </a:p>
          <a:p>
            <a:pPr marL="625475" marR="0" lvl="0" indent="-346075" algn="l" rtl="0">
              <a:lnSpc>
                <a:spcPct val="90000"/>
              </a:lnSpc>
              <a:spcBef>
                <a:spcPts val="444"/>
              </a:spcBef>
              <a:spcAft>
                <a:spcPts val="0"/>
              </a:spcAft>
              <a:buClr>
                <a:schemeClr val="accent3"/>
              </a:buClr>
              <a:buSzPct val="95863"/>
              <a:buFont typeface="Noto Sans Symbols"/>
              <a:buAutoNum type="arabicPeriod"/>
            </a:pPr>
            <a:r>
              <a:rPr lang="en-US" sz="2220" b="0" i="0" u="none" strike="noStrike" cap="none">
                <a:solidFill>
                  <a:schemeClr val="dk1"/>
                </a:solidFill>
                <a:latin typeface="Merriweather"/>
                <a:ea typeface="Merriweather"/>
                <a:cs typeface="Merriweather"/>
                <a:sym typeface="Merriweather"/>
              </a:rPr>
              <a:t>Focus all communication on the student’s school engagement/progress</a:t>
            </a:r>
          </a:p>
          <a:p>
            <a:pPr marL="625475" marR="0" lvl="0" indent="-346075" algn="l" rtl="0">
              <a:lnSpc>
                <a:spcPct val="90000"/>
              </a:lnSpc>
              <a:spcBef>
                <a:spcPts val="444"/>
              </a:spcBef>
              <a:spcAft>
                <a:spcPts val="0"/>
              </a:spcAft>
              <a:buClr>
                <a:schemeClr val="accent3"/>
              </a:buClr>
              <a:buSzPct val="95863"/>
              <a:buFont typeface="Noto Sans Symbols"/>
              <a:buAutoNum type="arabicPeriod"/>
            </a:pPr>
            <a:r>
              <a:rPr lang="en-US" sz="2220" b="0" i="0" u="none" strike="noStrike" cap="none">
                <a:solidFill>
                  <a:schemeClr val="dk1"/>
                </a:solidFill>
                <a:latin typeface="Merriweather"/>
                <a:ea typeface="Merriweather"/>
                <a:cs typeface="Merriweather"/>
                <a:sym typeface="Merriweather"/>
              </a:rPr>
              <a:t>Ensure that parents have the information they need to support their children’s education</a:t>
            </a:r>
          </a:p>
          <a:p>
            <a:pPr marL="625475" marR="0" lvl="0" indent="-346075" algn="l" rtl="0">
              <a:lnSpc>
                <a:spcPct val="90000"/>
              </a:lnSpc>
              <a:spcBef>
                <a:spcPts val="444"/>
              </a:spcBef>
              <a:buClr>
                <a:schemeClr val="accent3"/>
              </a:buClr>
              <a:buSzPct val="95863"/>
              <a:buFont typeface="Noto Sans Symbols"/>
              <a:buAutoNum type="arabicPeriod"/>
            </a:pPr>
            <a:r>
              <a:rPr lang="en-US" sz="2220" b="0" i="0" u="none" strike="noStrike" cap="none">
                <a:solidFill>
                  <a:schemeClr val="dk1"/>
                </a:solidFill>
                <a:latin typeface="Merriweather"/>
                <a:ea typeface="Merriweather"/>
                <a:cs typeface="Merriweather"/>
                <a:sym typeface="Merriweather"/>
              </a:rPr>
              <a:t>Recognize that trusting relationships develop over time</a:t>
            </a:r>
          </a:p>
        </p:txBody>
      </p:sp>
      <p:sp>
        <p:nvSpPr>
          <p:cNvPr id="255" name="Shape 255"/>
          <p:cNvSpPr txBox="1">
            <a:spLocks noGrp="1"/>
          </p:cNvSpPr>
          <p:nvPr>
            <p:ph type="title"/>
          </p:nvPr>
        </p:nvSpPr>
        <p:spPr>
          <a:xfrm>
            <a:off x="381000" y="3810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600" b="1" i="0" u="none" strike="noStrike" cap="none">
                <a:solidFill>
                  <a:schemeClr val="dk2"/>
                </a:solidFill>
                <a:latin typeface="Calibri"/>
                <a:ea typeface="Calibri"/>
                <a:cs typeface="Calibri"/>
                <a:sym typeface="Calibri"/>
              </a:rPr>
              <a:t>Component 4:  Family Engagement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600" b="1" i="0" u="none" strike="noStrike" cap="none">
                <a:solidFill>
                  <a:schemeClr val="dk2"/>
                </a:solidFill>
                <a:latin typeface="Calibri"/>
                <a:ea typeface="Calibri"/>
                <a:cs typeface="Calibri"/>
                <a:sym typeface="Calibri"/>
              </a:rPr>
              <a:t>C&amp;C Intervention Parent Meeting</a:t>
            </a:r>
          </a:p>
        </p:txBody>
      </p:sp>
      <p:grpSp>
        <p:nvGrpSpPr>
          <p:cNvPr id="262" name="Shape 262"/>
          <p:cNvGrpSpPr/>
          <p:nvPr/>
        </p:nvGrpSpPr>
        <p:grpSpPr>
          <a:xfrm>
            <a:off x="304800" y="1907305"/>
            <a:ext cx="8458199" cy="4719786"/>
            <a:chOff x="0" y="2305"/>
            <a:chExt cx="8458199" cy="4719786"/>
          </a:xfrm>
        </p:grpSpPr>
        <p:sp>
          <p:nvSpPr>
            <p:cNvPr id="263" name="Shape 263"/>
            <p:cNvSpPr/>
            <p:nvPr/>
          </p:nvSpPr>
          <p:spPr>
            <a:xfrm rot="5400000">
              <a:off x="5142570" y="-1943060"/>
              <a:ext cx="1218008" cy="5413247"/>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4" name="Shape 264"/>
            <p:cNvSpPr txBox="1"/>
            <p:nvPr/>
          </p:nvSpPr>
          <p:spPr>
            <a:xfrm>
              <a:off x="3044951" y="214015"/>
              <a:ext cx="5353790" cy="1099092"/>
            </a:xfrm>
            <a:prstGeom prst="rect">
              <a:avLst/>
            </a:prstGeom>
            <a:noFill/>
            <a:ln>
              <a:noFill/>
            </a:ln>
          </p:spPr>
          <p:txBody>
            <a:bodyPr lIns="247650" tIns="123825" rIns="247650" bIns="123825" anchor="ctr" anchorCtr="0">
              <a:noAutofit/>
            </a:bodyPr>
            <a:lstStyle/>
            <a:p>
              <a:pPr marL="114300" marR="0" lvl="1" indent="-114300" algn="l" rtl="0">
                <a:lnSpc>
                  <a:spcPct val="90000"/>
                </a:lnSpc>
                <a:spcBef>
                  <a:spcPts val="0"/>
                </a:spcBef>
                <a:spcAft>
                  <a:spcPts val="0"/>
                </a:spcAft>
                <a:buClr>
                  <a:schemeClr val="dk1"/>
                </a:buClr>
                <a:buSzPct val="100000"/>
                <a:buFont typeface="Verdana"/>
                <a:buChar char="•"/>
              </a:pPr>
              <a:r>
                <a:rPr lang="en-US" sz="1400" b="0" i="0" u="none" strike="noStrike" cap="none">
                  <a:solidFill>
                    <a:schemeClr val="dk1"/>
                  </a:solidFill>
                  <a:latin typeface="Verdana"/>
                  <a:ea typeface="Verdana"/>
                  <a:cs typeface="Verdana"/>
                  <a:sym typeface="Verdana"/>
                </a:rPr>
                <a:t>Share and review data used to identify student for program</a:t>
              </a:r>
            </a:p>
            <a:p>
              <a:pPr marL="114300" marR="0" lvl="1" indent="-114300" algn="l" rtl="0">
                <a:lnSpc>
                  <a:spcPct val="90000"/>
                </a:lnSpc>
                <a:spcBef>
                  <a:spcPts val="210"/>
                </a:spcBef>
                <a:spcAft>
                  <a:spcPts val="0"/>
                </a:spcAft>
                <a:buClr>
                  <a:schemeClr val="dk1"/>
                </a:buClr>
                <a:buSzPct val="100000"/>
                <a:buFont typeface="Verdana"/>
                <a:buChar char="•"/>
              </a:pPr>
              <a:r>
                <a:rPr lang="en-US" sz="1400" b="0" i="0" u="none" strike="noStrike" cap="none">
                  <a:solidFill>
                    <a:schemeClr val="dk1"/>
                  </a:solidFill>
                  <a:latin typeface="Verdana"/>
                  <a:ea typeface="Verdana"/>
                  <a:cs typeface="Verdana"/>
                  <a:sym typeface="Verdana"/>
                </a:rPr>
                <a:t>Receive parent feedback on factors contributing to struggles</a:t>
              </a:r>
            </a:p>
          </p:txBody>
        </p:sp>
        <p:sp>
          <p:nvSpPr>
            <p:cNvPr id="265" name="Shape 265"/>
            <p:cNvSpPr/>
            <p:nvPr/>
          </p:nvSpPr>
          <p:spPr>
            <a:xfrm>
              <a:off x="0" y="2305"/>
              <a:ext cx="3044952" cy="1522511"/>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6" name="Shape 266"/>
            <p:cNvSpPr txBox="1"/>
            <p:nvPr/>
          </p:nvSpPr>
          <p:spPr>
            <a:xfrm>
              <a:off x="74322" y="76628"/>
              <a:ext cx="2896305" cy="1373865"/>
            </a:xfrm>
            <a:prstGeom prst="rect">
              <a:avLst/>
            </a:prstGeom>
            <a:noFill/>
            <a:ln>
              <a:noFill/>
            </a:ln>
          </p:spPr>
          <p:txBody>
            <a:bodyPr lIns="60950" tIns="30475" rIns="60950"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Verdana"/>
                  <a:ea typeface="Verdana"/>
                  <a:cs typeface="Verdana"/>
                  <a:sym typeface="Verdana"/>
                </a:rPr>
                <a:t>Share Student Data</a:t>
              </a:r>
            </a:p>
          </p:txBody>
        </p:sp>
        <p:sp>
          <p:nvSpPr>
            <p:cNvPr id="267" name="Shape 267"/>
            <p:cNvSpPr/>
            <p:nvPr/>
          </p:nvSpPr>
          <p:spPr>
            <a:xfrm rot="5400000">
              <a:off x="5142570" y="-344423"/>
              <a:ext cx="1218008" cy="5413247"/>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8" name="Shape 268"/>
            <p:cNvSpPr txBox="1"/>
            <p:nvPr/>
          </p:nvSpPr>
          <p:spPr>
            <a:xfrm>
              <a:off x="3044951" y="1812652"/>
              <a:ext cx="5353790" cy="1099092"/>
            </a:xfrm>
            <a:prstGeom prst="rect">
              <a:avLst/>
            </a:prstGeom>
            <a:noFill/>
            <a:ln>
              <a:noFill/>
            </a:ln>
          </p:spPr>
          <p:txBody>
            <a:bodyPr lIns="247650" tIns="123825" rIns="247650" bIns="123825" anchor="ctr" anchorCtr="0">
              <a:noAutofit/>
            </a:bodyPr>
            <a:lstStyle/>
            <a:p>
              <a:pPr marL="114300" marR="0" lvl="1" indent="-114300" algn="l" rtl="0">
                <a:lnSpc>
                  <a:spcPct val="90000"/>
                </a:lnSpc>
                <a:spcBef>
                  <a:spcPts val="0"/>
                </a:spcBef>
                <a:spcAft>
                  <a:spcPts val="0"/>
                </a:spcAft>
                <a:buClr>
                  <a:schemeClr val="dk1"/>
                </a:buClr>
                <a:buSzPct val="100000"/>
                <a:buFont typeface="Verdana"/>
                <a:buChar char="•"/>
              </a:pPr>
              <a:r>
                <a:rPr lang="en-US" sz="1400" b="0" i="0" u="none" strike="noStrike" cap="none">
                  <a:solidFill>
                    <a:schemeClr val="dk1"/>
                  </a:solidFill>
                  <a:latin typeface="Verdana"/>
                  <a:ea typeface="Verdana"/>
                  <a:cs typeface="Verdana"/>
                  <a:sym typeface="Verdana"/>
                </a:rPr>
                <a:t>Share attendance law/policies/processes</a:t>
              </a:r>
            </a:p>
            <a:p>
              <a:pPr marL="114300" marR="0" lvl="1" indent="-114300" algn="l" rtl="0">
                <a:lnSpc>
                  <a:spcPct val="90000"/>
                </a:lnSpc>
                <a:spcBef>
                  <a:spcPts val="210"/>
                </a:spcBef>
                <a:spcAft>
                  <a:spcPts val="0"/>
                </a:spcAft>
                <a:buClr>
                  <a:schemeClr val="dk1"/>
                </a:buClr>
                <a:buSzPct val="100000"/>
                <a:buFont typeface="Verdana"/>
                <a:buChar char="•"/>
              </a:pPr>
              <a:r>
                <a:rPr lang="en-US" sz="1400" b="0" i="0" u="none" strike="noStrike" cap="none">
                  <a:solidFill>
                    <a:schemeClr val="dk1"/>
                  </a:solidFill>
                  <a:latin typeface="Verdana"/>
                  <a:ea typeface="Verdana"/>
                  <a:cs typeface="Verdana"/>
                  <a:sym typeface="Verdana"/>
                </a:rPr>
                <a:t>Share info/statistics on the impact of school attendance (Attendance Works Handout)</a:t>
              </a:r>
            </a:p>
          </p:txBody>
        </p:sp>
        <p:sp>
          <p:nvSpPr>
            <p:cNvPr id="269" name="Shape 269"/>
            <p:cNvSpPr/>
            <p:nvPr/>
          </p:nvSpPr>
          <p:spPr>
            <a:xfrm>
              <a:off x="0" y="1600944"/>
              <a:ext cx="3044952" cy="1522511"/>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0" name="Shape 270"/>
            <p:cNvSpPr txBox="1"/>
            <p:nvPr/>
          </p:nvSpPr>
          <p:spPr>
            <a:xfrm>
              <a:off x="74322" y="1675266"/>
              <a:ext cx="2896305" cy="1373865"/>
            </a:xfrm>
            <a:prstGeom prst="rect">
              <a:avLst/>
            </a:prstGeom>
            <a:noFill/>
            <a:ln>
              <a:noFill/>
            </a:ln>
          </p:spPr>
          <p:txBody>
            <a:bodyPr lIns="60950" tIns="30475" rIns="60950"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Verdana"/>
                  <a:ea typeface="Verdana"/>
                  <a:cs typeface="Verdana"/>
                  <a:sym typeface="Verdana"/>
                </a:rPr>
                <a:t>Education for Parent on Attendance</a:t>
              </a:r>
            </a:p>
          </p:txBody>
        </p:sp>
        <p:sp>
          <p:nvSpPr>
            <p:cNvPr id="271" name="Shape 271"/>
            <p:cNvSpPr/>
            <p:nvPr/>
          </p:nvSpPr>
          <p:spPr>
            <a:xfrm rot="5400000">
              <a:off x="5142570" y="1254213"/>
              <a:ext cx="1218008" cy="5413247"/>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2" name="Shape 272"/>
            <p:cNvSpPr txBox="1"/>
            <p:nvPr/>
          </p:nvSpPr>
          <p:spPr>
            <a:xfrm>
              <a:off x="3044951" y="3411289"/>
              <a:ext cx="5353790" cy="1099092"/>
            </a:xfrm>
            <a:prstGeom prst="rect">
              <a:avLst/>
            </a:prstGeom>
            <a:noFill/>
            <a:ln>
              <a:noFill/>
            </a:ln>
          </p:spPr>
          <p:txBody>
            <a:bodyPr lIns="247650" tIns="123825" rIns="247650" bIns="123825" anchor="ctr" anchorCtr="0">
              <a:noAutofit/>
            </a:bodyPr>
            <a:lstStyle/>
            <a:p>
              <a:pPr marL="114300" marR="0" lvl="1" indent="-114300" algn="l" rtl="0">
                <a:lnSpc>
                  <a:spcPct val="90000"/>
                </a:lnSpc>
                <a:spcBef>
                  <a:spcPts val="0"/>
                </a:spcBef>
                <a:spcAft>
                  <a:spcPts val="0"/>
                </a:spcAft>
                <a:buClr>
                  <a:schemeClr val="dk1"/>
                </a:buClr>
                <a:buSzPct val="100000"/>
                <a:buFont typeface="Verdana"/>
                <a:buChar char="•"/>
              </a:pPr>
              <a:r>
                <a:rPr lang="en-US" sz="1400" b="0" i="0" u="none" strike="noStrike" cap="none">
                  <a:solidFill>
                    <a:schemeClr val="dk1"/>
                  </a:solidFill>
                  <a:latin typeface="Verdana"/>
                  <a:ea typeface="Verdana"/>
                  <a:cs typeface="Verdana"/>
                  <a:sym typeface="Verdana"/>
                </a:rPr>
                <a:t>Provide permission slip and review components</a:t>
              </a:r>
            </a:p>
            <a:p>
              <a:pPr marL="114300" marR="0" lvl="1" indent="-114300" algn="l" rtl="0">
                <a:lnSpc>
                  <a:spcPct val="90000"/>
                </a:lnSpc>
                <a:spcBef>
                  <a:spcPts val="210"/>
                </a:spcBef>
                <a:spcAft>
                  <a:spcPts val="0"/>
                </a:spcAft>
                <a:buClr>
                  <a:schemeClr val="dk1"/>
                </a:buClr>
                <a:buSzPct val="100000"/>
                <a:buFont typeface="Verdana"/>
                <a:buChar char="•"/>
              </a:pPr>
              <a:r>
                <a:rPr lang="en-US" sz="1400" b="0" i="0" u="none" strike="noStrike" cap="none">
                  <a:solidFill>
                    <a:schemeClr val="dk1"/>
                  </a:solidFill>
                  <a:latin typeface="Verdana"/>
                  <a:ea typeface="Verdana"/>
                  <a:cs typeface="Verdana"/>
                  <a:sym typeface="Verdana"/>
                </a:rPr>
                <a:t>Answer questions and receive parent permission</a:t>
              </a:r>
            </a:p>
          </p:txBody>
        </p:sp>
        <p:sp>
          <p:nvSpPr>
            <p:cNvPr id="273" name="Shape 273"/>
            <p:cNvSpPr/>
            <p:nvPr/>
          </p:nvSpPr>
          <p:spPr>
            <a:xfrm>
              <a:off x="0" y="3199581"/>
              <a:ext cx="3044952" cy="1522511"/>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4" name="Shape 274"/>
            <p:cNvSpPr txBox="1"/>
            <p:nvPr/>
          </p:nvSpPr>
          <p:spPr>
            <a:xfrm>
              <a:off x="74322" y="3273903"/>
              <a:ext cx="2896305" cy="1373865"/>
            </a:xfrm>
            <a:prstGeom prst="rect">
              <a:avLst/>
            </a:prstGeom>
            <a:noFill/>
            <a:ln>
              <a:noFill/>
            </a:ln>
          </p:spPr>
          <p:txBody>
            <a:bodyPr lIns="60950" tIns="30475" rIns="60950" bIns="304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Verdana"/>
                  <a:ea typeface="Verdana"/>
                  <a:cs typeface="Verdana"/>
                  <a:sym typeface="Verdana"/>
                </a:rPr>
                <a:t>Share Information on C&amp;C Program</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381001" y="1905000"/>
            <a:ext cx="7899400" cy="422116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3"/>
              </a:buClr>
              <a:buSzPct val="25000"/>
              <a:buFont typeface="Noto Sans Symbols"/>
              <a:buNone/>
            </a:pPr>
            <a:r>
              <a:rPr lang="en-US" sz="2015" b="1" i="0" u="none" strike="noStrike" cap="none">
                <a:solidFill>
                  <a:schemeClr val="dk1"/>
                </a:solidFill>
                <a:latin typeface="Merriweather"/>
                <a:ea typeface="Merriweather"/>
                <a:cs typeface="Merriweather"/>
                <a:sym typeface="Merriweather"/>
              </a:rPr>
              <a:t>Sample Introduction and Explanation of Program for Parents:</a:t>
            </a:r>
          </a:p>
          <a:p>
            <a:pPr marL="231775" marR="0" lvl="0" indent="-3175" algn="l" rtl="0">
              <a:lnSpc>
                <a:spcPct val="80000"/>
              </a:lnSpc>
              <a:spcBef>
                <a:spcPts val="403"/>
              </a:spcBef>
              <a:spcAft>
                <a:spcPts val="0"/>
              </a:spcAft>
              <a:buClr>
                <a:schemeClr val="accent3"/>
              </a:buClr>
              <a:buSzPct val="25000"/>
              <a:buFont typeface="Noto Sans Symbols"/>
              <a:buNone/>
            </a:pPr>
            <a:r>
              <a:rPr lang="en-US" sz="2015" b="0" i="1" u="none" strike="noStrike" cap="none">
                <a:solidFill>
                  <a:schemeClr val="dk1"/>
                </a:solidFill>
                <a:latin typeface="Merriweather"/>
                <a:ea typeface="Merriweather"/>
                <a:cs typeface="Merriweather"/>
                <a:sym typeface="Merriweather"/>
              </a:rPr>
              <a:t>“Check &amp; Connect is an intervention that will help your child have a good school year, stay connected to school, and be more successful in school.  It encourages students to use problem solving strategies, complete schoolwork, and participate in school activities.”</a:t>
            </a:r>
          </a:p>
          <a:p>
            <a:pPr marL="0" marR="0" lvl="0" indent="0" algn="l" rtl="0">
              <a:lnSpc>
                <a:spcPct val="80000"/>
              </a:lnSpc>
              <a:spcBef>
                <a:spcPts val="403"/>
              </a:spcBef>
              <a:spcAft>
                <a:spcPts val="0"/>
              </a:spcAft>
              <a:buClr>
                <a:schemeClr val="accent3"/>
              </a:buClr>
              <a:buSzPct val="25000"/>
              <a:buFont typeface="Noto Sans Symbols"/>
              <a:buNone/>
            </a:pPr>
            <a:endParaRPr sz="2015" b="1" i="0" u="none" strike="noStrike" cap="none">
              <a:solidFill>
                <a:schemeClr val="dk1"/>
              </a:solidFill>
              <a:latin typeface="Merriweather"/>
              <a:ea typeface="Merriweather"/>
              <a:cs typeface="Merriweather"/>
              <a:sym typeface="Merriweather"/>
            </a:endParaRPr>
          </a:p>
          <a:p>
            <a:pPr marL="0" marR="0" lvl="0" indent="0" algn="l" rtl="0">
              <a:lnSpc>
                <a:spcPct val="80000"/>
              </a:lnSpc>
              <a:spcBef>
                <a:spcPts val="403"/>
              </a:spcBef>
              <a:spcAft>
                <a:spcPts val="0"/>
              </a:spcAft>
              <a:buClr>
                <a:schemeClr val="accent3"/>
              </a:buClr>
              <a:buSzPct val="25000"/>
              <a:buFont typeface="Noto Sans Symbols"/>
              <a:buNone/>
            </a:pPr>
            <a:r>
              <a:rPr lang="en-US" sz="2015" b="1" i="0" u="none" strike="noStrike" cap="none">
                <a:solidFill>
                  <a:schemeClr val="dk1"/>
                </a:solidFill>
                <a:latin typeface="Merriweather"/>
                <a:ea typeface="Merriweather"/>
                <a:cs typeface="Merriweather"/>
                <a:sym typeface="Merriweather"/>
              </a:rPr>
              <a:t>Sample explanation of the Mentor’s Role for Parents:</a:t>
            </a:r>
          </a:p>
          <a:p>
            <a:pPr marL="231775" marR="0" lvl="0" indent="-3175" algn="l" rtl="0">
              <a:lnSpc>
                <a:spcPct val="80000"/>
              </a:lnSpc>
              <a:spcBef>
                <a:spcPts val="403"/>
              </a:spcBef>
              <a:spcAft>
                <a:spcPts val="0"/>
              </a:spcAft>
              <a:buClr>
                <a:schemeClr val="accent3"/>
              </a:buClr>
              <a:buSzPct val="25000"/>
              <a:buFont typeface="Noto Sans Symbols"/>
              <a:buNone/>
            </a:pPr>
            <a:r>
              <a:rPr lang="en-US" sz="2015" b="0" i="1" u="none" strike="noStrike" cap="none">
                <a:solidFill>
                  <a:schemeClr val="dk1"/>
                </a:solidFill>
                <a:latin typeface="Merriweather"/>
                <a:ea typeface="Merriweather"/>
                <a:cs typeface="Merriweather"/>
                <a:sym typeface="Merriweather"/>
              </a:rPr>
              <a:t>“As the Check &amp; Connect Mentor, I will meet individually with your child once a week at school.  In these meetings, we will discuss their attendance, academic progress, and behavior.  For areas of concern, I will problem solve with him/her or help him/her access other services at school or in the community.  I will also contact you to share information about their progress.  I will work with him/her regularly for the entire school year.  </a:t>
            </a:r>
          </a:p>
          <a:p>
            <a:pPr marL="0" marR="0" lvl="0" indent="0" algn="l" rtl="0">
              <a:lnSpc>
                <a:spcPct val="80000"/>
              </a:lnSpc>
              <a:spcBef>
                <a:spcPts val="403"/>
              </a:spcBef>
              <a:buClr>
                <a:schemeClr val="accent3"/>
              </a:buClr>
              <a:buSzPct val="25000"/>
              <a:buFont typeface="Noto Sans Symbols"/>
              <a:buNone/>
            </a:pPr>
            <a:endParaRPr sz="2015" b="0" i="0" u="none" strike="noStrike" cap="none">
              <a:solidFill>
                <a:schemeClr val="dk1"/>
              </a:solidFill>
              <a:latin typeface="Merriweather"/>
              <a:ea typeface="Merriweather"/>
              <a:cs typeface="Merriweather"/>
              <a:sym typeface="Merriweather"/>
            </a:endParaRPr>
          </a:p>
        </p:txBody>
      </p:sp>
      <p:sp>
        <p:nvSpPr>
          <p:cNvPr id="281" name="Shape 281"/>
          <p:cNvSpPr txBox="1">
            <a:spLocks noGrp="1"/>
          </p:cNvSpPr>
          <p:nvPr>
            <p:ph type="title"/>
          </p:nvPr>
        </p:nvSpPr>
        <p:spPr>
          <a:xfrm>
            <a:off x="228600" y="3048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4500" b="1" i="0" u="none" strike="noStrike" cap="none">
                <a:solidFill>
                  <a:schemeClr val="dk2"/>
                </a:solidFill>
                <a:latin typeface="Calibri"/>
                <a:ea typeface="Calibri"/>
                <a:cs typeface="Calibri"/>
                <a:sym typeface="Calibri"/>
              </a:rPr>
              <a:t>Sample Introductory Statements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600" b="1" i="0" u="none" strike="noStrike" cap="none">
                <a:solidFill>
                  <a:schemeClr val="dk2"/>
                </a:solidFill>
                <a:latin typeface="Calibri"/>
                <a:ea typeface="Calibri"/>
                <a:cs typeface="Calibri"/>
                <a:sym typeface="Calibri"/>
              </a:rPr>
              <a:t>C&amp;C Parent Permission Form</a:t>
            </a:r>
          </a:p>
        </p:txBody>
      </p:sp>
      <p:pic>
        <p:nvPicPr>
          <p:cNvPr id="287" name="Shape 287"/>
          <p:cNvPicPr preferRelativeResize="0"/>
          <p:nvPr/>
        </p:nvPicPr>
        <p:blipFill rotWithShape="1">
          <a:blip r:embed="rId3">
            <a:alphaModFix/>
          </a:blip>
          <a:srcRect/>
          <a:stretch/>
        </p:blipFill>
        <p:spPr>
          <a:xfrm>
            <a:off x="163629" y="1981200"/>
            <a:ext cx="9015973" cy="46165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704087"/>
            <a:ext cx="8229600" cy="896111"/>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600" b="1" i="0" u="none" strike="noStrike" cap="none">
                <a:solidFill>
                  <a:schemeClr val="dk2"/>
                </a:solidFill>
                <a:latin typeface="Calibri"/>
                <a:ea typeface="Calibri"/>
                <a:cs typeface="Calibri"/>
                <a:sym typeface="Calibri"/>
              </a:rPr>
              <a:t>The Mentoring Experience</a:t>
            </a:r>
          </a:p>
        </p:txBody>
      </p:sp>
      <p:sp>
        <p:nvSpPr>
          <p:cNvPr id="293" name="Shape 293"/>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sz="2600" b="0" i="0" u="none" strike="noStrike" cap="none">
                <a:solidFill>
                  <a:schemeClr val="dk1"/>
                </a:solidFill>
                <a:latin typeface="Merriweather"/>
                <a:ea typeface="Merriweather"/>
                <a:cs typeface="Merriweather"/>
                <a:sym typeface="Merriweather"/>
              </a:rPr>
              <a:t>4 Core Components</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Merriweather"/>
                <a:ea typeface="Merriweather"/>
                <a:cs typeface="Merriweather"/>
                <a:sym typeface="Merriweather"/>
              </a:rPr>
              <a:t>Mentoring</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Merriweather"/>
                <a:ea typeface="Merriweather"/>
                <a:cs typeface="Merriweather"/>
                <a:sym typeface="Merriweather"/>
              </a:rPr>
              <a:t>Monitoring</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Merriweather"/>
                <a:ea typeface="Merriweather"/>
                <a:cs typeface="Merriweather"/>
                <a:sym typeface="Merriweather"/>
              </a:rPr>
              <a:t>Timely Intervention</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Merriweather"/>
                <a:ea typeface="Merriweather"/>
                <a:cs typeface="Merriweather"/>
                <a:sym typeface="Merriweather"/>
              </a:rPr>
              <a:t>Family Engagement</a:t>
            </a:r>
          </a:p>
          <a:p>
            <a:pPr marL="0" marR="0" lvl="0" indent="0" algn="l" rtl="0">
              <a:spcBef>
                <a:spcPts val="520"/>
              </a:spcBef>
              <a:spcAft>
                <a:spcPts val="0"/>
              </a:spcAft>
              <a:buClr>
                <a:schemeClr val="accent3"/>
              </a:buClr>
              <a:buSzPct val="25000"/>
              <a:buFont typeface="Noto Sans Symbols"/>
              <a:buNone/>
            </a:pPr>
            <a:endParaRPr sz="2600" b="0" i="0" u="none" strike="noStrike" cap="none">
              <a:solidFill>
                <a:schemeClr val="dk1"/>
              </a:solidFill>
              <a:latin typeface="Merriweather"/>
              <a:ea typeface="Merriweather"/>
              <a:cs typeface="Merriweather"/>
              <a:sym typeface="Merriweather"/>
            </a:endParaRPr>
          </a:p>
          <a:p>
            <a:pPr marL="0" marR="0" lvl="0" indent="0" algn="l" rtl="0">
              <a:spcBef>
                <a:spcPts val="520"/>
              </a:spcBef>
              <a:spcAft>
                <a:spcPts val="0"/>
              </a:spcAft>
              <a:buClr>
                <a:schemeClr val="accent3"/>
              </a:buClr>
              <a:buSzPct val="25000"/>
              <a:buFont typeface="Noto Sans Symbols"/>
              <a:buNone/>
            </a:pPr>
            <a:r>
              <a:rPr lang="en-US" sz="2600" b="0" i="0" u="sng" strike="noStrike" cap="none">
                <a:solidFill>
                  <a:schemeClr val="hlink"/>
                </a:solidFill>
                <a:latin typeface="Merriweather"/>
                <a:ea typeface="Merriweather"/>
                <a:cs typeface="Merriweather"/>
                <a:sym typeface="Merriweather"/>
                <a:hlinkClick r:id="rId3"/>
              </a:rPr>
              <a:t>https://youtu.be/5B5okZHzJx4</a:t>
            </a:r>
          </a:p>
          <a:p>
            <a:pPr marL="0" marR="0" lvl="0" indent="0" algn="l" rtl="0">
              <a:spcBef>
                <a:spcPts val="520"/>
              </a:spcBef>
              <a:buClr>
                <a:schemeClr val="accent3"/>
              </a:buClr>
              <a:buSzPct val="25000"/>
              <a:buFont typeface="Noto Sans Symbols"/>
              <a:buNone/>
            </a:pPr>
            <a:endParaRPr sz="2600" b="0" i="0" u="none" strike="noStrike" cap="none">
              <a:solidFill>
                <a:schemeClr val="dk1"/>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3048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600" b="1" i="0" u="none" strike="noStrike" cap="none">
                <a:solidFill>
                  <a:schemeClr val="dk2"/>
                </a:solidFill>
                <a:latin typeface="Calibri"/>
                <a:ea typeface="Calibri"/>
                <a:cs typeface="Calibri"/>
                <a:sym typeface="Calibri"/>
              </a:rPr>
              <a:t>Basic Intervention</a:t>
            </a:r>
          </a:p>
        </p:txBody>
      </p:sp>
      <p:sp>
        <p:nvSpPr>
          <p:cNvPr id="299" name="Shape 299"/>
          <p:cNvSpPr txBox="1">
            <a:spLocks noGrp="1"/>
          </p:cNvSpPr>
          <p:nvPr>
            <p:ph type="body" idx="1"/>
          </p:nvPr>
        </p:nvSpPr>
        <p:spPr>
          <a:xfrm>
            <a:off x="457200" y="1447800"/>
            <a:ext cx="8229600" cy="5334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3"/>
              </a:buClr>
              <a:buSzPct val="25000"/>
              <a:buFont typeface="Noto Sans Symbols"/>
              <a:buNone/>
            </a:pPr>
            <a:r>
              <a:rPr lang="en-US" sz="2405" b="0" i="0" u="none" strike="noStrike" cap="none" dirty="0">
                <a:solidFill>
                  <a:schemeClr val="dk1"/>
                </a:solidFill>
                <a:latin typeface="Merriweather"/>
                <a:ea typeface="Merriweather"/>
                <a:cs typeface="Merriweather"/>
                <a:sym typeface="Merriweather"/>
              </a:rPr>
              <a:t>A deliberate, structured conversation that typically includes:</a:t>
            </a:r>
          </a:p>
          <a:p>
            <a:pPr marL="0" marR="0" lvl="0" indent="0" algn="l" rtl="0">
              <a:lnSpc>
                <a:spcPct val="90000"/>
              </a:lnSpc>
              <a:spcBef>
                <a:spcPts val="0"/>
              </a:spcBef>
              <a:spcAft>
                <a:spcPts val="0"/>
              </a:spcAft>
              <a:buClr>
                <a:schemeClr val="accent3"/>
              </a:buClr>
              <a:buSzPct val="25000"/>
              <a:buFont typeface="Noto Sans Symbols"/>
              <a:buNone/>
            </a:pPr>
            <a:r>
              <a:rPr lang="en-US" sz="2405" b="0" i="0" u="none" strike="noStrike" cap="none" dirty="0">
                <a:solidFill>
                  <a:schemeClr val="dk1"/>
                </a:solidFill>
                <a:latin typeface="Merriweather"/>
                <a:ea typeface="Merriweather"/>
                <a:cs typeface="Merriweather"/>
                <a:sym typeface="Merriweather"/>
              </a:rPr>
              <a:t>	*Sharing data</a:t>
            </a:r>
          </a:p>
          <a:p>
            <a:pPr marL="0" marR="0" lvl="0" indent="0" algn="l" rtl="0">
              <a:lnSpc>
                <a:spcPct val="90000"/>
              </a:lnSpc>
              <a:spcBef>
                <a:spcPts val="481"/>
              </a:spcBef>
              <a:spcAft>
                <a:spcPts val="0"/>
              </a:spcAft>
              <a:buClr>
                <a:schemeClr val="accent3"/>
              </a:buClr>
              <a:buSzPct val="25000"/>
              <a:buFont typeface="Noto Sans Symbols"/>
              <a:buNone/>
            </a:pPr>
            <a:r>
              <a:rPr lang="en-US" sz="2405" b="0" i="0" u="none" strike="noStrike" cap="none" dirty="0">
                <a:solidFill>
                  <a:schemeClr val="dk1"/>
                </a:solidFill>
                <a:latin typeface="Merriweather"/>
                <a:ea typeface="Merriweather"/>
                <a:cs typeface="Merriweather"/>
                <a:sym typeface="Merriweather"/>
              </a:rPr>
              <a:t>	*Providing the student with feedback</a:t>
            </a:r>
          </a:p>
          <a:p>
            <a:pPr marL="0" marR="0" lvl="0" indent="0" algn="l" rtl="0">
              <a:lnSpc>
                <a:spcPct val="90000"/>
              </a:lnSpc>
              <a:spcBef>
                <a:spcPts val="481"/>
              </a:spcBef>
              <a:spcAft>
                <a:spcPts val="0"/>
              </a:spcAft>
              <a:buClr>
                <a:schemeClr val="accent3"/>
              </a:buClr>
              <a:buSzPct val="25000"/>
              <a:buFont typeface="Noto Sans Symbols"/>
              <a:buNone/>
            </a:pPr>
            <a:r>
              <a:rPr lang="en-US" sz="2405" b="0" i="0" u="none" strike="noStrike" cap="none" dirty="0">
                <a:solidFill>
                  <a:schemeClr val="dk1"/>
                </a:solidFill>
                <a:latin typeface="Merriweather"/>
                <a:ea typeface="Merriweather"/>
                <a:cs typeface="Merriweather"/>
                <a:sym typeface="Merriweather"/>
              </a:rPr>
              <a:t>	*Discussing the importance of staying in school</a:t>
            </a:r>
          </a:p>
          <a:p>
            <a:pPr marL="0" marR="0" lvl="0" indent="0" algn="l" rtl="0">
              <a:lnSpc>
                <a:spcPct val="90000"/>
              </a:lnSpc>
              <a:spcBef>
                <a:spcPts val="481"/>
              </a:spcBef>
              <a:spcAft>
                <a:spcPts val="0"/>
              </a:spcAft>
              <a:buClr>
                <a:schemeClr val="accent3"/>
              </a:buClr>
              <a:buSzPct val="25000"/>
              <a:buFont typeface="Noto Sans Symbols"/>
              <a:buNone/>
            </a:pPr>
            <a:r>
              <a:rPr lang="en-US" sz="2405" b="0" i="0" u="none" strike="noStrike" cap="none" dirty="0">
                <a:solidFill>
                  <a:schemeClr val="dk1"/>
                </a:solidFill>
                <a:latin typeface="Merriweather"/>
                <a:ea typeface="Merriweather"/>
                <a:cs typeface="Merriweather"/>
                <a:sym typeface="Merriweather"/>
              </a:rPr>
              <a:t>	*Problem solving about risk indicators </a:t>
            </a:r>
          </a:p>
          <a:p>
            <a:pPr marL="0" marR="0" lvl="0" indent="0" algn="l" rtl="0">
              <a:lnSpc>
                <a:spcPct val="90000"/>
              </a:lnSpc>
              <a:spcBef>
                <a:spcPts val="481"/>
              </a:spcBef>
              <a:spcAft>
                <a:spcPts val="0"/>
              </a:spcAft>
              <a:buClr>
                <a:schemeClr val="accent3"/>
              </a:buClr>
              <a:buSzPct val="25000"/>
              <a:buFont typeface="Noto Sans Symbols"/>
              <a:buNone/>
            </a:pPr>
            <a:endParaRPr sz="2405" b="0" i="0" u="none" strike="noStrike" cap="none" dirty="0">
              <a:solidFill>
                <a:schemeClr val="dk1"/>
              </a:solidFill>
              <a:latin typeface="Merriweather"/>
              <a:ea typeface="Merriweather"/>
              <a:cs typeface="Merriweather"/>
              <a:sym typeface="Merriweather"/>
            </a:endParaRPr>
          </a:p>
          <a:p>
            <a:pPr marL="0" marR="0" lvl="0" indent="0" algn="l" rtl="0">
              <a:lnSpc>
                <a:spcPct val="90000"/>
              </a:lnSpc>
              <a:spcBef>
                <a:spcPts val="481"/>
              </a:spcBef>
              <a:spcAft>
                <a:spcPts val="0"/>
              </a:spcAft>
              <a:buClr>
                <a:schemeClr val="accent3"/>
              </a:buClr>
              <a:buSzPct val="25000"/>
              <a:buFont typeface="Noto Sans Symbols"/>
              <a:buNone/>
            </a:pPr>
            <a:r>
              <a:rPr lang="en-US" sz="2405" b="0" i="0" u="none" strike="noStrike" cap="none" dirty="0">
                <a:solidFill>
                  <a:schemeClr val="dk1"/>
                </a:solidFill>
                <a:latin typeface="Merriweather"/>
                <a:ea typeface="Merriweather"/>
                <a:cs typeface="Merriweather"/>
                <a:sym typeface="Merriweather"/>
              </a:rPr>
              <a:t>These conversations typically occur once a week</a:t>
            </a:r>
          </a:p>
          <a:p>
            <a:pPr marL="0" marR="0" lvl="0" indent="0" algn="l" rtl="0">
              <a:lnSpc>
                <a:spcPct val="90000"/>
              </a:lnSpc>
              <a:spcBef>
                <a:spcPts val="481"/>
              </a:spcBef>
              <a:spcAft>
                <a:spcPts val="0"/>
              </a:spcAft>
              <a:buClr>
                <a:schemeClr val="accent3"/>
              </a:buClr>
              <a:buSzPct val="25000"/>
              <a:buFont typeface="Noto Sans Symbols"/>
              <a:buNone/>
            </a:pPr>
            <a:endParaRPr sz="2405" b="0" i="0" u="none" strike="noStrike" cap="none" dirty="0">
              <a:solidFill>
                <a:schemeClr val="dk1"/>
              </a:solidFill>
              <a:latin typeface="Merriweather"/>
              <a:ea typeface="Merriweather"/>
              <a:cs typeface="Merriweather"/>
              <a:sym typeface="Merriweather"/>
            </a:endParaRPr>
          </a:p>
          <a:p>
            <a:pPr marL="0" marR="0" lvl="0" indent="0" algn="l" rtl="0">
              <a:lnSpc>
                <a:spcPct val="90000"/>
              </a:lnSpc>
              <a:spcBef>
                <a:spcPts val="481"/>
              </a:spcBef>
              <a:buClr>
                <a:schemeClr val="accent3"/>
              </a:buClr>
              <a:buSzPct val="25000"/>
              <a:buFont typeface="Noto Sans Symbols"/>
              <a:buNone/>
            </a:pPr>
            <a:r>
              <a:rPr lang="en-US" sz="2405" b="0" i="0" u="none" strike="noStrike" cap="none" dirty="0">
                <a:solidFill>
                  <a:schemeClr val="dk1"/>
                </a:solidFill>
                <a:latin typeface="Merriweather"/>
                <a:ea typeface="Merriweather"/>
                <a:cs typeface="Merriweather"/>
                <a:sym typeface="Merriweather"/>
              </a:rPr>
              <a:t>Help students internalize important messages about school and change their behaviors to meet school expectations (</a:t>
            </a:r>
            <a:r>
              <a:rPr lang="en-US" sz="2405" b="0" i="0" u="none" strike="noStrike" cap="none" dirty="0" err="1">
                <a:solidFill>
                  <a:schemeClr val="dk1"/>
                </a:solidFill>
                <a:latin typeface="Merriweather"/>
                <a:ea typeface="Merriweather"/>
                <a:cs typeface="Merriweather"/>
                <a:sym typeface="Merriweather"/>
              </a:rPr>
              <a:t>ie</a:t>
            </a:r>
            <a:r>
              <a:rPr lang="en-US" sz="2405" b="0" i="0" u="none" strike="noStrike" cap="none" dirty="0">
                <a:solidFill>
                  <a:schemeClr val="dk1"/>
                </a:solidFill>
                <a:latin typeface="Merriweather"/>
                <a:ea typeface="Merriweather"/>
                <a:cs typeface="Merriweather"/>
                <a:sym typeface="Merriweather"/>
              </a:rPr>
              <a:t>. attending regularly, working hard in class, completing assignments, improving grades, 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4000" b="1" i="0" u="none" strike="noStrike" cap="none">
                <a:solidFill>
                  <a:schemeClr val="dk2"/>
                </a:solidFill>
                <a:latin typeface="Calibri"/>
                <a:ea typeface="Calibri"/>
                <a:cs typeface="Calibri"/>
                <a:sym typeface="Calibri"/>
              </a:rPr>
              <a:t>Basic Intervention:  Problem Solving</a:t>
            </a:r>
          </a:p>
        </p:txBody>
      </p:sp>
      <p:sp>
        <p:nvSpPr>
          <p:cNvPr id="305" name="Shape 305"/>
          <p:cNvSpPr txBox="1">
            <a:spLocks noGrp="1"/>
          </p:cNvSpPr>
          <p:nvPr>
            <p:ph type="body" idx="1"/>
          </p:nvPr>
        </p:nvSpPr>
        <p:spPr>
          <a:xfrm>
            <a:off x="457200" y="1935480"/>
            <a:ext cx="8229600" cy="48463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sz="2600" b="0" i="0" u="none" strike="noStrike" cap="none">
                <a:solidFill>
                  <a:schemeClr val="dk1"/>
                </a:solidFill>
                <a:latin typeface="Merriweather"/>
                <a:ea typeface="Merriweather"/>
                <a:cs typeface="Merriweather"/>
                <a:sym typeface="Merriweather"/>
              </a:rPr>
              <a:t>Mentors guide the student through the problem solving process, but are not directive:</a:t>
            </a:r>
          </a:p>
          <a:p>
            <a:pPr marL="0" marR="0" lvl="0" indent="0" algn="l" rtl="0">
              <a:spcBef>
                <a:spcPts val="520"/>
              </a:spcBef>
              <a:spcAft>
                <a:spcPts val="0"/>
              </a:spcAft>
              <a:buClr>
                <a:schemeClr val="accent3"/>
              </a:buClr>
              <a:buSzPct val="25000"/>
              <a:buFont typeface="Noto Sans Symbols"/>
              <a:buNone/>
            </a:pPr>
            <a:r>
              <a:rPr lang="en-US" sz="2600" b="0" i="0" u="none" strike="noStrike" cap="none">
                <a:solidFill>
                  <a:schemeClr val="dk1"/>
                </a:solidFill>
                <a:latin typeface="Merriweather"/>
                <a:ea typeface="Merriweather"/>
                <a:cs typeface="Merriweather"/>
                <a:sym typeface="Merriweather"/>
              </a:rPr>
              <a:t>	1.  Stop.  Think about the problem.</a:t>
            </a:r>
          </a:p>
          <a:p>
            <a:pPr marL="0" marR="0" lvl="0" indent="0" algn="l" rtl="0">
              <a:spcBef>
                <a:spcPts val="520"/>
              </a:spcBef>
              <a:spcAft>
                <a:spcPts val="0"/>
              </a:spcAft>
              <a:buClr>
                <a:schemeClr val="accent3"/>
              </a:buClr>
              <a:buSzPct val="25000"/>
              <a:buFont typeface="Noto Sans Symbols"/>
              <a:buNone/>
            </a:pPr>
            <a:r>
              <a:rPr lang="en-US" sz="2600" b="0" i="0" u="none" strike="noStrike" cap="none">
                <a:solidFill>
                  <a:schemeClr val="dk1"/>
                </a:solidFill>
                <a:latin typeface="Merriweather"/>
                <a:ea typeface="Merriweather"/>
                <a:cs typeface="Merriweather"/>
                <a:sym typeface="Merriweather"/>
              </a:rPr>
              <a:t>	2.  What are some choices?</a:t>
            </a:r>
          </a:p>
          <a:p>
            <a:pPr marL="0" marR="0" lvl="0" indent="0" algn="l" rtl="0">
              <a:spcBef>
                <a:spcPts val="520"/>
              </a:spcBef>
              <a:spcAft>
                <a:spcPts val="0"/>
              </a:spcAft>
              <a:buClr>
                <a:schemeClr val="accent3"/>
              </a:buClr>
              <a:buSzPct val="25000"/>
              <a:buFont typeface="Noto Sans Symbols"/>
              <a:buNone/>
            </a:pPr>
            <a:r>
              <a:rPr lang="en-US" sz="2600" b="0" i="0" u="none" strike="noStrike" cap="none">
                <a:solidFill>
                  <a:schemeClr val="dk1"/>
                </a:solidFill>
                <a:latin typeface="Merriweather"/>
                <a:ea typeface="Merriweather"/>
                <a:cs typeface="Merriweather"/>
                <a:sym typeface="Merriweather"/>
              </a:rPr>
              <a:t>	3.  Choose one.</a:t>
            </a:r>
          </a:p>
          <a:p>
            <a:pPr marL="0" marR="0" lvl="0" indent="0" algn="l" rtl="0">
              <a:spcBef>
                <a:spcPts val="520"/>
              </a:spcBef>
              <a:spcAft>
                <a:spcPts val="0"/>
              </a:spcAft>
              <a:buClr>
                <a:schemeClr val="accent3"/>
              </a:buClr>
              <a:buSzPct val="25000"/>
              <a:buFont typeface="Noto Sans Symbols"/>
              <a:buNone/>
            </a:pPr>
            <a:r>
              <a:rPr lang="en-US" sz="2600" b="0" i="0" u="none" strike="noStrike" cap="none">
                <a:solidFill>
                  <a:schemeClr val="dk1"/>
                </a:solidFill>
                <a:latin typeface="Merriweather"/>
                <a:ea typeface="Merriweather"/>
                <a:cs typeface="Merriweather"/>
                <a:sym typeface="Merriweather"/>
              </a:rPr>
              <a:t>	4.  Do it.</a:t>
            </a:r>
          </a:p>
          <a:p>
            <a:pPr marL="0" marR="0" lvl="0" indent="0" algn="l" rtl="0">
              <a:spcBef>
                <a:spcPts val="520"/>
              </a:spcBef>
              <a:spcAft>
                <a:spcPts val="0"/>
              </a:spcAft>
              <a:buClr>
                <a:schemeClr val="accent3"/>
              </a:buClr>
              <a:buSzPct val="25000"/>
              <a:buFont typeface="Noto Sans Symbols"/>
              <a:buNone/>
            </a:pPr>
            <a:r>
              <a:rPr lang="en-US" sz="2600" b="0" i="0" u="none" strike="noStrike" cap="none">
                <a:solidFill>
                  <a:schemeClr val="dk1"/>
                </a:solidFill>
                <a:latin typeface="Merriweather"/>
                <a:ea typeface="Merriweather"/>
                <a:cs typeface="Merriweather"/>
                <a:sym typeface="Merriweather"/>
              </a:rPr>
              <a:t>	5.  How did it work?</a:t>
            </a:r>
          </a:p>
          <a:p>
            <a:pPr marL="0" marR="0" lvl="0" indent="0" algn="l" rtl="0">
              <a:spcBef>
                <a:spcPts val="520"/>
              </a:spcBef>
              <a:spcAft>
                <a:spcPts val="0"/>
              </a:spcAft>
              <a:buClr>
                <a:schemeClr val="accent3"/>
              </a:buClr>
              <a:buSzPct val="25000"/>
              <a:buFont typeface="Noto Sans Symbols"/>
              <a:buNone/>
            </a:pPr>
            <a:endParaRPr sz="2600" b="0" i="0" u="none" strike="noStrike" cap="none">
              <a:solidFill>
                <a:schemeClr val="dk1"/>
              </a:solidFill>
              <a:latin typeface="Merriweather"/>
              <a:ea typeface="Merriweather"/>
              <a:cs typeface="Merriweather"/>
              <a:sym typeface="Merriweather"/>
            </a:endParaRPr>
          </a:p>
          <a:p>
            <a:pPr marL="0" marR="0" lvl="0" indent="0" algn="l" rtl="0">
              <a:spcBef>
                <a:spcPts val="520"/>
              </a:spcBef>
              <a:buClr>
                <a:schemeClr val="accent3"/>
              </a:buClr>
              <a:buSzPct val="25000"/>
              <a:buFont typeface="Noto Sans Symbols"/>
              <a:buNone/>
            </a:pPr>
            <a:r>
              <a:rPr lang="en-US" sz="2600" b="0" i="0" u="none" strike="noStrike" cap="none">
                <a:solidFill>
                  <a:schemeClr val="dk1"/>
                </a:solidFill>
                <a:latin typeface="Merriweather"/>
                <a:ea typeface="Merriweather"/>
                <a:cs typeface="Merriweather"/>
                <a:sym typeface="Merriweather"/>
              </a:rPr>
              <a:t>Mentors build students’ capacity to solve their own problems.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1" i="0" u="none" strike="noStrike" cap="none">
                <a:solidFill>
                  <a:schemeClr val="dk2"/>
                </a:solidFill>
                <a:latin typeface="Calibri"/>
                <a:ea typeface="Calibri"/>
                <a:cs typeface="Calibri"/>
                <a:sym typeface="Calibri"/>
              </a:rPr>
              <a:t>Check &amp; Connect</a:t>
            </a:r>
          </a:p>
        </p:txBody>
      </p:sp>
      <p:sp>
        <p:nvSpPr>
          <p:cNvPr id="122" name="Shape 122"/>
          <p:cNvSpPr txBox="1">
            <a:spLocks noGrp="1"/>
          </p:cNvSpPr>
          <p:nvPr>
            <p:ph type="body" idx="1"/>
          </p:nvPr>
        </p:nvSpPr>
        <p:spPr>
          <a:xfrm>
            <a:off x="457200" y="1935480"/>
            <a:ext cx="8534399" cy="43891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sz="2800" b="0" i="1" u="none" strike="noStrike" cap="none" dirty="0">
                <a:solidFill>
                  <a:schemeClr val="dk1"/>
                </a:solidFill>
                <a:latin typeface="Merriweather"/>
                <a:ea typeface="Merriweather"/>
                <a:cs typeface="Merriweather"/>
                <a:sym typeface="Merriweather"/>
              </a:rPr>
              <a:t>Check &amp; Connect</a:t>
            </a:r>
            <a:r>
              <a:rPr lang="en-US" sz="2800" b="0" i="0" u="none" strike="noStrike" cap="none" dirty="0">
                <a:solidFill>
                  <a:schemeClr val="dk1"/>
                </a:solidFill>
                <a:latin typeface="Merriweather"/>
                <a:ea typeface="Merriweather"/>
                <a:cs typeface="Merriweather"/>
                <a:sym typeface="Merriweather"/>
              </a:rPr>
              <a:t> is a comprehensive intervention designed to enhance student engagement at school and with learning for marginalized, disengaged students in grades K-12, through relationship building, problem solving and capacity building, and persistence. A goal of </a:t>
            </a:r>
            <a:r>
              <a:rPr lang="en-US" sz="2800" b="0" i="1" u="none" strike="noStrike" cap="none" dirty="0">
                <a:solidFill>
                  <a:schemeClr val="dk1"/>
                </a:solidFill>
                <a:latin typeface="Merriweather"/>
                <a:ea typeface="Merriweather"/>
                <a:cs typeface="Merriweather"/>
                <a:sym typeface="Merriweather"/>
              </a:rPr>
              <a:t>Check &amp; Connect</a:t>
            </a:r>
            <a:r>
              <a:rPr lang="en-US" sz="2800" b="0" i="0" u="none" strike="noStrike" cap="none" dirty="0">
                <a:solidFill>
                  <a:schemeClr val="dk1"/>
                </a:solidFill>
                <a:latin typeface="Merriweather"/>
                <a:ea typeface="Merriweather"/>
                <a:cs typeface="Merriweather"/>
                <a:sym typeface="Merriweather"/>
              </a:rPr>
              <a:t> is to foster school completion with academic and social competence.</a:t>
            </a:r>
          </a:p>
          <a:p>
            <a:pPr marL="0" marR="0" lvl="0" indent="0" algn="l" rtl="0">
              <a:spcBef>
                <a:spcPts val="520"/>
              </a:spcBef>
              <a:buClr>
                <a:schemeClr val="accent3"/>
              </a:buClr>
              <a:buSzPct val="25000"/>
              <a:buFont typeface="Noto Sans Symbols"/>
              <a:buNone/>
            </a:pPr>
            <a:r>
              <a:rPr lang="en-US" sz="2600" b="0" i="0" u="sng" strike="noStrike" cap="none" dirty="0">
                <a:solidFill>
                  <a:schemeClr val="hlink"/>
                </a:solidFill>
                <a:latin typeface="Merriweather"/>
                <a:ea typeface="Merriweather"/>
                <a:cs typeface="Merriweather"/>
                <a:sym typeface="Merriweather"/>
                <a:hlinkClick r:id="rId3"/>
              </a:rPr>
              <a:t>http://checkandconnect.umn.edu/</a:t>
            </a:r>
            <a:r>
              <a:rPr lang="en-US" sz="2600" b="0" i="0" u="none" strike="noStrike" cap="none" dirty="0">
                <a:solidFill>
                  <a:schemeClr val="dk1"/>
                </a:solidFill>
                <a:latin typeface="Merriweather"/>
                <a:ea typeface="Merriweather"/>
                <a:cs typeface="Merriweather"/>
                <a:sym typeface="Merriweather"/>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81000" y="3810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4800" b="1" i="0" u="none" strike="noStrike" cap="none" dirty="0">
                <a:solidFill>
                  <a:schemeClr val="dk2"/>
                </a:solidFill>
                <a:latin typeface="Calibri"/>
                <a:ea typeface="Calibri"/>
                <a:cs typeface="Calibri"/>
                <a:sym typeface="Calibri"/>
              </a:rPr>
              <a:t>FAQs</a:t>
            </a:r>
          </a:p>
        </p:txBody>
      </p:sp>
      <p:sp>
        <p:nvSpPr>
          <p:cNvPr id="311" name="Shape 311"/>
          <p:cNvSpPr txBox="1">
            <a:spLocks noGrp="1"/>
          </p:cNvSpPr>
          <p:nvPr>
            <p:ph type="body" idx="1"/>
          </p:nvPr>
        </p:nvSpPr>
        <p:spPr>
          <a:xfrm>
            <a:off x="228600" y="1600200"/>
            <a:ext cx="8763000" cy="5181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3"/>
              </a:buClr>
              <a:buSzPct val="25000"/>
              <a:buFont typeface="Noto Sans Symbols"/>
              <a:buNone/>
            </a:pPr>
            <a:r>
              <a:rPr lang="en-US" sz="2200" b="0" i="0" u="none" strike="noStrike" cap="none" dirty="0">
                <a:solidFill>
                  <a:schemeClr val="dk1"/>
                </a:solidFill>
                <a:latin typeface="Merriweather"/>
                <a:ea typeface="Merriweather"/>
                <a:cs typeface="Merriweather"/>
                <a:sym typeface="Merriweather"/>
              </a:rPr>
              <a:t>I’ve tried to connect with my mentee the past 2 weeks and they are absent.  What should I do?</a:t>
            </a:r>
          </a:p>
          <a:p>
            <a:pPr marL="914400" marR="0" lvl="0" indent="-355600" algn="l" rtl="0">
              <a:lnSpc>
                <a:spcPct val="90000"/>
              </a:lnSpc>
              <a:spcBef>
                <a:spcPts val="1680"/>
              </a:spcBef>
              <a:spcAft>
                <a:spcPts val="0"/>
              </a:spcAft>
              <a:buClr>
                <a:schemeClr val="accent3"/>
              </a:buClr>
              <a:buSzPct val="95000"/>
              <a:buFont typeface="Calibri"/>
              <a:buAutoNum type="arabicPeriod"/>
            </a:pPr>
            <a:r>
              <a:rPr lang="en-US" sz="2200" b="0" i="0" u="none" strike="noStrike" cap="none" dirty="0">
                <a:solidFill>
                  <a:schemeClr val="dk1"/>
                </a:solidFill>
                <a:latin typeface="Merriweather"/>
                <a:ea typeface="Merriweather"/>
                <a:cs typeface="Merriweather"/>
                <a:sym typeface="Merriweather"/>
              </a:rPr>
              <a:t>When you try to connect with your mentee and they are absent, attempt to reach the student by phone or email immediately.  Follow up with the parent if you are unable to reach the student.  </a:t>
            </a:r>
          </a:p>
          <a:p>
            <a:pPr marL="914400" marR="0" lvl="0" indent="-355600" algn="l" rtl="0">
              <a:lnSpc>
                <a:spcPct val="90000"/>
              </a:lnSpc>
              <a:spcBef>
                <a:spcPts val="1680"/>
              </a:spcBef>
              <a:spcAft>
                <a:spcPts val="0"/>
              </a:spcAft>
              <a:buClr>
                <a:schemeClr val="accent3"/>
              </a:buClr>
              <a:buSzPct val="95000"/>
              <a:buFont typeface="Calibri"/>
              <a:buAutoNum type="arabicPeriod"/>
            </a:pPr>
            <a:r>
              <a:rPr lang="en-US" sz="2200" b="0" i="0" u="none" strike="noStrike" cap="none" dirty="0">
                <a:solidFill>
                  <a:schemeClr val="dk1"/>
                </a:solidFill>
                <a:latin typeface="Merriweather"/>
                <a:ea typeface="Merriweather"/>
                <a:cs typeface="Merriweather"/>
                <a:sym typeface="Merriweather"/>
              </a:rPr>
              <a:t>Consult with the C&amp;C coordinators if you are having difficulty connecting with your student regularly.</a:t>
            </a:r>
          </a:p>
          <a:p>
            <a:pPr marL="914400" marR="0" lvl="0" indent="-355600" algn="l" rtl="0">
              <a:lnSpc>
                <a:spcPct val="90000"/>
              </a:lnSpc>
              <a:spcBef>
                <a:spcPts val="1680"/>
              </a:spcBef>
              <a:spcAft>
                <a:spcPts val="0"/>
              </a:spcAft>
              <a:buClr>
                <a:schemeClr val="accent3"/>
              </a:buClr>
              <a:buSzPct val="95000"/>
              <a:buFont typeface="Calibri"/>
              <a:buAutoNum type="arabicPeriod"/>
            </a:pPr>
            <a:r>
              <a:rPr lang="en-US" sz="2200" b="0" i="0" u="none" strike="noStrike" cap="none" dirty="0">
                <a:solidFill>
                  <a:schemeClr val="dk1"/>
                </a:solidFill>
                <a:latin typeface="Merriweather"/>
                <a:ea typeface="Merriweather"/>
                <a:cs typeface="Merriweather"/>
                <a:sym typeface="Merriweather"/>
              </a:rPr>
              <a:t>Scheduling to meet your mentee and expecting them to show may not be effective in the early months.  Reminders, providing a pass, or actually going to get them may be necessary until the relationship and routine are established.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81000" y="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600" b="1" i="0" u="none" strike="noStrike" cap="none">
                <a:solidFill>
                  <a:schemeClr val="dk2"/>
                </a:solidFill>
                <a:latin typeface="Calibri"/>
                <a:ea typeface="Calibri"/>
                <a:cs typeface="Calibri"/>
                <a:sym typeface="Calibri"/>
              </a:rPr>
              <a:t>FAQs continued:</a:t>
            </a:r>
          </a:p>
        </p:txBody>
      </p:sp>
      <p:sp>
        <p:nvSpPr>
          <p:cNvPr id="317" name="Shape 317"/>
          <p:cNvSpPr txBox="1">
            <a:spLocks noGrp="1"/>
          </p:cNvSpPr>
          <p:nvPr>
            <p:ph type="body" idx="1"/>
          </p:nvPr>
        </p:nvSpPr>
        <p:spPr>
          <a:xfrm>
            <a:off x="457200" y="1447800"/>
            <a:ext cx="8534399" cy="4876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sz="2600" b="0" i="0" u="none" strike="noStrike" cap="none" dirty="0">
                <a:solidFill>
                  <a:schemeClr val="dk1"/>
                </a:solidFill>
                <a:latin typeface="Merriweather"/>
                <a:ea typeface="Merriweather"/>
                <a:cs typeface="Merriweather"/>
                <a:sym typeface="Merriweather"/>
              </a:rPr>
              <a:t>How often should I be contacting the parent?</a:t>
            </a:r>
          </a:p>
          <a:p>
            <a:pPr marL="509588" marR="0" lvl="0" indent="-230188" algn="l" rtl="0">
              <a:spcBef>
                <a:spcPts val="520"/>
              </a:spcBef>
              <a:spcAft>
                <a:spcPts val="0"/>
              </a:spcAft>
              <a:buClr>
                <a:schemeClr val="accent3"/>
              </a:buClr>
              <a:buSzPct val="95000"/>
              <a:buFont typeface="Noto Sans Symbols"/>
              <a:buChar char="●"/>
            </a:pPr>
            <a:r>
              <a:rPr lang="en-US" sz="2600" b="0" i="0" u="none" strike="noStrike" cap="none" dirty="0">
                <a:solidFill>
                  <a:schemeClr val="dk1"/>
                </a:solidFill>
                <a:latin typeface="Merriweather"/>
                <a:ea typeface="Merriweather"/>
                <a:cs typeface="Merriweather"/>
                <a:sym typeface="Merriweather"/>
              </a:rPr>
              <a:t>Contact with parent/family should occur at least monthly, depending on the needs of the student.</a:t>
            </a:r>
          </a:p>
          <a:p>
            <a:pPr marL="509588" marR="0" lvl="0" indent="-230188" algn="l" rtl="0">
              <a:spcBef>
                <a:spcPts val="1720"/>
              </a:spcBef>
              <a:spcAft>
                <a:spcPts val="0"/>
              </a:spcAft>
              <a:buClr>
                <a:schemeClr val="accent3"/>
              </a:buClr>
              <a:buSzPct val="95000"/>
              <a:buFont typeface="Noto Sans Symbols"/>
              <a:buChar char="●"/>
            </a:pPr>
            <a:r>
              <a:rPr lang="en-US" sz="2600" b="0" i="0" u="none" strike="noStrike" cap="none" dirty="0">
                <a:solidFill>
                  <a:schemeClr val="dk1"/>
                </a:solidFill>
                <a:latin typeface="Merriweather"/>
                <a:ea typeface="Merriweather"/>
                <a:cs typeface="Merriweather"/>
                <a:sym typeface="Merriweather"/>
              </a:rPr>
              <a:t>The monthly contact can simply be an update on the student’s progress/achievements, or there may be more frequent contact to problem-solve ongoing challenges.</a:t>
            </a:r>
          </a:p>
          <a:p>
            <a:pPr marL="509588" marR="0" lvl="0" indent="-230188" algn="l" rtl="0">
              <a:spcBef>
                <a:spcPts val="1720"/>
              </a:spcBef>
              <a:spcAft>
                <a:spcPts val="0"/>
              </a:spcAft>
              <a:buClr>
                <a:schemeClr val="accent3"/>
              </a:buClr>
              <a:buSzPct val="95000"/>
              <a:buFont typeface="Noto Sans Symbols"/>
              <a:buChar char="●"/>
            </a:pPr>
            <a:r>
              <a:rPr lang="en-US" sz="2600" b="0" i="0" u="none" strike="noStrike" cap="none" dirty="0">
                <a:solidFill>
                  <a:schemeClr val="dk1"/>
                </a:solidFill>
                <a:latin typeface="Merriweather"/>
                <a:ea typeface="Merriweather"/>
                <a:cs typeface="Merriweather"/>
                <a:sym typeface="Merriweather"/>
              </a:rPr>
              <a:t>It is important that 2-way communication is established early on and that the parent/family knows how to contact the mentor if needed.</a:t>
            </a:r>
          </a:p>
          <a:p>
            <a:pPr marL="274320" marR="0" lvl="0" indent="-274320" algn="l" rtl="0">
              <a:spcBef>
                <a:spcPts val="1720"/>
              </a:spcBef>
              <a:spcAft>
                <a:spcPts val="0"/>
              </a:spcAft>
              <a:buClr>
                <a:schemeClr val="accent3"/>
              </a:buClr>
              <a:buSzPct val="95000"/>
              <a:buFont typeface="Noto Sans Symbols"/>
              <a:buNone/>
            </a:pPr>
            <a:endParaRPr sz="2600" b="0" i="0" u="none" strike="noStrike" cap="none" dirty="0">
              <a:solidFill>
                <a:schemeClr val="dk1"/>
              </a:solidFill>
              <a:latin typeface="Merriweather"/>
              <a:ea typeface="Merriweather"/>
              <a:cs typeface="Merriweather"/>
              <a:sym typeface="Merriweath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152400" y="228600"/>
            <a:ext cx="8534399"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1" i="0" u="none" strike="noStrike" cap="none">
                <a:solidFill>
                  <a:schemeClr val="dk2"/>
                </a:solidFill>
                <a:latin typeface="Calibri"/>
                <a:ea typeface="Calibri"/>
                <a:cs typeface="Calibri"/>
                <a:sym typeface="Calibri"/>
              </a:rPr>
              <a:t>Mentors Connect Students</a:t>
            </a:r>
          </a:p>
        </p:txBody>
      </p:sp>
      <p:sp>
        <p:nvSpPr>
          <p:cNvPr id="323" name="Shape 323"/>
          <p:cNvSpPr txBox="1">
            <a:spLocks noGrp="1"/>
          </p:cNvSpPr>
          <p:nvPr>
            <p:ph type="body" idx="1"/>
          </p:nvPr>
        </p:nvSpPr>
        <p:spPr>
          <a:xfrm>
            <a:off x="457200" y="1935480"/>
            <a:ext cx="8458200" cy="4770119"/>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3"/>
              </a:buClr>
              <a:buSzPct val="95197"/>
              <a:buFont typeface="Noto Sans Symbols"/>
              <a:buChar char="●"/>
            </a:pPr>
            <a:r>
              <a:rPr lang="en-US" sz="2405" b="0" i="0" u="none" strike="noStrike" cap="none">
                <a:solidFill>
                  <a:schemeClr val="dk1"/>
                </a:solidFill>
                <a:latin typeface="Merriweather"/>
                <a:ea typeface="Merriweather"/>
                <a:cs typeface="Merriweather"/>
                <a:sym typeface="Merriweather"/>
              </a:rPr>
              <a:t>Mentors are not expected to meet students’ needs on their own</a:t>
            </a:r>
          </a:p>
          <a:p>
            <a:pPr marL="274320" marR="0" lvl="0" indent="-274320" algn="l" rtl="0">
              <a:lnSpc>
                <a:spcPct val="90000"/>
              </a:lnSpc>
              <a:spcBef>
                <a:spcPts val="1681"/>
              </a:spcBef>
              <a:spcAft>
                <a:spcPts val="0"/>
              </a:spcAft>
              <a:buClr>
                <a:schemeClr val="accent3"/>
              </a:buClr>
              <a:buSzPct val="95197"/>
              <a:buFont typeface="Noto Sans Symbols"/>
              <a:buChar char="●"/>
            </a:pPr>
            <a:r>
              <a:rPr lang="en-US" sz="2405" b="0" i="0" u="none" strike="noStrike" cap="none">
                <a:solidFill>
                  <a:schemeClr val="dk1"/>
                </a:solidFill>
                <a:latin typeface="Merriweather"/>
                <a:ea typeface="Merriweather"/>
                <a:cs typeface="Merriweather"/>
                <a:sym typeface="Merriweather"/>
              </a:rPr>
              <a:t>Mentors are able to identify needs and connect students to appropriate resources in the school or community.  Examples include:</a:t>
            </a:r>
          </a:p>
          <a:p>
            <a:pPr marL="0" marR="0" lvl="0" indent="0" algn="l" rtl="0">
              <a:lnSpc>
                <a:spcPct val="90000"/>
              </a:lnSpc>
              <a:spcBef>
                <a:spcPts val="481"/>
              </a:spcBef>
              <a:spcAft>
                <a:spcPts val="0"/>
              </a:spcAft>
              <a:buClr>
                <a:schemeClr val="accent3"/>
              </a:buClr>
              <a:buSzPct val="25000"/>
              <a:buFont typeface="Noto Sans Symbols"/>
              <a:buNone/>
            </a:pPr>
            <a:r>
              <a:rPr lang="en-US" sz="2405" b="0" i="0" u="none" strike="noStrike" cap="none">
                <a:solidFill>
                  <a:schemeClr val="dk1"/>
                </a:solidFill>
                <a:latin typeface="Merriweather"/>
                <a:ea typeface="Merriweather"/>
                <a:cs typeface="Merriweather"/>
                <a:sym typeface="Merriweather"/>
              </a:rPr>
              <a:t>	*Tutoring</a:t>
            </a:r>
          </a:p>
          <a:p>
            <a:pPr marL="0" marR="0" lvl="0" indent="0" algn="l" rtl="0">
              <a:lnSpc>
                <a:spcPct val="90000"/>
              </a:lnSpc>
              <a:spcBef>
                <a:spcPts val="481"/>
              </a:spcBef>
              <a:spcAft>
                <a:spcPts val="0"/>
              </a:spcAft>
              <a:buClr>
                <a:schemeClr val="accent3"/>
              </a:buClr>
              <a:buSzPct val="25000"/>
              <a:buFont typeface="Noto Sans Symbols"/>
              <a:buNone/>
            </a:pPr>
            <a:r>
              <a:rPr lang="en-US" sz="2405" b="0" i="0" u="none" strike="noStrike" cap="none">
                <a:solidFill>
                  <a:schemeClr val="dk1"/>
                </a:solidFill>
                <a:latin typeface="Merriweather"/>
                <a:ea typeface="Merriweather"/>
                <a:cs typeface="Merriweather"/>
                <a:sym typeface="Merriweather"/>
              </a:rPr>
              <a:t>	*Extracurricular Activities</a:t>
            </a:r>
          </a:p>
          <a:p>
            <a:pPr marL="0" marR="0" lvl="0" indent="0" algn="l" rtl="0">
              <a:lnSpc>
                <a:spcPct val="90000"/>
              </a:lnSpc>
              <a:spcBef>
                <a:spcPts val="481"/>
              </a:spcBef>
              <a:spcAft>
                <a:spcPts val="0"/>
              </a:spcAft>
              <a:buClr>
                <a:schemeClr val="accent3"/>
              </a:buClr>
              <a:buSzPct val="25000"/>
              <a:buFont typeface="Noto Sans Symbols"/>
              <a:buNone/>
            </a:pPr>
            <a:r>
              <a:rPr lang="en-US" sz="2405" b="0" i="0" u="none" strike="noStrike" cap="none">
                <a:solidFill>
                  <a:schemeClr val="dk1"/>
                </a:solidFill>
                <a:latin typeface="Merriweather"/>
                <a:ea typeface="Merriweather"/>
                <a:cs typeface="Merriweather"/>
                <a:sym typeface="Merriweather"/>
              </a:rPr>
              <a:t>	*Mental Health Support</a:t>
            </a:r>
          </a:p>
          <a:p>
            <a:pPr marL="0" marR="0" lvl="0" indent="0" algn="l" rtl="0">
              <a:lnSpc>
                <a:spcPct val="90000"/>
              </a:lnSpc>
              <a:spcBef>
                <a:spcPts val="481"/>
              </a:spcBef>
              <a:spcAft>
                <a:spcPts val="0"/>
              </a:spcAft>
              <a:buClr>
                <a:schemeClr val="accent3"/>
              </a:buClr>
              <a:buSzPct val="25000"/>
              <a:buFont typeface="Noto Sans Symbols"/>
              <a:buNone/>
            </a:pPr>
            <a:r>
              <a:rPr lang="en-US" sz="2405" b="0" i="0" u="none" strike="noStrike" cap="none">
                <a:solidFill>
                  <a:schemeClr val="dk1"/>
                </a:solidFill>
                <a:latin typeface="Merriweather"/>
                <a:ea typeface="Merriweather"/>
                <a:cs typeface="Merriweather"/>
                <a:sym typeface="Merriweather"/>
              </a:rPr>
              <a:t>	*Physical Health Resources</a:t>
            </a:r>
          </a:p>
          <a:p>
            <a:pPr marL="274320" marR="0" lvl="0" indent="-274320" algn="l" rtl="0">
              <a:lnSpc>
                <a:spcPct val="90000"/>
              </a:lnSpc>
              <a:spcBef>
                <a:spcPts val="1681"/>
              </a:spcBef>
              <a:buClr>
                <a:schemeClr val="accent3"/>
              </a:buClr>
              <a:buSzPct val="95197"/>
              <a:buFont typeface="Noto Sans Symbols"/>
              <a:buChar char="●"/>
            </a:pPr>
            <a:r>
              <a:rPr lang="en-US" sz="2405" b="0" i="0" u="none" strike="noStrike" cap="none">
                <a:solidFill>
                  <a:schemeClr val="dk1"/>
                </a:solidFill>
                <a:latin typeface="Merriweather"/>
                <a:ea typeface="Merriweather"/>
                <a:cs typeface="Merriweather"/>
                <a:sym typeface="Merriweather"/>
              </a:rPr>
              <a:t>School social workers can support mentors in providing community resources to mentees and their families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228600" y="228600"/>
            <a:ext cx="8458200" cy="896111"/>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4800" b="1" i="0" u="none" strike="noStrike" cap="none" dirty="0">
                <a:solidFill>
                  <a:schemeClr val="dk2"/>
                </a:solidFill>
                <a:latin typeface="Calibri"/>
                <a:ea typeface="Calibri"/>
                <a:cs typeface="Calibri"/>
                <a:sym typeface="Calibri"/>
              </a:rPr>
              <a:t>Confidentiality</a:t>
            </a:r>
          </a:p>
        </p:txBody>
      </p:sp>
      <p:sp>
        <p:nvSpPr>
          <p:cNvPr id="329" name="Shape 329"/>
          <p:cNvSpPr txBox="1">
            <a:spLocks noGrp="1"/>
          </p:cNvSpPr>
          <p:nvPr>
            <p:ph type="body" idx="1"/>
          </p:nvPr>
        </p:nvSpPr>
        <p:spPr>
          <a:xfrm>
            <a:off x="152400" y="1219200"/>
            <a:ext cx="8915400" cy="5486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endParaRPr lang="en-US" sz="2200" b="0" i="0" u="none" strike="noStrike" cap="none" dirty="0" smtClean="0">
              <a:solidFill>
                <a:schemeClr val="dk1"/>
              </a:solidFill>
              <a:latin typeface="Merriweather"/>
              <a:ea typeface="Merriweather"/>
              <a:cs typeface="Merriweather"/>
              <a:sym typeface="Merriweather"/>
            </a:endParaRPr>
          </a:p>
          <a:p>
            <a:pPr marL="0" marR="0" lvl="0" indent="0" algn="l" rtl="0">
              <a:spcBef>
                <a:spcPts val="0"/>
              </a:spcBef>
              <a:spcAft>
                <a:spcPts val="0"/>
              </a:spcAft>
              <a:buClr>
                <a:schemeClr val="accent3"/>
              </a:buClr>
              <a:buSzPct val="25000"/>
              <a:buFont typeface="Noto Sans Symbols"/>
              <a:buNone/>
            </a:pPr>
            <a:r>
              <a:rPr lang="en-US" sz="2200" b="0" i="0" u="none" strike="noStrike" cap="none" dirty="0" smtClean="0">
                <a:solidFill>
                  <a:schemeClr val="dk1"/>
                </a:solidFill>
                <a:latin typeface="Merriweather"/>
                <a:ea typeface="Merriweather"/>
                <a:cs typeface="Merriweather"/>
                <a:sym typeface="Merriweather"/>
              </a:rPr>
              <a:t>As </a:t>
            </a:r>
            <a:r>
              <a:rPr lang="en-US" sz="2200" b="0" i="0" u="none" strike="noStrike" cap="none" dirty="0">
                <a:solidFill>
                  <a:schemeClr val="dk1"/>
                </a:solidFill>
                <a:latin typeface="Merriweather"/>
                <a:ea typeface="Merriweather"/>
                <a:cs typeface="Merriweather"/>
                <a:sym typeface="Merriweather"/>
              </a:rPr>
              <a:t>a mentor, you may learn </a:t>
            </a:r>
            <a:r>
              <a:rPr lang="en-US" sz="2200" b="0" i="0" u="none" strike="noStrike" cap="none" dirty="0" smtClean="0">
                <a:solidFill>
                  <a:schemeClr val="dk1"/>
                </a:solidFill>
                <a:latin typeface="Merriweather"/>
                <a:ea typeface="Merriweather"/>
                <a:cs typeface="Merriweather"/>
                <a:sym typeface="Merriweather"/>
              </a:rPr>
              <a:t>private/personal </a:t>
            </a:r>
            <a:r>
              <a:rPr lang="en-US" sz="2200" b="0" i="0" u="none" strike="noStrike" cap="none" dirty="0">
                <a:solidFill>
                  <a:schemeClr val="dk1"/>
                </a:solidFill>
                <a:latin typeface="Merriweather"/>
                <a:ea typeface="Merriweather"/>
                <a:cs typeface="Merriweather"/>
                <a:sym typeface="Merriweather"/>
              </a:rPr>
              <a:t>information about your mentee and </a:t>
            </a:r>
            <a:r>
              <a:rPr lang="en-US" sz="2200" b="0" i="0" u="none" strike="noStrike" cap="none" dirty="0" smtClean="0">
                <a:solidFill>
                  <a:schemeClr val="dk1"/>
                </a:solidFill>
                <a:latin typeface="Merriweather"/>
                <a:ea typeface="Merriweather"/>
                <a:cs typeface="Merriweather"/>
                <a:sym typeface="Merriweather"/>
              </a:rPr>
              <a:t>family</a:t>
            </a:r>
            <a:r>
              <a:rPr lang="en-US" sz="2200" b="0" i="0" u="none" strike="noStrike" cap="none" dirty="0">
                <a:solidFill>
                  <a:schemeClr val="dk1"/>
                </a:solidFill>
                <a:latin typeface="Merriweather"/>
                <a:ea typeface="Merriweather"/>
                <a:cs typeface="Merriweather"/>
                <a:sym typeface="Merriweather"/>
              </a:rPr>
              <a:t>. It is important to keep such information private and not discuss it with others without permission. </a:t>
            </a:r>
          </a:p>
          <a:p>
            <a:pPr marL="0" marR="0" lvl="0" indent="0" algn="l" rtl="0">
              <a:spcBef>
                <a:spcPts val="1681"/>
              </a:spcBef>
              <a:spcAft>
                <a:spcPts val="0"/>
              </a:spcAft>
              <a:buClr>
                <a:schemeClr val="accent3"/>
              </a:buClr>
              <a:buSzPct val="25000"/>
              <a:buFont typeface="Noto Sans Symbols"/>
              <a:buNone/>
            </a:pPr>
            <a:r>
              <a:rPr lang="en-US" sz="2200" b="0" i="0" u="none" strike="noStrike" cap="none" dirty="0" smtClean="0">
                <a:solidFill>
                  <a:schemeClr val="dk1"/>
                </a:solidFill>
                <a:latin typeface="Merriweather"/>
                <a:ea typeface="Merriweather"/>
                <a:cs typeface="Merriweather"/>
                <a:sym typeface="Merriweather"/>
              </a:rPr>
              <a:t>There </a:t>
            </a:r>
            <a:r>
              <a:rPr lang="en-US" sz="2200" b="0" i="0" u="none" strike="noStrike" cap="none" dirty="0">
                <a:solidFill>
                  <a:schemeClr val="dk1"/>
                </a:solidFill>
                <a:latin typeface="Merriweather"/>
                <a:ea typeface="Merriweather"/>
                <a:cs typeface="Merriweather"/>
                <a:sym typeface="Merriweather"/>
              </a:rPr>
              <a:t>are circumstances </a:t>
            </a:r>
            <a:r>
              <a:rPr lang="en-US" sz="2200" b="0" i="0" u="none" strike="noStrike" cap="none" dirty="0" smtClean="0">
                <a:solidFill>
                  <a:schemeClr val="dk1"/>
                </a:solidFill>
                <a:latin typeface="Merriweather"/>
                <a:ea typeface="Merriweather"/>
                <a:cs typeface="Merriweather"/>
                <a:sym typeface="Merriweather"/>
              </a:rPr>
              <a:t>when you will need to share </a:t>
            </a:r>
            <a:r>
              <a:rPr lang="en-US" sz="2200" b="0" i="0" u="none" strike="noStrike" cap="none" dirty="0">
                <a:solidFill>
                  <a:schemeClr val="dk1"/>
                </a:solidFill>
                <a:latin typeface="Merriweather"/>
                <a:ea typeface="Merriweather"/>
                <a:cs typeface="Merriweather"/>
                <a:sym typeface="Merriweather"/>
              </a:rPr>
              <a:t>information. </a:t>
            </a:r>
            <a:r>
              <a:rPr lang="en-US" sz="2200" b="0" i="0" u="none" strike="noStrike" cap="none" dirty="0" smtClean="0">
                <a:solidFill>
                  <a:schemeClr val="dk1"/>
                </a:solidFill>
                <a:latin typeface="Merriweather"/>
                <a:ea typeface="Merriweather"/>
                <a:cs typeface="Merriweather"/>
                <a:sym typeface="Merriweather"/>
              </a:rPr>
              <a:t>Please </a:t>
            </a:r>
            <a:r>
              <a:rPr lang="en-US" sz="2200" b="0" i="0" u="none" strike="noStrike" cap="none" dirty="0">
                <a:solidFill>
                  <a:schemeClr val="dk1"/>
                </a:solidFill>
                <a:latin typeface="Merriweather"/>
                <a:ea typeface="Merriweather"/>
                <a:cs typeface="Merriweather"/>
                <a:sym typeface="Merriweather"/>
              </a:rPr>
              <a:t>contact your C&amp;C coordinators </a:t>
            </a:r>
            <a:r>
              <a:rPr lang="en-US" sz="2200" b="0" i="0" u="none" strike="noStrike" cap="none" dirty="0" smtClean="0">
                <a:solidFill>
                  <a:schemeClr val="dk1"/>
                </a:solidFill>
                <a:latin typeface="Merriweather"/>
                <a:ea typeface="Merriweather"/>
                <a:cs typeface="Merriweather"/>
                <a:sym typeface="Merriweather"/>
              </a:rPr>
              <a:t>when </a:t>
            </a:r>
            <a:endParaRPr lang="en-US" sz="2200" b="0" i="0" u="none" strike="noStrike" cap="none" dirty="0">
              <a:solidFill>
                <a:schemeClr val="dk1"/>
              </a:solidFill>
              <a:latin typeface="Merriweather"/>
              <a:ea typeface="Merriweather"/>
              <a:cs typeface="Merriweather"/>
              <a:sym typeface="Merriweather"/>
            </a:endParaRPr>
          </a:p>
          <a:p>
            <a:pPr marL="0" marR="0" lvl="0" indent="393700" algn="l" rtl="0">
              <a:spcBef>
                <a:spcPts val="481"/>
              </a:spcBef>
              <a:spcAft>
                <a:spcPts val="0"/>
              </a:spcAft>
              <a:buClr>
                <a:schemeClr val="accent3"/>
              </a:buClr>
              <a:buSzPct val="25000"/>
              <a:buFont typeface="Noto Sans Symbols"/>
              <a:buNone/>
            </a:pPr>
            <a:r>
              <a:rPr lang="en-US" sz="2200" b="0" i="0" u="none" strike="noStrike" cap="none" dirty="0">
                <a:solidFill>
                  <a:schemeClr val="dk1"/>
                </a:solidFill>
                <a:latin typeface="Merriweather"/>
                <a:ea typeface="Merriweather"/>
                <a:cs typeface="Merriweather"/>
                <a:sym typeface="Merriweather"/>
              </a:rPr>
              <a:t>    1. Your mentee is in danger of hurting himself/herself. </a:t>
            </a:r>
          </a:p>
          <a:p>
            <a:pPr marL="0" marR="0" lvl="0" indent="393700" algn="l" rtl="0">
              <a:spcBef>
                <a:spcPts val="481"/>
              </a:spcBef>
              <a:spcAft>
                <a:spcPts val="0"/>
              </a:spcAft>
              <a:buClr>
                <a:schemeClr val="accent3"/>
              </a:buClr>
              <a:buSzPct val="25000"/>
              <a:buFont typeface="Noto Sans Symbols"/>
              <a:buNone/>
            </a:pPr>
            <a:r>
              <a:rPr lang="en-US" sz="2200" b="0" i="0" u="none" strike="noStrike" cap="none" dirty="0">
                <a:solidFill>
                  <a:schemeClr val="dk1"/>
                </a:solidFill>
                <a:latin typeface="Merriweather"/>
                <a:ea typeface="Merriweather"/>
                <a:cs typeface="Merriweather"/>
                <a:sym typeface="Merriweather"/>
              </a:rPr>
              <a:t>    2. Your mentee is in danger of being hurt by someone </a:t>
            </a:r>
            <a:r>
              <a:rPr lang="en-US" sz="2200" b="0" i="0" u="none" strike="noStrike" cap="none" dirty="0" smtClean="0">
                <a:solidFill>
                  <a:schemeClr val="dk1"/>
                </a:solidFill>
                <a:latin typeface="Merriweather"/>
                <a:ea typeface="Merriweather"/>
                <a:cs typeface="Merriweather"/>
                <a:sym typeface="Merriweather"/>
              </a:rPr>
              <a:t>	  else</a:t>
            </a:r>
            <a:r>
              <a:rPr lang="en-US" sz="2200" b="0" i="0" u="none" strike="noStrike" cap="none" dirty="0">
                <a:solidFill>
                  <a:schemeClr val="dk1"/>
                </a:solidFill>
                <a:latin typeface="Merriweather"/>
                <a:ea typeface="Merriweather"/>
                <a:cs typeface="Merriweather"/>
                <a:sym typeface="Merriweather"/>
              </a:rPr>
              <a:t>. </a:t>
            </a:r>
          </a:p>
          <a:p>
            <a:pPr marL="0" marR="0" lvl="0" indent="393700" algn="l" rtl="0">
              <a:spcBef>
                <a:spcPts val="481"/>
              </a:spcBef>
              <a:buClr>
                <a:schemeClr val="accent3"/>
              </a:buClr>
              <a:buSzPct val="25000"/>
              <a:buFont typeface="Noto Sans Symbols"/>
              <a:buNone/>
            </a:pPr>
            <a:r>
              <a:rPr lang="en-US" sz="2200" b="0" i="0" u="none" strike="noStrike" cap="none" dirty="0">
                <a:solidFill>
                  <a:schemeClr val="dk1"/>
                </a:solidFill>
                <a:latin typeface="Merriweather"/>
                <a:ea typeface="Merriweather"/>
                <a:cs typeface="Merriweather"/>
                <a:sym typeface="Merriweather"/>
              </a:rPr>
              <a:t>    3. Your mentee is in danger of hurting someone else.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1" i="0" u="none" strike="noStrike" cap="none">
                <a:solidFill>
                  <a:schemeClr val="dk2"/>
                </a:solidFill>
                <a:latin typeface="Calibri"/>
                <a:ea typeface="Calibri"/>
                <a:cs typeface="Calibri"/>
                <a:sym typeface="Calibri"/>
              </a:rPr>
              <a:t>Mentor Resources</a:t>
            </a:r>
          </a:p>
        </p:txBody>
      </p:sp>
      <p:sp>
        <p:nvSpPr>
          <p:cNvPr id="335" name="Shape 335"/>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3"/>
              </a:buClr>
              <a:buSzPct val="95000"/>
              <a:buFont typeface="Noto Sans Symbols"/>
              <a:buChar char="●"/>
            </a:pPr>
            <a:r>
              <a:rPr lang="en-US" sz="2600" b="0" i="0" u="none" strike="noStrike" cap="none">
                <a:solidFill>
                  <a:schemeClr val="dk1"/>
                </a:solidFill>
                <a:latin typeface="Merriweather"/>
                <a:ea typeface="Merriweather"/>
                <a:cs typeface="Merriweather"/>
                <a:sym typeface="Merriweather"/>
              </a:rPr>
              <a:t>Check &amp; Connect Mentor Role</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Merriweather"/>
                <a:ea typeface="Merriweather"/>
                <a:cs typeface="Merriweather"/>
                <a:sym typeface="Merriweather"/>
              </a:rPr>
              <a:t>Youth Outcomes Survey</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Merriweather"/>
                <a:ea typeface="Merriweather"/>
                <a:cs typeface="Merriweather"/>
                <a:sym typeface="Merriweather"/>
              </a:rPr>
              <a:t>Personal Education Plan / Goal Setting</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Merriweather"/>
                <a:ea typeface="Merriweather"/>
                <a:cs typeface="Merriweather"/>
                <a:sym typeface="Merriweather"/>
              </a:rPr>
              <a:t>Intervention Examples</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Merriweather"/>
                <a:ea typeface="Merriweather"/>
                <a:cs typeface="Merriweather"/>
                <a:sym typeface="Merriweather"/>
              </a:rPr>
              <a:t>Guidelines for Engaging Parents</a:t>
            </a: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a:solidFill>
                  <a:schemeClr val="dk1"/>
                </a:solidFill>
                <a:latin typeface="Merriweather"/>
                <a:ea typeface="Merriweather"/>
                <a:cs typeface="Merriweather"/>
                <a:sym typeface="Merriweather"/>
              </a:rPr>
              <a:t>Monthly Data Monitoring Forms</a:t>
            </a:r>
          </a:p>
          <a:p>
            <a:pPr marL="0" marR="0" lvl="0" indent="0" algn="l" rtl="0">
              <a:spcBef>
                <a:spcPts val="520"/>
              </a:spcBef>
              <a:spcAft>
                <a:spcPts val="0"/>
              </a:spcAft>
              <a:buClr>
                <a:schemeClr val="accent3"/>
              </a:buClr>
              <a:buSzPct val="25000"/>
              <a:buFont typeface="Noto Sans Symbols"/>
              <a:buNone/>
            </a:pPr>
            <a:endParaRPr sz="2600" b="0" i="0" u="none" strike="noStrike" cap="none">
              <a:solidFill>
                <a:schemeClr val="dk1"/>
              </a:solidFill>
              <a:latin typeface="Merriweather"/>
              <a:ea typeface="Merriweather"/>
              <a:cs typeface="Merriweather"/>
              <a:sym typeface="Merriweather"/>
            </a:endParaRPr>
          </a:p>
          <a:p>
            <a:pPr marL="274320" marR="0" lvl="0" indent="-274320" algn="l" rtl="0">
              <a:spcBef>
                <a:spcPts val="520"/>
              </a:spcBef>
              <a:buClr>
                <a:schemeClr val="accent3"/>
              </a:buClr>
              <a:buSzPct val="95000"/>
              <a:buFont typeface="Noto Sans Symbols"/>
              <a:buChar char="●"/>
            </a:pPr>
            <a:r>
              <a:rPr lang="en-US" sz="2600" b="0" i="0" u="sng" strike="noStrike" cap="none">
                <a:solidFill>
                  <a:schemeClr val="hlink"/>
                </a:solidFill>
                <a:latin typeface="Merriweather"/>
                <a:ea typeface="Merriweather"/>
                <a:cs typeface="Merriweather"/>
                <a:sym typeface="Merriweather"/>
                <a:hlinkClick r:id="rId3"/>
              </a:rPr>
              <a:t>Check &amp; Connect</a:t>
            </a:r>
            <a:r>
              <a:rPr lang="en-US" sz="2600" b="0" i="0" u="none" strike="noStrike" cap="none">
                <a:solidFill>
                  <a:schemeClr val="dk1"/>
                </a:solidFill>
                <a:latin typeface="Merriweather"/>
                <a:ea typeface="Merriweather"/>
                <a:cs typeface="Merriweather"/>
                <a:sym typeface="Merriweather"/>
              </a:rPr>
              <a:t> Google Folder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4572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200" b="1" i="0" u="none" strike="noStrike" cap="none">
                <a:solidFill>
                  <a:schemeClr val="dk2"/>
                </a:solidFill>
                <a:latin typeface="Calibri"/>
                <a:ea typeface="Calibri"/>
                <a:cs typeface="Calibri"/>
                <a:sym typeface="Calibri"/>
              </a:rPr>
              <a:t>Theoretical Perspectives that Inform</a:t>
            </a:r>
            <a:br>
              <a:rPr lang="en-US" sz="3200" b="1" i="0" u="none" strike="noStrike" cap="none">
                <a:solidFill>
                  <a:schemeClr val="dk2"/>
                </a:solidFill>
                <a:latin typeface="Calibri"/>
                <a:ea typeface="Calibri"/>
                <a:cs typeface="Calibri"/>
                <a:sym typeface="Calibri"/>
              </a:rPr>
            </a:br>
            <a:r>
              <a:rPr lang="en-US" sz="3200" b="1" i="0" u="none" strike="noStrike" cap="none">
                <a:solidFill>
                  <a:schemeClr val="dk2"/>
                </a:solidFill>
                <a:latin typeface="Calibri"/>
                <a:ea typeface="Calibri"/>
                <a:cs typeface="Calibri"/>
                <a:sym typeface="Calibri"/>
              </a:rPr>
              <a:t>Check &amp; Connect</a:t>
            </a:r>
          </a:p>
        </p:txBody>
      </p:sp>
      <p:grpSp>
        <p:nvGrpSpPr>
          <p:cNvPr id="129" name="Shape 129"/>
          <p:cNvGrpSpPr/>
          <p:nvPr/>
        </p:nvGrpSpPr>
        <p:grpSpPr>
          <a:xfrm>
            <a:off x="490248" y="1678715"/>
            <a:ext cx="8239700" cy="5100767"/>
            <a:chOff x="261648" y="2315"/>
            <a:chExt cx="8239700" cy="5100767"/>
          </a:xfrm>
        </p:grpSpPr>
        <p:sp>
          <p:nvSpPr>
            <p:cNvPr id="130" name="Shape 130"/>
            <p:cNvSpPr/>
            <p:nvPr/>
          </p:nvSpPr>
          <p:spPr>
            <a:xfrm>
              <a:off x="261648" y="2315"/>
              <a:ext cx="3923666" cy="2354200"/>
            </a:xfrm>
            <a:prstGeom prst="rect">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txBox="1"/>
            <p:nvPr/>
          </p:nvSpPr>
          <p:spPr>
            <a:xfrm>
              <a:off x="261648" y="2315"/>
              <a:ext cx="3923666" cy="235420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u="sng" dirty="0">
                  <a:solidFill>
                    <a:schemeClr val="lt1"/>
                  </a:solidFill>
                  <a:latin typeface="Verdana"/>
                  <a:ea typeface="Verdana"/>
                  <a:cs typeface="Verdana"/>
                  <a:sym typeface="Verdana"/>
                </a:rPr>
                <a:t>Resilience</a:t>
              </a:r>
            </a:p>
            <a:p>
              <a:pPr marL="0" marR="0" lvl="0" indent="0" algn="ctr" rtl="0">
                <a:lnSpc>
                  <a:spcPct val="90000"/>
                </a:lnSpc>
                <a:spcBef>
                  <a:spcPts val="630"/>
                </a:spcBef>
                <a:spcAft>
                  <a:spcPts val="0"/>
                </a:spcAft>
                <a:buSzPct val="25000"/>
                <a:buNone/>
              </a:pPr>
              <a:r>
                <a:rPr lang="en-US" sz="1800" dirty="0">
                  <a:solidFill>
                    <a:schemeClr val="lt1"/>
                  </a:solidFill>
                  <a:latin typeface="Verdana"/>
                  <a:ea typeface="Verdana"/>
                  <a:cs typeface="Verdana"/>
                  <a:sym typeface="Verdana"/>
                </a:rPr>
                <a:t>A caring adult supporting a student who faces adversity fosters resilience.  The adult focuses on reducing risks and enhancing protective factors. </a:t>
              </a:r>
            </a:p>
          </p:txBody>
        </p:sp>
        <p:sp>
          <p:nvSpPr>
            <p:cNvPr id="132" name="Shape 132"/>
            <p:cNvSpPr/>
            <p:nvPr/>
          </p:nvSpPr>
          <p:spPr>
            <a:xfrm>
              <a:off x="4577682" y="2315"/>
              <a:ext cx="3923666" cy="2354200"/>
            </a:xfrm>
            <a:prstGeom prst="rect">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txBox="1"/>
            <p:nvPr/>
          </p:nvSpPr>
          <p:spPr>
            <a:xfrm>
              <a:off x="4577682" y="2315"/>
              <a:ext cx="3923666" cy="235420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u="sng" dirty="0">
                  <a:solidFill>
                    <a:schemeClr val="lt1"/>
                  </a:solidFill>
                  <a:latin typeface="Verdana"/>
                  <a:ea typeface="Verdana"/>
                  <a:cs typeface="Verdana"/>
                  <a:sym typeface="Verdana"/>
                </a:rPr>
                <a:t>Systems Theory</a:t>
              </a:r>
            </a:p>
            <a:p>
              <a:pPr marL="0" marR="0" lvl="0" indent="0" algn="ctr" rtl="0">
                <a:lnSpc>
                  <a:spcPct val="90000"/>
                </a:lnSpc>
                <a:spcBef>
                  <a:spcPts val="630"/>
                </a:spcBef>
                <a:spcAft>
                  <a:spcPts val="0"/>
                </a:spcAft>
                <a:buSzPct val="25000"/>
                <a:buNone/>
              </a:pPr>
              <a:r>
                <a:rPr lang="en-US" sz="1800" dirty="0">
                  <a:solidFill>
                    <a:schemeClr val="lt1"/>
                  </a:solidFill>
                  <a:latin typeface="Verdana"/>
                  <a:ea typeface="Verdana"/>
                  <a:cs typeface="Verdana"/>
                  <a:sym typeface="Verdana"/>
                </a:rPr>
                <a:t>There must be connections among schools, families, and the community for supporting disengaged youth and promoting school completion.  </a:t>
              </a:r>
            </a:p>
          </p:txBody>
        </p:sp>
        <p:sp>
          <p:nvSpPr>
            <p:cNvPr id="134" name="Shape 134"/>
            <p:cNvSpPr/>
            <p:nvPr/>
          </p:nvSpPr>
          <p:spPr>
            <a:xfrm>
              <a:off x="261648" y="2748883"/>
              <a:ext cx="3923666" cy="2354200"/>
            </a:xfrm>
            <a:prstGeom prst="rect">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txBox="1"/>
            <p:nvPr/>
          </p:nvSpPr>
          <p:spPr>
            <a:xfrm>
              <a:off x="261648" y="2748883"/>
              <a:ext cx="3923666" cy="235420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u="sng" dirty="0">
                  <a:solidFill>
                    <a:schemeClr val="lt1"/>
                  </a:solidFill>
                  <a:latin typeface="Verdana"/>
                  <a:ea typeface="Verdana"/>
                  <a:cs typeface="Verdana"/>
                  <a:sym typeface="Verdana"/>
                </a:rPr>
                <a:t>Cognitive-</a:t>
              </a:r>
              <a:br>
                <a:rPr lang="en-US" sz="1800" u="sng" dirty="0">
                  <a:solidFill>
                    <a:schemeClr val="lt1"/>
                  </a:solidFill>
                  <a:latin typeface="Verdana"/>
                  <a:ea typeface="Verdana"/>
                  <a:cs typeface="Verdana"/>
                  <a:sym typeface="Verdana"/>
                </a:rPr>
              </a:br>
              <a:r>
                <a:rPr lang="en-US" sz="1800" u="sng" dirty="0">
                  <a:solidFill>
                    <a:schemeClr val="lt1"/>
                  </a:solidFill>
                  <a:latin typeface="Verdana"/>
                  <a:ea typeface="Verdana"/>
                  <a:cs typeface="Verdana"/>
                  <a:sym typeface="Verdana"/>
                </a:rPr>
                <a:t>Behavioral Theory</a:t>
              </a:r>
            </a:p>
            <a:p>
              <a:pPr marL="0" marR="0" lvl="0" indent="0" algn="ctr" rtl="0">
                <a:lnSpc>
                  <a:spcPct val="90000"/>
                </a:lnSpc>
                <a:spcBef>
                  <a:spcPts val="630"/>
                </a:spcBef>
                <a:spcAft>
                  <a:spcPts val="0"/>
                </a:spcAft>
                <a:buSzPct val="25000"/>
                <a:buNone/>
              </a:pPr>
              <a:r>
                <a:rPr lang="en-US" sz="1800" dirty="0">
                  <a:solidFill>
                    <a:schemeClr val="lt1"/>
                  </a:solidFill>
                  <a:latin typeface="Verdana"/>
                  <a:ea typeface="Verdana"/>
                  <a:cs typeface="Verdana"/>
                  <a:sym typeface="Verdana"/>
                </a:rPr>
                <a:t>Check &amp; Connect uses cognitive-behavioral problem solving to enhance competence, design interventions, and foster student autonomy and personal responsibility</a:t>
              </a:r>
              <a:r>
                <a:rPr lang="en-US" sz="1800" dirty="0">
                  <a:solidFill>
                    <a:schemeClr val="lt1"/>
                  </a:solidFill>
                  <a:latin typeface="Merriweather"/>
                  <a:ea typeface="Merriweather"/>
                  <a:cs typeface="Merriweather"/>
                  <a:sym typeface="Merriweather"/>
                </a:rPr>
                <a:t>.</a:t>
              </a:r>
            </a:p>
          </p:txBody>
        </p:sp>
        <p:sp>
          <p:nvSpPr>
            <p:cNvPr id="136" name="Shape 136"/>
            <p:cNvSpPr/>
            <p:nvPr/>
          </p:nvSpPr>
          <p:spPr>
            <a:xfrm>
              <a:off x="4577682" y="2748883"/>
              <a:ext cx="3923666" cy="2354200"/>
            </a:xfrm>
            <a:prstGeom prst="rect">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txBox="1"/>
            <p:nvPr/>
          </p:nvSpPr>
          <p:spPr>
            <a:xfrm>
              <a:off x="4577682" y="2748883"/>
              <a:ext cx="3923666" cy="2354200"/>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0"/>
                </a:spcAft>
                <a:buSzPct val="25000"/>
                <a:buNone/>
              </a:pPr>
              <a:r>
                <a:rPr lang="en-US" sz="1800" u="sng" dirty="0">
                  <a:solidFill>
                    <a:schemeClr val="lt1"/>
                  </a:solidFill>
                  <a:latin typeface="Verdana"/>
                  <a:ea typeface="Verdana"/>
                  <a:cs typeface="Verdana"/>
                  <a:sym typeface="Verdana"/>
                </a:rPr>
                <a:t>Intrinsic Motivation</a:t>
              </a:r>
            </a:p>
            <a:p>
              <a:pPr marL="0" marR="0" lvl="0" indent="0" algn="ctr" rtl="0">
                <a:lnSpc>
                  <a:spcPct val="90000"/>
                </a:lnSpc>
                <a:spcBef>
                  <a:spcPts val="630"/>
                </a:spcBef>
                <a:spcAft>
                  <a:spcPts val="0"/>
                </a:spcAft>
                <a:buSzPct val="25000"/>
                <a:buNone/>
              </a:pPr>
              <a:r>
                <a:rPr lang="en-US" sz="1800" dirty="0">
                  <a:solidFill>
                    <a:schemeClr val="lt1"/>
                  </a:solidFill>
                  <a:latin typeface="Verdana"/>
                  <a:ea typeface="Verdana"/>
                  <a:cs typeface="Verdana"/>
                  <a:sym typeface="Verdana"/>
                </a:rPr>
                <a:t>Students find purpose and meaning in education when their psychological needs for autonomy, belonging, and competence are met.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04800" y="381000"/>
            <a:ext cx="8229600" cy="896111"/>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1" i="0" u="none" strike="noStrike" cap="none">
                <a:solidFill>
                  <a:schemeClr val="dk2"/>
                </a:solidFill>
                <a:latin typeface="Calibri"/>
                <a:ea typeface="Calibri"/>
                <a:cs typeface="Calibri"/>
                <a:sym typeface="Calibri"/>
              </a:rPr>
              <a:t>C&amp;C Mentor</a:t>
            </a:r>
          </a:p>
        </p:txBody>
      </p:sp>
      <p:grpSp>
        <p:nvGrpSpPr>
          <p:cNvPr id="144" name="Shape 144"/>
          <p:cNvGrpSpPr/>
          <p:nvPr/>
        </p:nvGrpSpPr>
        <p:grpSpPr>
          <a:xfrm>
            <a:off x="228600" y="1374740"/>
            <a:ext cx="8686799" cy="5327716"/>
            <a:chOff x="0" y="3140"/>
            <a:chExt cx="8686799" cy="5327716"/>
          </a:xfrm>
        </p:grpSpPr>
        <p:sp>
          <p:nvSpPr>
            <p:cNvPr id="145" name="Shape 145"/>
            <p:cNvSpPr/>
            <p:nvPr/>
          </p:nvSpPr>
          <p:spPr>
            <a:xfrm rot="5400000">
              <a:off x="5703091" y="-2521718"/>
              <a:ext cx="407863" cy="5559551"/>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txBox="1"/>
            <p:nvPr/>
          </p:nvSpPr>
          <p:spPr>
            <a:xfrm>
              <a:off x="3127248" y="74034"/>
              <a:ext cx="5539642" cy="368042"/>
            </a:xfrm>
            <a:prstGeom prst="rect">
              <a:avLst/>
            </a:prstGeom>
            <a:noFill/>
            <a:ln>
              <a:noFill/>
            </a:ln>
          </p:spPr>
          <p:txBody>
            <a:bodyPr lIns="247650" tIns="123825" rIns="247650" bIns="12382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sz="1200" b="0" i="0" u="none" strike="noStrike" cap="none" dirty="0">
                  <a:solidFill>
                    <a:schemeClr val="dk1"/>
                  </a:solidFill>
                  <a:latin typeface="Verdana"/>
                  <a:ea typeface="Verdana"/>
                  <a:cs typeface="Verdana"/>
                  <a:sym typeface="Verdana"/>
                </a:rPr>
                <a:t>An effective mentoring approach that focuses explicitly on the student's educational performance</a:t>
              </a:r>
            </a:p>
          </p:txBody>
        </p:sp>
        <p:sp>
          <p:nvSpPr>
            <p:cNvPr id="147" name="Shape 147"/>
            <p:cNvSpPr/>
            <p:nvPr/>
          </p:nvSpPr>
          <p:spPr>
            <a:xfrm>
              <a:off x="0" y="3140"/>
              <a:ext cx="3127247" cy="509829"/>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txBox="1"/>
            <p:nvPr/>
          </p:nvSpPr>
          <p:spPr>
            <a:xfrm>
              <a:off x="24888" y="28029"/>
              <a:ext cx="3077471" cy="460052"/>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0"/>
                </a:spcAft>
                <a:buSzPct val="25000"/>
                <a:buNone/>
              </a:pPr>
              <a:r>
                <a:rPr lang="en-US" sz="1400">
                  <a:solidFill>
                    <a:schemeClr val="lt1"/>
                  </a:solidFill>
                  <a:latin typeface="Verdana"/>
                  <a:ea typeface="Verdana"/>
                  <a:cs typeface="Verdana"/>
                  <a:sym typeface="Verdana"/>
                </a:rPr>
                <a:t>Builds Relationships</a:t>
              </a:r>
            </a:p>
          </p:txBody>
        </p:sp>
        <p:sp>
          <p:nvSpPr>
            <p:cNvPr id="149" name="Shape 149"/>
            <p:cNvSpPr/>
            <p:nvPr/>
          </p:nvSpPr>
          <p:spPr>
            <a:xfrm rot="5400000">
              <a:off x="5703091" y="-1986397"/>
              <a:ext cx="407863" cy="5559551"/>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txBox="1"/>
            <p:nvPr/>
          </p:nvSpPr>
          <p:spPr>
            <a:xfrm>
              <a:off x="3127248" y="609356"/>
              <a:ext cx="5539642" cy="368042"/>
            </a:xfrm>
            <a:prstGeom prst="rect">
              <a:avLst/>
            </a:prstGeom>
            <a:noFill/>
            <a:ln>
              <a:noFill/>
            </a:ln>
          </p:spPr>
          <p:txBody>
            <a:bodyPr lIns="247650" tIns="123825" rIns="247650" bIns="12382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sz="1200" b="0" i="0" u="none" strike="noStrike" cap="none" dirty="0">
                  <a:solidFill>
                    <a:schemeClr val="dk1"/>
                  </a:solidFill>
                  <a:latin typeface="Verdana"/>
                  <a:ea typeface="Verdana"/>
                  <a:cs typeface="Verdana"/>
                  <a:sym typeface="Verdana"/>
                </a:rPr>
                <a:t>Be knowledgeable about student's interests, strengths, and needs.  Suggest activities that are feasible and relevant.</a:t>
              </a:r>
            </a:p>
          </p:txBody>
        </p:sp>
        <p:sp>
          <p:nvSpPr>
            <p:cNvPr id="151" name="Shape 151"/>
            <p:cNvSpPr/>
            <p:nvPr/>
          </p:nvSpPr>
          <p:spPr>
            <a:xfrm>
              <a:off x="0" y="538462"/>
              <a:ext cx="3127247" cy="509829"/>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txBox="1"/>
            <p:nvPr/>
          </p:nvSpPr>
          <p:spPr>
            <a:xfrm>
              <a:off x="24888" y="563350"/>
              <a:ext cx="3077471" cy="460052"/>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0"/>
                </a:spcAft>
                <a:buSzPct val="25000"/>
                <a:buNone/>
              </a:pPr>
              <a:r>
                <a:rPr lang="en-US" sz="1400">
                  <a:solidFill>
                    <a:schemeClr val="lt1"/>
                  </a:solidFill>
                  <a:latin typeface="Verdana"/>
                  <a:ea typeface="Verdana"/>
                  <a:cs typeface="Verdana"/>
                  <a:sym typeface="Verdana"/>
                </a:rPr>
                <a:t>Helps Student Participate</a:t>
              </a:r>
            </a:p>
          </p:txBody>
        </p:sp>
        <p:sp>
          <p:nvSpPr>
            <p:cNvPr id="153" name="Shape 153"/>
            <p:cNvSpPr/>
            <p:nvPr/>
          </p:nvSpPr>
          <p:spPr>
            <a:xfrm rot="5400000">
              <a:off x="5703091" y="-1451077"/>
              <a:ext cx="407863" cy="5559551"/>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txBox="1"/>
            <p:nvPr/>
          </p:nvSpPr>
          <p:spPr>
            <a:xfrm>
              <a:off x="3127248" y="1144675"/>
              <a:ext cx="5539642" cy="368042"/>
            </a:xfrm>
            <a:prstGeom prst="rect">
              <a:avLst/>
            </a:prstGeom>
            <a:noFill/>
            <a:ln>
              <a:noFill/>
            </a:ln>
          </p:spPr>
          <p:txBody>
            <a:bodyPr lIns="247650" tIns="123825" rIns="247650" bIns="12382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sz="1200" b="0" i="0" u="none" strike="noStrike" cap="none" dirty="0">
                  <a:solidFill>
                    <a:schemeClr val="dk1"/>
                  </a:solidFill>
                  <a:latin typeface="Verdana"/>
                  <a:ea typeface="Verdana"/>
                  <a:cs typeface="Verdana"/>
                  <a:sym typeface="Verdana"/>
                </a:rPr>
                <a:t>Weekly monitoring of student data is key.  Provide ongoing feedback and communicate regularly with families and teachers.</a:t>
              </a:r>
            </a:p>
          </p:txBody>
        </p:sp>
        <p:sp>
          <p:nvSpPr>
            <p:cNvPr id="155" name="Shape 155"/>
            <p:cNvSpPr/>
            <p:nvPr/>
          </p:nvSpPr>
          <p:spPr>
            <a:xfrm>
              <a:off x="0" y="1073783"/>
              <a:ext cx="3127247" cy="509829"/>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txBox="1"/>
            <p:nvPr/>
          </p:nvSpPr>
          <p:spPr>
            <a:xfrm>
              <a:off x="24888" y="1098670"/>
              <a:ext cx="3077471" cy="460052"/>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0"/>
                </a:spcAft>
                <a:buSzPct val="25000"/>
                <a:buNone/>
              </a:pPr>
              <a:r>
                <a:rPr lang="en-US" sz="1400" dirty="0" smtClean="0">
                  <a:solidFill>
                    <a:schemeClr val="lt1"/>
                  </a:solidFill>
                  <a:latin typeface="Verdana"/>
                  <a:ea typeface="Verdana"/>
                  <a:cs typeface="Verdana"/>
                  <a:sym typeface="Verdana"/>
                </a:rPr>
                <a:t>Helps </a:t>
              </a:r>
              <a:r>
                <a:rPr lang="en-US" sz="1400" dirty="0">
                  <a:solidFill>
                    <a:schemeClr val="lt1"/>
                  </a:solidFill>
                  <a:latin typeface="Verdana"/>
                  <a:ea typeface="Verdana"/>
                  <a:cs typeface="Verdana"/>
                  <a:sym typeface="Verdana"/>
                </a:rPr>
                <a:t>Student Navigate School / Track Progress</a:t>
              </a:r>
            </a:p>
          </p:txBody>
        </p:sp>
        <p:sp>
          <p:nvSpPr>
            <p:cNvPr id="157" name="Shape 157"/>
            <p:cNvSpPr/>
            <p:nvPr/>
          </p:nvSpPr>
          <p:spPr>
            <a:xfrm rot="5400000">
              <a:off x="5703091" y="-915756"/>
              <a:ext cx="407863" cy="5559551"/>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txBox="1"/>
            <p:nvPr/>
          </p:nvSpPr>
          <p:spPr>
            <a:xfrm>
              <a:off x="3127248" y="1679997"/>
              <a:ext cx="5539642" cy="368042"/>
            </a:xfrm>
            <a:prstGeom prst="rect">
              <a:avLst/>
            </a:prstGeom>
            <a:noFill/>
            <a:ln>
              <a:noFill/>
            </a:ln>
          </p:spPr>
          <p:txBody>
            <a:bodyPr lIns="247650" tIns="123825" rIns="247650" bIns="12382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sz="1200" b="0" i="0" u="none" strike="noStrike" cap="none" dirty="0">
                  <a:solidFill>
                    <a:schemeClr val="dk1"/>
                  </a:solidFill>
                  <a:latin typeface="Verdana"/>
                  <a:ea typeface="Verdana"/>
                  <a:cs typeface="Verdana"/>
                  <a:sym typeface="Verdana"/>
                </a:rPr>
                <a:t>Tailor interventions to meet student needs.  Monitor progress and dialogue with student and others.  </a:t>
              </a:r>
            </a:p>
          </p:txBody>
        </p:sp>
        <p:sp>
          <p:nvSpPr>
            <p:cNvPr id="159" name="Shape 159"/>
            <p:cNvSpPr/>
            <p:nvPr/>
          </p:nvSpPr>
          <p:spPr>
            <a:xfrm>
              <a:off x="0" y="1609104"/>
              <a:ext cx="3127247" cy="509829"/>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txBox="1"/>
            <p:nvPr/>
          </p:nvSpPr>
          <p:spPr>
            <a:xfrm>
              <a:off x="24888" y="1633991"/>
              <a:ext cx="3077471" cy="460052"/>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0"/>
                </a:spcAft>
                <a:buSzPct val="25000"/>
                <a:buNone/>
              </a:pPr>
              <a:r>
                <a:rPr lang="en-US" sz="1400" dirty="0" smtClean="0">
                  <a:solidFill>
                    <a:schemeClr val="lt1"/>
                  </a:solidFill>
                  <a:latin typeface="Verdana"/>
                  <a:ea typeface="Verdana"/>
                  <a:cs typeface="Verdana"/>
                  <a:sym typeface="Verdana"/>
                </a:rPr>
                <a:t>Personalizes </a:t>
              </a:r>
              <a:r>
                <a:rPr lang="en-US" sz="1400" dirty="0">
                  <a:solidFill>
                    <a:schemeClr val="lt1"/>
                  </a:solidFill>
                  <a:latin typeface="Verdana"/>
                  <a:ea typeface="Verdana"/>
                  <a:cs typeface="Verdana"/>
                  <a:sym typeface="Verdana"/>
                </a:rPr>
                <a:t>Interventions and Targets Strategies</a:t>
              </a:r>
            </a:p>
          </p:txBody>
        </p:sp>
        <p:sp>
          <p:nvSpPr>
            <p:cNvPr id="161" name="Shape 161"/>
            <p:cNvSpPr/>
            <p:nvPr/>
          </p:nvSpPr>
          <p:spPr>
            <a:xfrm rot="5400000">
              <a:off x="5703091" y="-380435"/>
              <a:ext cx="407863" cy="5559551"/>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txBox="1"/>
            <p:nvPr/>
          </p:nvSpPr>
          <p:spPr>
            <a:xfrm>
              <a:off x="3127248" y="2215317"/>
              <a:ext cx="5539642" cy="368042"/>
            </a:xfrm>
            <a:prstGeom prst="rect">
              <a:avLst/>
            </a:prstGeom>
            <a:noFill/>
            <a:ln>
              <a:noFill/>
            </a:ln>
          </p:spPr>
          <p:txBody>
            <a:bodyPr lIns="247650" tIns="123825" rIns="247650" bIns="12382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sz="1200" b="0" i="0" u="none" strike="noStrike" cap="none" dirty="0">
                  <a:solidFill>
                    <a:schemeClr val="dk1"/>
                  </a:solidFill>
                  <a:latin typeface="Verdana"/>
                  <a:ea typeface="Verdana"/>
                  <a:cs typeface="Verdana"/>
                  <a:sym typeface="Verdana"/>
                </a:rPr>
                <a:t>Create a social support system for the student.</a:t>
              </a:r>
            </a:p>
          </p:txBody>
        </p:sp>
        <p:sp>
          <p:nvSpPr>
            <p:cNvPr id="163" name="Shape 163"/>
            <p:cNvSpPr/>
            <p:nvPr/>
          </p:nvSpPr>
          <p:spPr>
            <a:xfrm>
              <a:off x="0" y="2144424"/>
              <a:ext cx="3127247" cy="509829"/>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txBox="1"/>
            <p:nvPr/>
          </p:nvSpPr>
          <p:spPr>
            <a:xfrm>
              <a:off x="24888" y="2169311"/>
              <a:ext cx="3077471" cy="460052"/>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0"/>
                </a:spcAft>
                <a:buSzPct val="25000"/>
                <a:buNone/>
              </a:pPr>
              <a:r>
                <a:rPr lang="en-US" sz="1400" dirty="0" smtClean="0">
                  <a:solidFill>
                    <a:schemeClr val="lt1"/>
                  </a:solidFill>
                  <a:latin typeface="Verdana"/>
                  <a:ea typeface="Verdana"/>
                  <a:cs typeface="Verdana"/>
                  <a:sym typeface="Verdana"/>
                </a:rPr>
                <a:t>Works </a:t>
              </a:r>
              <a:r>
                <a:rPr lang="en-US" sz="1400" dirty="0">
                  <a:solidFill>
                    <a:schemeClr val="lt1"/>
                  </a:solidFill>
                  <a:latin typeface="Verdana"/>
                  <a:ea typeface="Verdana"/>
                  <a:cs typeface="Verdana"/>
                  <a:sym typeface="Verdana"/>
                </a:rPr>
                <a:t>Collaboratively with Families and School Staff</a:t>
              </a:r>
            </a:p>
          </p:txBody>
        </p:sp>
        <p:sp>
          <p:nvSpPr>
            <p:cNvPr id="165" name="Shape 165"/>
            <p:cNvSpPr/>
            <p:nvPr/>
          </p:nvSpPr>
          <p:spPr>
            <a:xfrm rot="5400000">
              <a:off x="5703091" y="154884"/>
              <a:ext cx="407863" cy="5559551"/>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166"/>
            <p:cNvSpPr txBox="1"/>
            <p:nvPr/>
          </p:nvSpPr>
          <p:spPr>
            <a:xfrm>
              <a:off x="3127248" y="2750638"/>
              <a:ext cx="5539642" cy="368042"/>
            </a:xfrm>
            <a:prstGeom prst="rect">
              <a:avLst/>
            </a:prstGeom>
            <a:noFill/>
            <a:ln>
              <a:noFill/>
            </a:ln>
          </p:spPr>
          <p:txBody>
            <a:bodyPr lIns="247650" tIns="123825" rIns="247650" bIns="12382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sz="1200" b="0" i="0" u="none" strike="noStrike" cap="none" dirty="0">
                  <a:solidFill>
                    <a:schemeClr val="dk1"/>
                  </a:solidFill>
                  <a:latin typeface="Verdana"/>
                  <a:ea typeface="Verdana"/>
                  <a:cs typeface="Verdana"/>
                  <a:sym typeface="Verdana"/>
                </a:rPr>
                <a:t>Get to know the student and family, providing school and community resources as needed.</a:t>
              </a:r>
            </a:p>
          </p:txBody>
        </p:sp>
        <p:sp>
          <p:nvSpPr>
            <p:cNvPr id="167" name="Shape 167"/>
            <p:cNvSpPr/>
            <p:nvPr/>
          </p:nvSpPr>
          <p:spPr>
            <a:xfrm>
              <a:off x="0" y="2679744"/>
              <a:ext cx="3127247" cy="509829"/>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8" name="Shape 168"/>
            <p:cNvSpPr txBox="1"/>
            <p:nvPr/>
          </p:nvSpPr>
          <p:spPr>
            <a:xfrm>
              <a:off x="24888" y="2704633"/>
              <a:ext cx="3077471" cy="460052"/>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0"/>
                </a:spcAft>
                <a:buSzPct val="25000"/>
                <a:buNone/>
              </a:pPr>
              <a:r>
                <a:rPr lang="en-US" sz="1400" dirty="0" smtClean="0">
                  <a:solidFill>
                    <a:schemeClr val="lt1"/>
                  </a:solidFill>
                  <a:latin typeface="Verdana"/>
                  <a:ea typeface="Verdana"/>
                  <a:cs typeface="Verdana"/>
                  <a:sym typeface="Verdana"/>
                </a:rPr>
                <a:t>Makes </a:t>
              </a:r>
              <a:r>
                <a:rPr lang="en-US" sz="1400" dirty="0">
                  <a:solidFill>
                    <a:schemeClr val="lt1"/>
                  </a:solidFill>
                  <a:latin typeface="Verdana"/>
                  <a:ea typeface="Verdana"/>
                  <a:cs typeface="Verdana"/>
                  <a:sym typeface="Verdana"/>
                </a:rPr>
                <a:t>Referrals for Students and Families</a:t>
              </a:r>
            </a:p>
          </p:txBody>
        </p:sp>
        <p:sp>
          <p:nvSpPr>
            <p:cNvPr id="169" name="Shape 169"/>
            <p:cNvSpPr/>
            <p:nvPr/>
          </p:nvSpPr>
          <p:spPr>
            <a:xfrm rot="5400000">
              <a:off x="5703091" y="690204"/>
              <a:ext cx="407863" cy="5559551"/>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txBox="1"/>
            <p:nvPr/>
          </p:nvSpPr>
          <p:spPr>
            <a:xfrm>
              <a:off x="3127248" y="3285958"/>
              <a:ext cx="5539642" cy="368042"/>
            </a:xfrm>
            <a:prstGeom prst="rect">
              <a:avLst/>
            </a:prstGeom>
            <a:noFill/>
            <a:ln>
              <a:noFill/>
            </a:ln>
          </p:spPr>
          <p:txBody>
            <a:bodyPr lIns="247650" tIns="123825" rIns="247650" bIns="12382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sz="1200" b="0" i="0" u="none" strike="noStrike" cap="none" dirty="0">
                  <a:solidFill>
                    <a:schemeClr val="dk1"/>
                  </a:solidFill>
                  <a:latin typeface="Verdana"/>
                  <a:ea typeface="Verdana"/>
                  <a:cs typeface="Verdana"/>
                  <a:sym typeface="Verdana"/>
                </a:rPr>
                <a:t>Discuss and support goal setting, both immediate and future-oriented.  Discuss aspirations</a:t>
              </a:r>
              <a:r>
                <a:rPr lang="en-US" sz="1100" b="0" i="0" u="none" strike="noStrike" cap="none" dirty="0">
                  <a:solidFill>
                    <a:schemeClr val="dk1"/>
                  </a:solidFill>
                  <a:latin typeface="Verdana"/>
                  <a:ea typeface="Verdana"/>
                  <a:cs typeface="Verdana"/>
                  <a:sym typeface="Verdana"/>
                </a:rPr>
                <a:t>.</a:t>
              </a:r>
            </a:p>
          </p:txBody>
        </p:sp>
        <p:sp>
          <p:nvSpPr>
            <p:cNvPr id="171" name="Shape 171"/>
            <p:cNvSpPr/>
            <p:nvPr/>
          </p:nvSpPr>
          <p:spPr>
            <a:xfrm>
              <a:off x="0" y="3215066"/>
              <a:ext cx="3127247" cy="509829"/>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2" name="Shape 172"/>
            <p:cNvSpPr txBox="1"/>
            <p:nvPr/>
          </p:nvSpPr>
          <p:spPr>
            <a:xfrm>
              <a:off x="24888" y="3239953"/>
              <a:ext cx="3077471" cy="460052"/>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0"/>
                </a:spcAft>
                <a:buSzPct val="25000"/>
                <a:buNone/>
              </a:pPr>
              <a:r>
                <a:rPr lang="en-US" sz="1400" dirty="0" smtClean="0">
                  <a:solidFill>
                    <a:schemeClr val="lt1"/>
                  </a:solidFill>
                  <a:latin typeface="Verdana"/>
                  <a:ea typeface="Verdana"/>
                  <a:cs typeface="Verdana"/>
                  <a:sym typeface="Verdana"/>
                </a:rPr>
                <a:t>Helps </a:t>
              </a:r>
              <a:r>
                <a:rPr lang="en-US" sz="1400" dirty="0">
                  <a:solidFill>
                    <a:schemeClr val="lt1"/>
                  </a:solidFill>
                  <a:latin typeface="Verdana"/>
                  <a:ea typeface="Verdana"/>
                  <a:cs typeface="Verdana"/>
                  <a:sym typeface="Verdana"/>
                </a:rPr>
                <a:t>Student Set Educational Goals</a:t>
              </a:r>
            </a:p>
          </p:txBody>
        </p:sp>
        <p:sp>
          <p:nvSpPr>
            <p:cNvPr id="173" name="Shape 173"/>
            <p:cNvSpPr/>
            <p:nvPr/>
          </p:nvSpPr>
          <p:spPr>
            <a:xfrm rot="5400000">
              <a:off x="5703091" y="1225525"/>
              <a:ext cx="407863" cy="5559551"/>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txBox="1"/>
            <p:nvPr/>
          </p:nvSpPr>
          <p:spPr>
            <a:xfrm>
              <a:off x="3127248" y="3821280"/>
              <a:ext cx="5539642" cy="368042"/>
            </a:xfrm>
            <a:prstGeom prst="rect">
              <a:avLst/>
            </a:prstGeom>
            <a:noFill/>
            <a:ln>
              <a:noFill/>
            </a:ln>
          </p:spPr>
          <p:txBody>
            <a:bodyPr lIns="247650" tIns="123825" rIns="247650" bIns="123825" anchor="ctr" anchorCtr="0">
              <a:noAutofit/>
            </a:bodyPr>
            <a:lstStyle/>
            <a:p>
              <a:pPr marL="57150" indent="-57150">
                <a:lnSpc>
                  <a:spcPct val="90000"/>
                </a:lnSpc>
                <a:buClr>
                  <a:schemeClr val="dk1"/>
                </a:buClr>
                <a:buSzPct val="100000"/>
                <a:buFont typeface="Verdana"/>
                <a:buChar char="•"/>
              </a:pPr>
              <a:r>
                <a:rPr lang="en-US" sz="1200" b="0" i="0" u="none" strike="noStrike" cap="none" dirty="0">
                  <a:solidFill>
                    <a:schemeClr val="dk1"/>
                  </a:solidFill>
                  <a:latin typeface="Verdana"/>
                  <a:ea typeface="Verdana"/>
                  <a:cs typeface="Verdana"/>
                  <a:sym typeface="Verdana"/>
                </a:rPr>
                <a:t>Build skills to assist with problem solving. </a:t>
              </a:r>
              <a:r>
                <a:rPr lang="en-US" sz="1200" b="0" i="0" u="none" strike="noStrike" cap="none" dirty="0" smtClean="0">
                  <a:solidFill>
                    <a:schemeClr val="dk1"/>
                  </a:solidFill>
                  <a:latin typeface="Verdana"/>
                  <a:ea typeface="Verdana"/>
                  <a:cs typeface="Verdana"/>
                  <a:sym typeface="Verdana"/>
                </a:rPr>
                <a:t>C&amp;C </a:t>
              </a:r>
              <a:r>
                <a:rPr lang="en-US" sz="1200" b="0" i="0" u="none" strike="noStrike" cap="none" dirty="0">
                  <a:solidFill>
                    <a:schemeClr val="dk1"/>
                  </a:solidFill>
                  <a:latin typeface="Verdana"/>
                  <a:ea typeface="Verdana"/>
                  <a:cs typeface="Verdana"/>
                  <a:sym typeface="Verdana"/>
                </a:rPr>
                <a:t>uses a 5-step problem solving plan.</a:t>
              </a:r>
            </a:p>
          </p:txBody>
        </p:sp>
        <p:sp>
          <p:nvSpPr>
            <p:cNvPr id="175" name="Shape 175"/>
            <p:cNvSpPr/>
            <p:nvPr/>
          </p:nvSpPr>
          <p:spPr>
            <a:xfrm>
              <a:off x="0" y="3750387"/>
              <a:ext cx="3127247" cy="509829"/>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6" name="Shape 176"/>
            <p:cNvSpPr txBox="1"/>
            <p:nvPr/>
          </p:nvSpPr>
          <p:spPr>
            <a:xfrm>
              <a:off x="24888" y="3775275"/>
              <a:ext cx="3077471" cy="460052"/>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0"/>
                </a:spcAft>
                <a:buSzPct val="25000"/>
                <a:buNone/>
              </a:pPr>
              <a:r>
                <a:rPr lang="en-US" sz="1400" dirty="0" smtClean="0">
                  <a:solidFill>
                    <a:schemeClr val="lt1"/>
                  </a:solidFill>
                  <a:latin typeface="Verdana"/>
                  <a:ea typeface="Verdana"/>
                  <a:cs typeface="Verdana"/>
                  <a:sym typeface="Verdana"/>
                </a:rPr>
                <a:t>Helps </a:t>
              </a:r>
              <a:r>
                <a:rPr lang="en-US" sz="1400" dirty="0">
                  <a:solidFill>
                    <a:schemeClr val="lt1"/>
                  </a:solidFill>
                  <a:latin typeface="Verdana"/>
                  <a:ea typeface="Verdana"/>
                  <a:cs typeface="Verdana"/>
                  <a:sym typeface="Verdana"/>
                </a:rPr>
                <a:t>Student Problem Solve</a:t>
              </a:r>
            </a:p>
          </p:txBody>
        </p:sp>
        <p:sp>
          <p:nvSpPr>
            <p:cNvPr id="177" name="Shape 177"/>
            <p:cNvSpPr/>
            <p:nvPr/>
          </p:nvSpPr>
          <p:spPr>
            <a:xfrm rot="5400000">
              <a:off x="5703091" y="1760846"/>
              <a:ext cx="407863" cy="5559551"/>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8" name="Shape 178"/>
            <p:cNvSpPr txBox="1"/>
            <p:nvPr/>
          </p:nvSpPr>
          <p:spPr>
            <a:xfrm>
              <a:off x="3127248" y="4356600"/>
              <a:ext cx="5539642" cy="368042"/>
            </a:xfrm>
            <a:prstGeom prst="rect">
              <a:avLst/>
            </a:prstGeom>
            <a:noFill/>
            <a:ln>
              <a:noFill/>
            </a:ln>
          </p:spPr>
          <p:txBody>
            <a:bodyPr lIns="247650" tIns="123825" rIns="247650" bIns="12382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sz="1200" b="0" i="0" u="none" strike="noStrike" cap="none" dirty="0">
                  <a:solidFill>
                    <a:schemeClr val="dk1"/>
                  </a:solidFill>
                  <a:latin typeface="Verdana"/>
                  <a:ea typeface="Verdana"/>
                  <a:cs typeface="Verdana"/>
                  <a:sym typeface="Verdana"/>
                </a:rPr>
                <a:t>To persist, students/families need a sense of optimism and hopefulness.  Persistence, Continuity, and Consistency.</a:t>
              </a:r>
            </a:p>
          </p:txBody>
        </p:sp>
        <p:sp>
          <p:nvSpPr>
            <p:cNvPr id="179" name="Shape 179"/>
            <p:cNvSpPr/>
            <p:nvPr/>
          </p:nvSpPr>
          <p:spPr>
            <a:xfrm>
              <a:off x="0" y="4285707"/>
              <a:ext cx="3127247" cy="509829"/>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0" name="Shape 180"/>
            <p:cNvSpPr txBox="1"/>
            <p:nvPr/>
          </p:nvSpPr>
          <p:spPr>
            <a:xfrm>
              <a:off x="24888" y="4310596"/>
              <a:ext cx="3077471" cy="460052"/>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0"/>
                </a:spcAft>
                <a:buSzPct val="25000"/>
                <a:buNone/>
              </a:pPr>
              <a:r>
                <a:rPr lang="en-US" sz="1400" dirty="0" smtClean="0">
                  <a:solidFill>
                    <a:schemeClr val="lt1"/>
                  </a:solidFill>
                  <a:latin typeface="Verdana"/>
                  <a:ea typeface="Verdana"/>
                  <a:cs typeface="Verdana"/>
                  <a:sym typeface="Verdana"/>
                </a:rPr>
                <a:t>Helps Student </a:t>
              </a:r>
              <a:r>
                <a:rPr lang="en-US" sz="1400" dirty="0">
                  <a:solidFill>
                    <a:schemeClr val="lt1"/>
                  </a:solidFill>
                  <a:latin typeface="Verdana"/>
                  <a:ea typeface="Verdana"/>
                  <a:cs typeface="Verdana"/>
                  <a:sym typeface="Verdana"/>
                </a:rPr>
                <a:t>Persist in the Face of Challenges</a:t>
              </a:r>
            </a:p>
          </p:txBody>
        </p:sp>
        <p:sp>
          <p:nvSpPr>
            <p:cNvPr id="181" name="Shape 181"/>
            <p:cNvSpPr/>
            <p:nvPr/>
          </p:nvSpPr>
          <p:spPr>
            <a:xfrm rot="5400000">
              <a:off x="5703091" y="2296166"/>
              <a:ext cx="407863" cy="5559551"/>
            </a:xfrm>
            <a:prstGeom prst="round2SameRect">
              <a:avLst>
                <a:gd name="adj1" fmla="val 16667"/>
                <a:gd name="adj2" fmla="val 0"/>
              </a:avLst>
            </a:prstGeom>
            <a:solidFill>
              <a:srgbClr val="CAD4E8">
                <a:alpha val="89803"/>
              </a:srgbClr>
            </a:solidFill>
            <a:ln w="25400" cap="flat" cmpd="sng">
              <a:solidFill>
                <a:srgbClr val="CAD4E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2" name="Shape 182"/>
            <p:cNvSpPr txBox="1"/>
            <p:nvPr/>
          </p:nvSpPr>
          <p:spPr>
            <a:xfrm>
              <a:off x="3127248" y="4891921"/>
              <a:ext cx="5539642" cy="368042"/>
            </a:xfrm>
            <a:prstGeom prst="rect">
              <a:avLst/>
            </a:prstGeom>
            <a:noFill/>
            <a:ln>
              <a:noFill/>
            </a:ln>
          </p:spPr>
          <p:txBody>
            <a:bodyPr lIns="247650" tIns="123825" rIns="247650" bIns="12382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sz="1200" b="0" i="0" u="none" strike="noStrike" cap="none" dirty="0">
                  <a:solidFill>
                    <a:schemeClr val="dk1"/>
                  </a:solidFill>
                  <a:latin typeface="Verdana"/>
                  <a:ea typeface="Verdana"/>
                  <a:cs typeface="Verdana"/>
                  <a:sym typeface="Verdana"/>
                </a:rPr>
                <a:t>The mentor is vigilant about school policies and practices that the student and parent believe are working against them and address.</a:t>
              </a:r>
            </a:p>
          </p:txBody>
        </p:sp>
        <p:sp>
          <p:nvSpPr>
            <p:cNvPr id="183" name="Shape 183"/>
            <p:cNvSpPr/>
            <p:nvPr/>
          </p:nvSpPr>
          <p:spPr>
            <a:xfrm>
              <a:off x="0" y="4821028"/>
              <a:ext cx="3127247" cy="509829"/>
            </a:xfrm>
            <a:prstGeom prst="roundRect">
              <a:avLst>
                <a:gd name="adj" fmla="val 16667"/>
              </a:avLst>
            </a:prstGeom>
            <a:solidFill>
              <a:srgbClr val="0D6D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txBox="1"/>
            <p:nvPr/>
          </p:nvSpPr>
          <p:spPr>
            <a:xfrm>
              <a:off x="24888" y="4845916"/>
              <a:ext cx="3077471" cy="460052"/>
            </a:xfrm>
            <a:prstGeom prst="rect">
              <a:avLst/>
            </a:prstGeom>
            <a:noFill/>
            <a:ln>
              <a:noFill/>
            </a:ln>
          </p:spPr>
          <p:txBody>
            <a:bodyPr lIns="53325" tIns="26650" rIns="53325" bIns="26650" anchor="ctr" anchorCtr="0">
              <a:noAutofit/>
            </a:bodyPr>
            <a:lstStyle/>
            <a:p>
              <a:pPr marL="0" marR="0" lvl="0" indent="0" algn="ctr" rtl="0">
                <a:lnSpc>
                  <a:spcPct val="90000"/>
                </a:lnSpc>
                <a:spcBef>
                  <a:spcPts val="0"/>
                </a:spcBef>
                <a:spcAft>
                  <a:spcPts val="0"/>
                </a:spcAft>
                <a:buSzPct val="25000"/>
                <a:buNone/>
              </a:pPr>
              <a:r>
                <a:rPr lang="en-US" sz="1400" dirty="0">
                  <a:solidFill>
                    <a:schemeClr val="lt1"/>
                  </a:solidFill>
                  <a:latin typeface="Verdana" panose="020B0604030504040204" pitchFamily="34" charset="0"/>
                  <a:ea typeface="Verdana" panose="020B0604030504040204" pitchFamily="34" charset="0"/>
                  <a:cs typeface="Verdana" panose="020B0604030504040204" pitchFamily="34" charset="0"/>
                  <a:sym typeface="Merriweather"/>
                </a:rPr>
                <a:t>Shares Information About Systems Issues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81000" y="3048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4500" b="1" i="0" u="none" strike="noStrike" cap="none" dirty="0">
                <a:solidFill>
                  <a:schemeClr val="dk2"/>
                </a:solidFill>
                <a:latin typeface="Calibri"/>
                <a:ea typeface="Calibri"/>
                <a:cs typeface="Calibri"/>
                <a:sym typeface="Calibri"/>
              </a:rPr>
              <a:t>Desirable Mentor </a:t>
            </a:r>
            <a:r>
              <a:rPr lang="en-US" sz="4500" b="1" i="0" u="none" strike="noStrike" cap="none" dirty="0" smtClean="0">
                <a:solidFill>
                  <a:schemeClr val="dk2"/>
                </a:solidFill>
                <a:latin typeface="Calibri"/>
                <a:ea typeface="Calibri"/>
                <a:cs typeface="Calibri"/>
                <a:sym typeface="Calibri"/>
              </a:rPr>
              <a:t>Characteristics</a:t>
            </a:r>
            <a:endParaRPr lang="en-US" sz="4500" b="1" i="0" u="none" strike="noStrike" cap="none" dirty="0">
              <a:solidFill>
                <a:schemeClr val="dk2"/>
              </a:solidFill>
              <a:latin typeface="Calibri"/>
              <a:ea typeface="Calibri"/>
              <a:cs typeface="Calibri"/>
              <a:sym typeface="Calibri"/>
            </a:endParaRPr>
          </a:p>
        </p:txBody>
      </p:sp>
      <p:sp>
        <p:nvSpPr>
          <p:cNvPr id="190" name="Shape 190"/>
          <p:cNvSpPr txBox="1">
            <a:spLocks noGrp="1"/>
          </p:cNvSpPr>
          <p:nvPr>
            <p:ph type="body" idx="1"/>
          </p:nvPr>
        </p:nvSpPr>
        <p:spPr>
          <a:xfrm>
            <a:off x="457200" y="1447800"/>
            <a:ext cx="8381999" cy="5257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sz="2600" b="0" i="0" u="none" strike="noStrike" cap="none" dirty="0">
                <a:solidFill>
                  <a:schemeClr val="dk1"/>
                </a:solidFill>
                <a:latin typeface="Merriweather"/>
                <a:ea typeface="Merriweather"/>
                <a:cs typeface="Merriweather"/>
                <a:sym typeface="Merriweather"/>
              </a:rPr>
              <a:t>A personal </a:t>
            </a:r>
            <a:r>
              <a:rPr lang="en-US" sz="2600" b="0" i="0" u="none" strike="noStrike" cap="none" dirty="0" smtClean="0">
                <a:solidFill>
                  <a:schemeClr val="dk1"/>
                </a:solidFill>
                <a:latin typeface="Merriweather"/>
                <a:ea typeface="Merriweather"/>
                <a:cs typeface="Merriweather"/>
                <a:sym typeface="Merriweather"/>
              </a:rPr>
              <a:t>belief</a:t>
            </a:r>
            <a:endParaRPr lang="en-US" sz="2600" b="0" i="0" u="none" strike="noStrike" cap="none" dirty="0">
              <a:solidFill>
                <a:schemeClr val="dk1"/>
              </a:solidFill>
              <a:latin typeface="Merriweather"/>
              <a:ea typeface="Merriweather"/>
              <a:cs typeface="Merriweather"/>
              <a:sym typeface="Merriweather"/>
            </a:endParaRPr>
          </a:p>
          <a:p>
            <a:pPr marL="640080" marR="0" lvl="1" indent="-259080"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Merriweather"/>
                <a:ea typeface="Merriweather"/>
                <a:cs typeface="Merriweather"/>
                <a:sym typeface="Merriweather"/>
              </a:rPr>
              <a:t>that all students have abilities, strengths, can learn, can make progress, and can change their level of engagement at school and with </a:t>
            </a:r>
            <a:r>
              <a:rPr lang="en-US" sz="2400" b="0" i="0" u="none" strike="noStrike" cap="none" dirty="0" smtClean="0">
                <a:solidFill>
                  <a:schemeClr val="dk1"/>
                </a:solidFill>
                <a:latin typeface="Merriweather"/>
                <a:ea typeface="Merriweather"/>
                <a:cs typeface="Merriweather"/>
                <a:sym typeface="Merriweather"/>
              </a:rPr>
              <a:t>learning;</a:t>
            </a:r>
            <a:endParaRPr lang="en-US" sz="2400" b="0" i="0" u="none" strike="noStrike" cap="none" dirty="0">
              <a:solidFill>
                <a:schemeClr val="dk1"/>
              </a:solidFill>
              <a:latin typeface="Merriweather"/>
              <a:ea typeface="Merriweather"/>
              <a:cs typeface="Merriweather"/>
              <a:sym typeface="Merriweather"/>
            </a:endParaRPr>
          </a:p>
          <a:p>
            <a:pPr marL="640080" marR="0" lvl="1" indent="-259080"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Merriweather"/>
                <a:ea typeface="Merriweather"/>
                <a:cs typeface="Merriweather"/>
                <a:sym typeface="Merriweather"/>
              </a:rPr>
              <a:t>in the power and value of problem solving with students to develop personal </a:t>
            </a:r>
            <a:r>
              <a:rPr lang="en-US" sz="2400" b="0" i="0" u="none" strike="noStrike" cap="none" dirty="0" smtClean="0">
                <a:solidFill>
                  <a:schemeClr val="dk1"/>
                </a:solidFill>
                <a:latin typeface="Merriweather"/>
                <a:ea typeface="Merriweather"/>
                <a:cs typeface="Merriweather"/>
                <a:sym typeface="Merriweather"/>
              </a:rPr>
              <a:t>competencies.</a:t>
            </a:r>
            <a:endParaRPr lang="en-US" sz="2400" b="0" i="0" u="none" strike="noStrike" cap="none" dirty="0">
              <a:solidFill>
                <a:schemeClr val="dk1"/>
              </a:solidFill>
              <a:latin typeface="Merriweather"/>
              <a:ea typeface="Merriweather"/>
              <a:cs typeface="Merriweather"/>
              <a:sym typeface="Merriweather"/>
            </a:endParaRPr>
          </a:p>
          <a:p>
            <a:pPr marL="393192" marR="0" lvl="1" indent="-12191" algn="l" rtl="0">
              <a:spcBef>
                <a:spcPts val="480"/>
              </a:spcBef>
              <a:spcAft>
                <a:spcPts val="0"/>
              </a:spcAft>
              <a:buClr>
                <a:schemeClr val="accent1"/>
              </a:buClr>
              <a:buSzPct val="25000"/>
              <a:buFont typeface="Noto Sans Symbols"/>
              <a:buNone/>
            </a:pPr>
            <a:endParaRPr sz="2400" b="0" i="0" u="none" strike="noStrike" cap="none" dirty="0">
              <a:solidFill>
                <a:schemeClr val="dk1"/>
              </a:solidFill>
              <a:latin typeface="Merriweather"/>
              <a:ea typeface="Merriweather"/>
              <a:cs typeface="Merriweather"/>
              <a:sym typeface="Merriweather"/>
            </a:endParaRPr>
          </a:p>
          <a:p>
            <a:pPr marL="0" marR="0" lvl="0" indent="0" algn="l" rtl="0">
              <a:spcBef>
                <a:spcPts val="520"/>
              </a:spcBef>
              <a:spcAft>
                <a:spcPts val="0"/>
              </a:spcAft>
              <a:buClr>
                <a:schemeClr val="accent3"/>
              </a:buClr>
              <a:buSzPct val="25000"/>
              <a:buFont typeface="Noto Sans Symbols"/>
              <a:buNone/>
            </a:pPr>
            <a:r>
              <a:rPr lang="en-US" sz="2600" b="0" i="0" u="none" strike="noStrike" cap="none" dirty="0">
                <a:solidFill>
                  <a:schemeClr val="dk1"/>
                </a:solidFill>
                <a:latin typeface="Merriweather"/>
                <a:ea typeface="Merriweather"/>
                <a:cs typeface="Merriweather"/>
                <a:sym typeface="Merriweather"/>
              </a:rPr>
              <a:t>A willingness </a:t>
            </a:r>
            <a:r>
              <a:rPr lang="en-US" sz="2600" b="0" i="0" u="none" strike="noStrike" cap="none" dirty="0" smtClean="0">
                <a:solidFill>
                  <a:schemeClr val="dk1"/>
                </a:solidFill>
                <a:latin typeface="Merriweather"/>
                <a:ea typeface="Merriweather"/>
                <a:cs typeface="Merriweather"/>
                <a:sym typeface="Merriweather"/>
              </a:rPr>
              <a:t>to</a:t>
            </a:r>
            <a:endParaRPr lang="en-US" sz="2600" b="0" i="0" u="none" strike="noStrike" cap="none" dirty="0">
              <a:solidFill>
                <a:schemeClr val="dk1"/>
              </a:solidFill>
              <a:latin typeface="Merriweather"/>
              <a:ea typeface="Merriweather"/>
              <a:cs typeface="Merriweather"/>
              <a:sym typeface="Merriweather"/>
            </a:endParaRPr>
          </a:p>
          <a:p>
            <a:pPr marL="640080" marR="0" lvl="1" indent="-259080"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Merriweather"/>
                <a:ea typeface="Merriweather"/>
                <a:cs typeface="Merriweather"/>
                <a:sym typeface="Merriweather"/>
              </a:rPr>
              <a:t>be a mentor (vs. feeling obligated</a:t>
            </a:r>
            <a:r>
              <a:rPr lang="en-US" sz="2400" b="0" i="0" u="none" strike="noStrike" cap="none" dirty="0" smtClean="0">
                <a:solidFill>
                  <a:schemeClr val="dk1"/>
                </a:solidFill>
                <a:latin typeface="Merriweather"/>
                <a:ea typeface="Merriweather"/>
                <a:cs typeface="Merriweather"/>
                <a:sym typeface="Merriweather"/>
              </a:rPr>
              <a:t>);</a:t>
            </a:r>
            <a:endParaRPr lang="en-US" sz="2400" b="0" i="0" u="none" strike="noStrike" cap="none" dirty="0">
              <a:solidFill>
                <a:schemeClr val="dk1"/>
              </a:solidFill>
              <a:latin typeface="Merriweather"/>
              <a:ea typeface="Merriweather"/>
              <a:cs typeface="Merriweather"/>
              <a:sym typeface="Merriweather"/>
            </a:endParaRPr>
          </a:p>
          <a:p>
            <a:pPr marL="640080" marR="0" lvl="1" indent="-259080"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Merriweather"/>
                <a:ea typeface="Merriweather"/>
                <a:cs typeface="Merriweather"/>
                <a:sym typeface="Merriweather"/>
              </a:rPr>
              <a:t>persist despite student behavior/decision </a:t>
            </a:r>
            <a:r>
              <a:rPr lang="en-US" sz="2400" b="0" i="0" u="none" strike="noStrike" cap="none" dirty="0" smtClean="0">
                <a:solidFill>
                  <a:schemeClr val="dk1"/>
                </a:solidFill>
                <a:latin typeface="Merriweather"/>
                <a:ea typeface="Merriweather"/>
                <a:cs typeface="Merriweather"/>
                <a:sym typeface="Merriweather"/>
              </a:rPr>
              <a:t>making;</a:t>
            </a:r>
            <a:endParaRPr lang="en-US" sz="2400" b="0" i="0" u="none" strike="noStrike" cap="none" dirty="0">
              <a:solidFill>
                <a:schemeClr val="dk1"/>
              </a:solidFill>
              <a:latin typeface="Merriweather"/>
              <a:ea typeface="Merriweather"/>
              <a:cs typeface="Merriweather"/>
              <a:sym typeface="Merriweather"/>
            </a:endParaRPr>
          </a:p>
          <a:p>
            <a:pPr marL="640080" marR="0" lvl="1" indent="-259080" algn="l" rtl="0">
              <a:spcBef>
                <a:spcPts val="480"/>
              </a:spcBef>
              <a:buClr>
                <a:schemeClr val="accent1"/>
              </a:buClr>
              <a:buSzPct val="85000"/>
              <a:buFont typeface="Noto Sans Symbols"/>
              <a:buChar char="●"/>
            </a:pPr>
            <a:r>
              <a:rPr lang="en-US" sz="2400" b="0" i="0" u="none" strike="noStrike" cap="none" dirty="0">
                <a:solidFill>
                  <a:schemeClr val="dk1"/>
                </a:solidFill>
                <a:latin typeface="Merriweather"/>
                <a:ea typeface="Merriweather"/>
                <a:cs typeface="Merriweather"/>
                <a:sym typeface="Merriweather"/>
              </a:rPr>
              <a:t>cooperate and collaborate with families/school </a:t>
            </a:r>
            <a:r>
              <a:rPr lang="en-US" sz="2400" b="0" i="0" u="none" strike="noStrike" cap="none" dirty="0" smtClean="0">
                <a:solidFill>
                  <a:schemeClr val="dk1"/>
                </a:solidFill>
                <a:latin typeface="Merriweather"/>
                <a:ea typeface="Merriweather"/>
                <a:cs typeface="Merriweather"/>
                <a:sym typeface="Merriweather"/>
              </a:rPr>
              <a:t>staff.</a:t>
            </a:r>
            <a:endParaRPr lang="en-US" sz="2400" b="0" i="0" u="none" strike="noStrike" cap="none" dirty="0">
              <a:solidFill>
                <a:schemeClr val="dk1"/>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1" i="0" u="none" strike="noStrike" cap="none" dirty="0">
                <a:solidFill>
                  <a:schemeClr val="dk2"/>
                </a:solidFill>
                <a:latin typeface="Calibri"/>
                <a:ea typeface="Calibri"/>
                <a:cs typeface="Calibri"/>
                <a:sym typeface="Calibri"/>
              </a:rPr>
              <a:t>Skill 1:  </a:t>
            </a:r>
            <a:r>
              <a:rPr lang="en-US" sz="5000" b="1" i="0" u="none" strike="noStrike" cap="none" dirty="0" smtClean="0">
                <a:solidFill>
                  <a:schemeClr val="dk2"/>
                </a:solidFill>
                <a:latin typeface="Calibri"/>
                <a:ea typeface="Calibri"/>
                <a:cs typeface="Calibri"/>
                <a:sym typeface="Calibri"/>
              </a:rPr>
              <a:t>Relationship-Building</a:t>
            </a:r>
            <a:endParaRPr lang="en-US" sz="5000" b="1" i="0" u="none" strike="noStrike" cap="none" dirty="0">
              <a:solidFill>
                <a:schemeClr val="dk2"/>
              </a:solidFill>
              <a:latin typeface="Calibri"/>
              <a:ea typeface="Calibri"/>
              <a:cs typeface="Calibri"/>
              <a:sym typeface="Calibri"/>
            </a:endParaRPr>
          </a:p>
        </p:txBody>
      </p:sp>
      <p:sp>
        <p:nvSpPr>
          <p:cNvPr id="196" name="Shape 196"/>
          <p:cNvSpPr txBox="1">
            <a:spLocks noGrp="1"/>
          </p:cNvSpPr>
          <p:nvPr>
            <p:ph type="body" idx="1"/>
          </p:nvPr>
        </p:nvSpPr>
        <p:spPr>
          <a:xfrm>
            <a:off x="457200" y="2146300"/>
            <a:ext cx="8229600" cy="41782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3"/>
              </a:buClr>
              <a:buSzPct val="25000"/>
              <a:buFont typeface="Noto Sans Symbols"/>
              <a:buNone/>
            </a:pPr>
            <a:r>
              <a:rPr lang="en-US" sz="2600" b="0" i="0" u="none" strike="noStrike" cap="none" dirty="0">
                <a:solidFill>
                  <a:schemeClr val="dk1"/>
                </a:solidFill>
                <a:latin typeface="Merriweather"/>
                <a:ea typeface="Merriweather"/>
                <a:cs typeface="Merriweather"/>
                <a:sym typeface="Merriweather"/>
              </a:rPr>
              <a:t>The Check &amp; Connect </a:t>
            </a:r>
            <a:r>
              <a:rPr lang="en-US" sz="2600" b="0" i="0" u="none" strike="noStrike" cap="none" dirty="0" smtClean="0">
                <a:solidFill>
                  <a:schemeClr val="dk1"/>
                </a:solidFill>
                <a:latin typeface="Merriweather"/>
                <a:ea typeface="Merriweather"/>
                <a:cs typeface="Merriweather"/>
                <a:sym typeface="Merriweather"/>
              </a:rPr>
              <a:t>mentor</a:t>
            </a:r>
            <a:endParaRPr lang="en-US" sz="2600" b="0" i="0" u="none" strike="noStrike" cap="none" dirty="0">
              <a:solidFill>
                <a:schemeClr val="dk1"/>
              </a:solidFill>
              <a:latin typeface="Merriweather"/>
              <a:ea typeface="Merriweather"/>
              <a:cs typeface="Merriweather"/>
              <a:sym typeface="Merriweather"/>
            </a:endParaRPr>
          </a:p>
          <a:p>
            <a:pPr marL="640080" marR="0" lvl="1" indent="-259080" algn="l" rtl="0">
              <a:lnSpc>
                <a:spcPct val="100000"/>
              </a:lnSpc>
              <a:spcBef>
                <a:spcPts val="1680"/>
              </a:spcBef>
              <a:spcAft>
                <a:spcPts val="0"/>
              </a:spcAft>
              <a:buClr>
                <a:schemeClr val="accent1"/>
              </a:buClr>
              <a:buSzPct val="85000"/>
              <a:buFont typeface="Noto Sans Symbols"/>
              <a:buChar char="●"/>
            </a:pPr>
            <a:r>
              <a:rPr lang="en-US" sz="2400" b="0" i="0" u="none" strike="noStrike" cap="none" dirty="0">
                <a:solidFill>
                  <a:schemeClr val="dk1"/>
                </a:solidFill>
                <a:latin typeface="Merriweather"/>
                <a:ea typeface="Merriweather"/>
                <a:cs typeface="Merriweather"/>
                <a:sym typeface="Merriweather"/>
              </a:rPr>
              <a:t>Recognizes that quality relationships develop naturally over time</a:t>
            </a:r>
          </a:p>
          <a:p>
            <a:pPr marL="640080" marR="0" lvl="1" indent="-259080" algn="l" rtl="0">
              <a:lnSpc>
                <a:spcPct val="100000"/>
              </a:lnSpc>
              <a:spcBef>
                <a:spcPts val="1680"/>
              </a:spcBef>
              <a:spcAft>
                <a:spcPts val="0"/>
              </a:spcAft>
              <a:buClr>
                <a:schemeClr val="accent1"/>
              </a:buClr>
              <a:buSzPct val="85000"/>
              <a:buFont typeface="Noto Sans Symbols"/>
              <a:buChar char="●"/>
            </a:pPr>
            <a:r>
              <a:rPr lang="en-US" sz="2400" b="0" i="0" u="none" strike="noStrike" cap="none" dirty="0">
                <a:solidFill>
                  <a:schemeClr val="dk1"/>
                </a:solidFill>
                <a:latin typeface="Merriweather"/>
                <a:ea typeface="Merriweather"/>
                <a:cs typeface="Merriweather"/>
                <a:sym typeface="Merriweather"/>
              </a:rPr>
              <a:t>Takes time to get to know </a:t>
            </a:r>
            <a:r>
              <a:rPr lang="en-US" sz="2400" b="0" i="0" u="none" strike="noStrike" cap="none" dirty="0" smtClean="0">
                <a:solidFill>
                  <a:schemeClr val="dk1"/>
                </a:solidFill>
                <a:latin typeface="Merriweather"/>
                <a:ea typeface="Merriweather"/>
                <a:cs typeface="Merriweather"/>
                <a:sym typeface="Merriweather"/>
              </a:rPr>
              <a:t>the student</a:t>
            </a:r>
            <a:endParaRPr lang="en-US" sz="2400" b="0" i="0" u="none" strike="noStrike" cap="none" dirty="0">
              <a:solidFill>
                <a:schemeClr val="dk1"/>
              </a:solidFill>
              <a:latin typeface="Merriweather"/>
              <a:ea typeface="Merriweather"/>
              <a:cs typeface="Merriweather"/>
              <a:sym typeface="Merriweather"/>
            </a:endParaRPr>
          </a:p>
          <a:p>
            <a:pPr marL="640080" marR="0" lvl="1" indent="-259080" algn="l" rtl="0">
              <a:lnSpc>
                <a:spcPct val="100000"/>
              </a:lnSpc>
              <a:spcBef>
                <a:spcPts val="1680"/>
              </a:spcBef>
              <a:spcAft>
                <a:spcPts val="0"/>
              </a:spcAft>
              <a:buClr>
                <a:schemeClr val="accent1"/>
              </a:buClr>
              <a:buSzPct val="85000"/>
              <a:buFont typeface="Noto Sans Symbols"/>
              <a:buChar char="●"/>
            </a:pPr>
            <a:r>
              <a:rPr lang="en-US" sz="2400" b="0" i="0" u="none" strike="noStrike" cap="none" dirty="0">
                <a:solidFill>
                  <a:schemeClr val="dk1"/>
                </a:solidFill>
                <a:latin typeface="Merriweather"/>
                <a:ea typeface="Merriweather"/>
                <a:cs typeface="Merriweather"/>
                <a:sym typeface="Merriweather"/>
              </a:rPr>
              <a:t>Reaches </a:t>
            </a:r>
            <a:r>
              <a:rPr lang="en-US" sz="2400" b="0" i="0" u="none" strike="noStrike" cap="none" dirty="0" smtClean="0">
                <a:solidFill>
                  <a:schemeClr val="dk1"/>
                </a:solidFill>
                <a:latin typeface="Merriweather"/>
                <a:ea typeface="Merriweather"/>
                <a:cs typeface="Merriweather"/>
                <a:sym typeface="Merriweather"/>
              </a:rPr>
              <a:t>out, </a:t>
            </a:r>
            <a:r>
              <a:rPr lang="en-US" sz="2400" b="0" i="0" u="none" strike="noStrike" cap="none" dirty="0">
                <a:solidFill>
                  <a:schemeClr val="dk1"/>
                </a:solidFill>
                <a:latin typeface="Merriweather"/>
                <a:ea typeface="Merriweather"/>
                <a:cs typeface="Merriweather"/>
                <a:sym typeface="Merriweather"/>
              </a:rPr>
              <a:t>even when </a:t>
            </a:r>
            <a:r>
              <a:rPr lang="en-US" sz="2400" b="0" i="0" u="none" strike="noStrike" cap="none" dirty="0" smtClean="0">
                <a:solidFill>
                  <a:schemeClr val="dk1"/>
                </a:solidFill>
                <a:latin typeface="Merriweather"/>
                <a:ea typeface="Merriweather"/>
                <a:cs typeface="Merriweather"/>
                <a:sym typeface="Merriweather"/>
              </a:rPr>
              <a:t>student appears </a:t>
            </a:r>
            <a:r>
              <a:rPr lang="en-US" sz="2400" b="0" i="0" u="none" strike="noStrike" cap="none" dirty="0">
                <a:solidFill>
                  <a:schemeClr val="dk1"/>
                </a:solidFill>
                <a:latin typeface="Merriweather"/>
                <a:ea typeface="Merriweather"/>
                <a:cs typeface="Merriweather"/>
                <a:sym typeface="Merriweather"/>
              </a:rPr>
              <a:t>uninterested or indifferent</a:t>
            </a:r>
          </a:p>
          <a:p>
            <a:pPr marL="640080" marR="0" lvl="1" indent="-259080" algn="l" rtl="0">
              <a:lnSpc>
                <a:spcPct val="100000"/>
              </a:lnSpc>
              <a:spcBef>
                <a:spcPts val="1680"/>
              </a:spcBef>
              <a:spcAft>
                <a:spcPts val="0"/>
              </a:spcAft>
              <a:buClr>
                <a:schemeClr val="accent1"/>
              </a:buClr>
              <a:buSzPct val="85000"/>
              <a:buFont typeface="Noto Sans Symbols"/>
              <a:buChar char="●"/>
            </a:pPr>
            <a:r>
              <a:rPr lang="en-US" sz="2400" b="0" i="0" u="none" strike="noStrike" cap="none" dirty="0">
                <a:solidFill>
                  <a:schemeClr val="dk1"/>
                </a:solidFill>
                <a:latin typeface="Merriweather"/>
                <a:ea typeface="Merriweather"/>
                <a:cs typeface="Merriweather"/>
                <a:sym typeface="Merriweather"/>
              </a:rPr>
              <a:t>Uses both formal and informal connections</a:t>
            </a:r>
          </a:p>
          <a:p>
            <a:pPr marL="640080" marR="0" lvl="1" indent="-259080" algn="l" rtl="0">
              <a:lnSpc>
                <a:spcPct val="100000"/>
              </a:lnSpc>
              <a:spcBef>
                <a:spcPts val="1680"/>
              </a:spcBef>
              <a:spcAft>
                <a:spcPts val="0"/>
              </a:spcAft>
              <a:buClr>
                <a:schemeClr val="accent1"/>
              </a:buClr>
              <a:buSzPct val="85000"/>
              <a:buFont typeface="Noto Sans Symbols"/>
              <a:buChar char="●"/>
            </a:pPr>
            <a:r>
              <a:rPr lang="en-US" sz="2400" b="0" i="0" u="none" strike="noStrike" cap="none" dirty="0">
                <a:solidFill>
                  <a:schemeClr val="dk1"/>
                </a:solidFill>
                <a:latin typeface="Merriweather"/>
                <a:ea typeface="Merriweather"/>
                <a:cs typeface="Merriweather"/>
                <a:sym typeface="Merriweather"/>
              </a:rPr>
              <a:t>Builds on </a:t>
            </a:r>
            <a:r>
              <a:rPr lang="en-US" sz="2400" b="0" i="0" u="none" strike="noStrike" cap="none" dirty="0" smtClean="0">
                <a:solidFill>
                  <a:schemeClr val="dk1"/>
                </a:solidFill>
                <a:latin typeface="Merriweather"/>
                <a:ea typeface="Merriweather"/>
                <a:cs typeface="Merriweather"/>
                <a:sym typeface="Merriweather"/>
              </a:rPr>
              <a:t>strengths.</a:t>
            </a:r>
            <a:endParaRPr lang="en-US" sz="2400" b="0" i="0" u="none" strike="noStrike" cap="none" dirty="0">
              <a:solidFill>
                <a:schemeClr val="dk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81000" y="1524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600" b="1" i="0" u="none" strike="noStrike" cap="none">
                <a:solidFill>
                  <a:schemeClr val="dk2"/>
                </a:solidFill>
                <a:latin typeface="Calibri"/>
                <a:ea typeface="Calibri"/>
                <a:cs typeface="Calibri"/>
                <a:sym typeface="Calibri"/>
              </a:rPr>
              <a:t>Initial Mentoring Sessions with Student</a:t>
            </a:r>
          </a:p>
        </p:txBody>
      </p:sp>
      <p:grpSp>
        <p:nvGrpSpPr>
          <p:cNvPr id="203" name="Shape 203"/>
          <p:cNvGrpSpPr/>
          <p:nvPr/>
        </p:nvGrpSpPr>
        <p:grpSpPr>
          <a:xfrm>
            <a:off x="152400" y="1381358"/>
            <a:ext cx="8686798" cy="5466882"/>
            <a:chOff x="0" y="9758"/>
            <a:chExt cx="8686798" cy="5466882"/>
          </a:xfrm>
        </p:grpSpPr>
        <p:sp>
          <p:nvSpPr>
            <p:cNvPr id="204" name="Shape 204"/>
            <p:cNvSpPr/>
            <p:nvPr/>
          </p:nvSpPr>
          <p:spPr>
            <a:xfrm rot="5400000">
              <a:off x="-278601" y="545900"/>
              <a:ext cx="1857344" cy="1300141"/>
            </a:xfrm>
            <a:prstGeom prst="chevron">
              <a:avLst>
                <a:gd name="adj" fmla="val 50000"/>
              </a:avLst>
            </a:prstGeom>
            <a:solidFill>
              <a:srgbClr val="0D6DC5"/>
            </a:solidFill>
            <a:ln w="25400" cap="flat" cmpd="sng">
              <a:solidFill>
                <a:srgbClr val="0D6DC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txBox="1"/>
            <p:nvPr/>
          </p:nvSpPr>
          <p:spPr>
            <a:xfrm>
              <a:off x="1" y="917370"/>
              <a:ext cx="1300141" cy="557203"/>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Verdana"/>
                  <a:ea typeface="Verdana"/>
                  <a:cs typeface="Verdana"/>
                  <a:sym typeface="Verdana"/>
                </a:rPr>
                <a:t>Program Introduction</a:t>
              </a:r>
            </a:p>
          </p:txBody>
        </p:sp>
        <p:sp>
          <p:nvSpPr>
            <p:cNvPr id="206" name="Shape 206"/>
            <p:cNvSpPr/>
            <p:nvPr/>
          </p:nvSpPr>
          <p:spPr>
            <a:xfrm rot="5400000">
              <a:off x="4132291" y="-2822390"/>
              <a:ext cx="1722357" cy="7386657"/>
            </a:xfrm>
            <a:prstGeom prst="round2SameRect">
              <a:avLst>
                <a:gd name="adj1" fmla="val 16667"/>
                <a:gd name="adj2" fmla="val 0"/>
              </a:avLst>
            </a:prstGeom>
            <a:solidFill>
              <a:schemeClr val="lt1">
                <a:alpha val="89803"/>
              </a:schemeClr>
            </a:solidFill>
            <a:ln w="25400" cap="flat" cmpd="sng">
              <a:solidFill>
                <a:srgbClr val="0D6DC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txBox="1"/>
            <p:nvPr/>
          </p:nvSpPr>
          <p:spPr>
            <a:xfrm>
              <a:off x="1300141" y="93836"/>
              <a:ext cx="7302578" cy="1554199"/>
            </a:xfrm>
            <a:prstGeom prst="rect">
              <a:avLst/>
            </a:prstGeom>
            <a:noFill/>
            <a:ln>
              <a:noFill/>
            </a:ln>
          </p:spPr>
          <p:txBody>
            <a:bodyPr lIns="78225" tIns="6975" rIns="6975" bIns="697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b="0" i="0" u="none" strike="noStrike" cap="none" dirty="0">
                  <a:solidFill>
                    <a:schemeClr val="dk1"/>
                  </a:solidFill>
                  <a:latin typeface="Verdana"/>
                  <a:ea typeface="Verdana"/>
                  <a:cs typeface="Verdana"/>
                  <a:sym typeface="Verdana"/>
                </a:rPr>
                <a:t>Explain program </a:t>
              </a:r>
              <a:r>
                <a:rPr lang="en-US" b="0" i="0" u="none" strike="noStrike" cap="none" dirty="0" smtClean="0">
                  <a:solidFill>
                    <a:schemeClr val="dk1"/>
                  </a:solidFill>
                  <a:latin typeface="Verdana"/>
                  <a:ea typeface="Verdana"/>
                  <a:cs typeface="Verdana"/>
                  <a:sym typeface="Verdana"/>
                </a:rPr>
                <a:t>to </a:t>
              </a:r>
              <a:r>
                <a:rPr lang="en-US" b="0" i="0" u="none" strike="noStrike" cap="none" dirty="0">
                  <a:solidFill>
                    <a:schemeClr val="dk1"/>
                  </a:solidFill>
                  <a:latin typeface="Verdana"/>
                  <a:ea typeface="Verdana"/>
                  <a:cs typeface="Verdana"/>
                  <a:sym typeface="Verdana"/>
                </a:rPr>
                <a:t>student</a:t>
              </a:r>
              <a:r>
                <a:rPr lang="en-US" b="0" i="0" u="none" strike="noStrike" cap="none" dirty="0" smtClean="0">
                  <a:solidFill>
                    <a:schemeClr val="dk1"/>
                  </a:solidFill>
                  <a:latin typeface="Verdana"/>
                  <a:ea typeface="Verdana"/>
                  <a:cs typeface="Verdana"/>
                  <a:sym typeface="Verdana"/>
                </a:rPr>
                <a:t>. E.g., </a:t>
              </a:r>
              <a:r>
                <a:rPr lang="en-US" b="0" i="1" u="none" strike="noStrike" cap="none" dirty="0">
                  <a:solidFill>
                    <a:schemeClr val="dk1"/>
                  </a:solidFill>
                  <a:latin typeface="Verdana"/>
                  <a:ea typeface="Verdana"/>
                  <a:cs typeface="Verdana"/>
                  <a:sym typeface="Verdana"/>
                </a:rPr>
                <a:t>“Check &amp; Connect supports students to have a good school year and to work on </a:t>
              </a:r>
              <a:r>
                <a:rPr lang="en-US" b="0" i="1" u="none" strike="noStrike" cap="none" dirty="0" smtClean="0">
                  <a:solidFill>
                    <a:schemeClr val="dk1"/>
                  </a:solidFill>
                  <a:latin typeface="Verdana"/>
                  <a:ea typeface="Verdana"/>
                  <a:cs typeface="Verdana"/>
                  <a:sym typeface="Verdana"/>
                </a:rPr>
                <a:t>personal </a:t>
              </a:r>
              <a:r>
                <a:rPr lang="en-US" b="0" i="1" u="none" strike="noStrike" cap="none" dirty="0">
                  <a:solidFill>
                    <a:schemeClr val="dk1"/>
                  </a:solidFill>
                  <a:latin typeface="Verdana"/>
                  <a:ea typeface="Verdana"/>
                  <a:cs typeface="Verdana"/>
                  <a:sym typeface="Verdana"/>
                </a:rPr>
                <a:t>goals. </a:t>
              </a:r>
              <a:r>
                <a:rPr lang="en-US" b="0" i="1" u="none" strike="noStrike" cap="none" dirty="0" smtClean="0">
                  <a:solidFill>
                    <a:schemeClr val="dk1"/>
                  </a:solidFill>
                  <a:latin typeface="Verdana"/>
                  <a:ea typeface="Verdana"/>
                  <a:cs typeface="Verdana"/>
                  <a:sym typeface="Verdana"/>
                </a:rPr>
                <a:t>We will </a:t>
              </a:r>
              <a:r>
                <a:rPr lang="en-US" b="0" i="1" u="none" strike="noStrike" cap="none" dirty="0">
                  <a:solidFill>
                    <a:schemeClr val="dk1"/>
                  </a:solidFill>
                  <a:latin typeface="Verdana"/>
                  <a:ea typeface="Verdana"/>
                  <a:cs typeface="Verdana"/>
                  <a:sym typeface="Verdana"/>
                </a:rPr>
                <a:t>meet </a:t>
              </a:r>
              <a:r>
                <a:rPr lang="en-US" b="0" i="1" u="none" strike="noStrike" cap="none" dirty="0" smtClean="0">
                  <a:solidFill>
                    <a:schemeClr val="dk1"/>
                  </a:solidFill>
                  <a:latin typeface="Verdana"/>
                  <a:ea typeface="Verdana"/>
                  <a:cs typeface="Verdana"/>
                  <a:sym typeface="Verdana"/>
                </a:rPr>
                <a:t>each week and </a:t>
              </a:r>
              <a:r>
                <a:rPr lang="en-US" b="0" i="1" u="none" strike="noStrike" cap="none" dirty="0">
                  <a:solidFill>
                    <a:schemeClr val="dk1"/>
                  </a:solidFill>
                  <a:latin typeface="Verdana"/>
                  <a:ea typeface="Verdana"/>
                  <a:cs typeface="Verdana"/>
                  <a:sym typeface="Verdana"/>
                </a:rPr>
                <a:t>discuss attendance, academic progress, </a:t>
              </a:r>
              <a:r>
                <a:rPr lang="en-US" b="0" i="1" u="none" strike="noStrike" cap="none" dirty="0" smtClean="0">
                  <a:solidFill>
                    <a:schemeClr val="dk1"/>
                  </a:solidFill>
                  <a:latin typeface="Verdana"/>
                  <a:ea typeface="Verdana"/>
                  <a:cs typeface="Verdana"/>
                  <a:sym typeface="Verdana"/>
                </a:rPr>
                <a:t>and other topics. For </a:t>
              </a:r>
              <a:r>
                <a:rPr lang="en-US" b="0" i="1" u="none" strike="noStrike" cap="none" dirty="0">
                  <a:solidFill>
                    <a:schemeClr val="dk1"/>
                  </a:solidFill>
                  <a:latin typeface="Verdana"/>
                  <a:ea typeface="Verdana"/>
                  <a:cs typeface="Verdana"/>
                  <a:sym typeface="Verdana"/>
                </a:rPr>
                <a:t>areas of concern, we will problem </a:t>
              </a:r>
              <a:r>
                <a:rPr lang="en-US" b="0" i="1" u="none" strike="noStrike" cap="none" dirty="0" smtClean="0">
                  <a:solidFill>
                    <a:schemeClr val="dk1"/>
                  </a:solidFill>
                  <a:latin typeface="Verdana"/>
                  <a:ea typeface="Verdana"/>
                  <a:cs typeface="Verdana"/>
                  <a:sym typeface="Verdana"/>
                </a:rPr>
                <a:t>solve, </a:t>
              </a:r>
              <a:r>
                <a:rPr lang="en-US" b="0" i="1" u="none" strike="noStrike" cap="none" dirty="0">
                  <a:solidFill>
                    <a:schemeClr val="dk1"/>
                  </a:solidFill>
                  <a:latin typeface="Verdana"/>
                  <a:ea typeface="Verdana"/>
                  <a:cs typeface="Verdana"/>
                  <a:sym typeface="Verdana"/>
                </a:rPr>
                <a:t>and I will help you get the resources you need to be more successful at school. </a:t>
              </a:r>
              <a:r>
                <a:rPr lang="en-US" b="0" i="1" u="none" strike="noStrike" cap="none" dirty="0" smtClean="0">
                  <a:solidFill>
                    <a:schemeClr val="dk1"/>
                  </a:solidFill>
                  <a:latin typeface="Verdana"/>
                  <a:ea typeface="Verdana"/>
                  <a:cs typeface="Verdana"/>
                  <a:sym typeface="Verdana"/>
                </a:rPr>
                <a:t>I </a:t>
              </a:r>
              <a:r>
                <a:rPr lang="en-US" b="0" i="1" u="none" strike="noStrike" cap="none" dirty="0">
                  <a:solidFill>
                    <a:schemeClr val="dk1"/>
                  </a:solidFill>
                  <a:latin typeface="Verdana"/>
                  <a:ea typeface="Verdana"/>
                  <a:cs typeface="Verdana"/>
                  <a:sym typeface="Verdana"/>
                </a:rPr>
                <a:t>will work </a:t>
              </a:r>
              <a:r>
                <a:rPr lang="en-US" b="0" i="1" u="none" strike="noStrike" cap="none" dirty="0" smtClean="0">
                  <a:solidFill>
                    <a:schemeClr val="dk1"/>
                  </a:solidFill>
                  <a:latin typeface="Verdana"/>
                  <a:ea typeface="Verdana"/>
                  <a:cs typeface="Verdana"/>
                  <a:sym typeface="Verdana"/>
                </a:rPr>
                <a:t>with </a:t>
              </a:r>
              <a:r>
                <a:rPr lang="en-US" b="0" i="1" u="none" strike="noStrike" cap="none" dirty="0">
                  <a:solidFill>
                    <a:schemeClr val="dk1"/>
                  </a:solidFill>
                  <a:latin typeface="Verdana"/>
                  <a:ea typeface="Verdana"/>
                  <a:cs typeface="Verdana"/>
                  <a:sym typeface="Verdana"/>
                </a:rPr>
                <a:t>you for the entire school year. </a:t>
              </a:r>
              <a:r>
                <a:rPr lang="en-US" b="0" i="1" u="none" strike="noStrike" cap="none" dirty="0" smtClean="0">
                  <a:solidFill>
                    <a:schemeClr val="dk1"/>
                  </a:solidFill>
                  <a:latin typeface="Verdana"/>
                  <a:ea typeface="Verdana"/>
                  <a:cs typeface="Verdana"/>
                  <a:sym typeface="Verdana"/>
                </a:rPr>
                <a:t>What </a:t>
              </a:r>
              <a:r>
                <a:rPr lang="en-US" b="0" i="1" u="none" strike="noStrike" cap="none" dirty="0">
                  <a:solidFill>
                    <a:schemeClr val="dk1"/>
                  </a:solidFill>
                  <a:latin typeface="Verdana"/>
                  <a:ea typeface="Verdana"/>
                  <a:cs typeface="Verdana"/>
                  <a:sym typeface="Verdana"/>
                </a:rPr>
                <a:t>questions do you have about this program?”</a:t>
              </a:r>
            </a:p>
            <a:p>
              <a:pPr marL="57150" marR="0" lvl="1" indent="-57150" algn="l" rtl="0">
                <a:lnSpc>
                  <a:spcPct val="90000"/>
                </a:lnSpc>
                <a:spcBef>
                  <a:spcPts val="165"/>
                </a:spcBef>
                <a:spcAft>
                  <a:spcPts val="0"/>
                </a:spcAft>
                <a:buClr>
                  <a:schemeClr val="dk1"/>
                </a:buClr>
                <a:buSzPct val="100000"/>
                <a:buFont typeface="Verdana"/>
                <a:buChar char="•"/>
              </a:pPr>
              <a:r>
                <a:rPr lang="en-US" b="0" i="0" u="none" strike="noStrike" cap="none" dirty="0">
                  <a:solidFill>
                    <a:schemeClr val="dk1"/>
                  </a:solidFill>
                  <a:latin typeface="Verdana"/>
                  <a:ea typeface="Verdana"/>
                  <a:cs typeface="Verdana"/>
                  <a:sym typeface="Verdana"/>
                </a:rPr>
                <a:t>Have student complete Youth Outcomes Survey.</a:t>
              </a:r>
            </a:p>
          </p:txBody>
        </p:sp>
        <p:sp>
          <p:nvSpPr>
            <p:cNvPr id="208" name="Shape 208"/>
            <p:cNvSpPr/>
            <p:nvPr/>
          </p:nvSpPr>
          <p:spPr>
            <a:xfrm rot="5400000">
              <a:off x="-278601" y="2221900"/>
              <a:ext cx="1857344" cy="1300141"/>
            </a:xfrm>
            <a:prstGeom prst="chevron">
              <a:avLst>
                <a:gd name="adj" fmla="val 50000"/>
              </a:avLst>
            </a:prstGeom>
            <a:solidFill>
              <a:srgbClr val="0D6DC5"/>
            </a:solidFill>
            <a:ln w="25400" cap="flat" cmpd="sng">
              <a:solidFill>
                <a:srgbClr val="0D6DC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9" name="Shape 209"/>
            <p:cNvSpPr txBox="1"/>
            <p:nvPr/>
          </p:nvSpPr>
          <p:spPr>
            <a:xfrm>
              <a:off x="1" y="2593368"/>
              <a:ext cx="1300141" cy="557203"/>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Verdana"/>
                  <a:ea typeface="Verdana"/>
                  <a:cs typeface="Verdana"/>
                  <a:sym typeface="Verdana"/>
                </a:rPr>
                <a:t>Build Rapport</a:t>
              </a:r>
            </a:p>
          </p:txBody>
        </p:sp>
        <p:sp>
          <p:nvSpPr>
            <p:cNvPr id="210" name="Shape 210"/>
            <p:cNvSpPr/>
            <p:nvPr/>
          </p:nvSpPr>
          <p:spPr>
            <a:xfrm rot="5400000">
              <a:off x="4389833" y="-1146392"/>
              <a:ext cx="1207273" cy="7386657"/>
            </a:xfrm>
            <a:prstGeom prst="round2SameRect">
              <a:avLst>
                <a:gd name="adj1" fmla="val 16667"/>
                <a:gd name="adj2" fmla="val 0"/>
              </a:avLst>
            </a:prstGeom>
            <a:solidFill>
              <a:schemeClr val="lt1">
                <a:alpha val="89803"/>
              </a:schemeClr>
            </a:solidFill>
            <a:ln w="25400" cap="flat" cmpd="sng">
              <a:solidFill>
                <a:srgbClr val="0D6DC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1" name="Shape 211"/>
            <p:cNvSpPr txBox="1"/>
            <p:nvPr/>
          </p:nvSpPr>
          <p:spPr>
            <a:xfrm>
              <a:off x="1300141" y="2002233"/>
              <a:ext cx="7327724" cy="1089406"/>
            </a:xfrm>
            <a:prstGeom prst="rect">
              <a:avLst/>
            </a:prstGeom>
            <a:noFill/>
            <a:ln>
              <a:noFill/>
            </a:ln>
          </p:spPr>
          <p:txBody>
            <a:bodyPr lIns="78225" tIns="6975" rIns="6975" bIns="697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b="0" i="0" u="none" strike="noStrike" cap="none" dirty="0">
                  <a:solidFill>
                    <a:schemeClr val="dk1"/>
                  </a:solidFill>
                  <a:latin typeface="Verdana"/>
                  <a:ea typeface="Verdana"/>
                  <a:cs typeface="Verdana"/>
                  <a:sym typeface="Verdana"/>
                </a:rPr>
                <a:t>Learn about </a:t>
              </a:r>
              <a:r>
                <a:rPr lang="en-US" b="0" i="0" u="none" strike="noStrike" cap="none" dirty="0" smtClean="0">
                  <a:solidFill>
                    <a:schemeClr val="dk1"/>
                  </a:solidFill>
                  <a:latin typeface="Verdana"/>
                  <a:ea typeface="Verdana"/>
                  <a:cs typeface="Verdana"/>
                  <a:sym typeface="Verdana"/>
                </a:rPr>
                <a:t>student’s </a:t>
              </a:r>
              <a:r>
                <a:rPr lang="en-US" b="0" i="0" u="none" strike="noStrike" cap="none" dirty="0">
                  <a:solidFill>
                    <a:schemeClr val="dk1"/>
                  </a:solidFill>
                  <a:latin typeface="Verdana"/>
                  <a:ea typeface="Verdana"/>
                  <a:cs typeface="Verdana"/>
                  <a:sym typeface="Verdana"/>
                </a:rPr>
                <a:t>interests and goals. </a:t>
              </a:r>
              <a:endParaRPr lang="en-US" b="0" i="0" u="none" strike="noStrike" cap="none" dirty="0" smtClean="0">
                <a:solidFill>
                  <a:schemeClr val="dk1"/>
                </a:solidFill>
                <a:latin typeface="Verdana"/>
                <a:ea typeface="Verdana"/>
                <a:cs typeface="Verdana"/>
                <a:sym typeface="Verdana"/>
              </a:endParaRPr>
            </a:p>
            <a:p>
              <a:pPr marL="57150" marR="0" lvl="1" indent="-57150" algn="l" rtl="0">
                <a:lnSpc>
                  <a:spcPct val="90000"/>
                </a:lnSpc>
                <a:spcBef>
                  <a:spcPts val="0"/>
                </a:spcBef>
                <a:spcAft>
                  <a:spcPts val="0"/>
                </a:spcAft>
                <a:buClr>
                  <a:schemeClr val="dk1"/>
                </a:buClr>
                <a:buSzPct val="100000"/>
                <a:buFont typeface="Verdana"/>
                <a:buChar char="•"/>
              </a:pPr>
              <a:r>
                <a:rPr lang="en-US" i="1" u="none" strike="noStrike" cap="none" dirty="0" smtClean="0">
                  <a:solidFill>
                    <a:schemeClr val="dk1"/>
                  </a:solidFill>
                  <a:latin typeface="Verdana"/>
                  <a:ea typeface="Verdana"/>
                  <a:cs typeface="Verdana"/>
                  <a:sym typeface="Verdana"/>
                </a:rPr>
                <a:t>“Relationship-Building </a:t>
              </a:r>
              <a:r>
                <a:rPr lang="en-US" i="1" u="none" strike="noStrike" cap="none" dirty="0">
                  <a:solidFill>
                    <a:schemeClr val="dk1"/>
                  </a:solidFill>
                  <a:latin typeface="Verdana"/>
                  <a:ea typeface="Verdana"/>
                  <a:cs typeface="Verdana"/>
                  <a:sym typeface="Verdana"/>
                </a:rPr>
                <a:t>Conversation </a:t>
              </a:r>
              <a:r>
                <a:rPr lang="en-US" i="1" u="none" strike="noStrike" cap="none" dirty="0" smtClean="0">
                  <a:solidFill>
                    <a:schemeClr val="dk1"/>
                  </a:solidFill>
                  <a:latin typeface="Verdana"/>
                  <a:ea typeface="Verdana"/>
                  <a:cs typeface="Verdana"/>
                  <a:sym typeface="Verdana"/>
                </a:rPr>
                <a:t>Starters”</a:t>
              </a:r>
              <a:r>
                <a:rPr lang="en-US" i="0" u="none" strike="noStrike" cap="none" dirty="0" smtClean="0">
                  <a:solidFill>
                    <a:schemeClr val="dk1"/>
                  </a:solidFill>
                  <a:latin typeface="Verdana"/>
                  <a:ea typeface="Verdana"/>
                  <a:cs typeface="Verdana"/>
                  <a:sym typeface="Verdana"/>
                </a:rPr>
                <a:t> and The </a:t>
              </a:r>
              <a:r>
                <a:rPr lang="en-US" i="1" u="none" strike="noStrike" cap="none" dirty="0">
                  <a:solidFill>
                    <a:schemeClr val="dk1"/>
                  </a:solidFill>
                  <a:latin typeface="Verdana"/>
                  <a:ea typeface="Verdana"/>
                  <a:cs typeface="Verdana"/>
                  <a:sym typeface="Verdana"/>
                </a:rPr>
                <a:t>“Strengths-Based Student Interview</a:t>
              </a:r>
              <a:r>
                <a:rPr lang="en-US" i="1" u="none" strike="noStrike" cap="none" dirty="0" smtClean="0">
                  <a:solidFill>
                    <a:schemeClr val="dk1"/>
                  </a:solidFill>
                  <a:latin typeface="Verdana"/>
                  <a:ea typeface="Verdana"/>
                  <a:cs typeface="Verdana"/>
                  <a:sym typeface="Verdana"/>
                </a:rPr>
                <a:t>” </a:t>
              </a:r>
              <a:r>
                <a:rPr lang="en-US" b="0" i="0" u="none" strike="noStrike" cap="none" dirty="0" smtClean="0">
                  <a:solidFill>
                    <a:schemeClr val="dk1"/>
                  </a:solidFill>
                  <a:latin typeface="Verdana"/>
                  <a:ea typeface="Verdana"/>
                  <a:cs typeface="Verdana"/>
                  <a:sym typeface="Verdana"/>
                </a:rPr>
                <a:t>are helpful resources. Questions can be asked </a:t>
              </a:r>
              <a:r>
                <a:rPr lang="en-US" b="0" i="0" u="none" strike="noStrike" cap="none" dirty="0">
                  <a:solidFill>
                    <a:schemeClr val="dk1"/>
                  </a:solidFill>
                  <a:latin typeface="Verdana"/>
                  <a:ea typeface="Verdana"/>
                  <a:cs typeface="Verdana"/>
                  <a:sym typeface="Verdana"/>
                </a:rPr>
                <a:t>over time </a:t>
              </a:r>
              <a:r>
                <a:rPr lang="en-US" b="0" i="0" u="none" strike="noStrike" cap="none" dirty="0" smtClean="0">
                  <a:solidFill>
                    <a:schemeClr val="dk1"/>
                  </a:solidFill>
                  <a:latin typeface="Verdana"/>
                  <a:ea typeface="Verdana"/>
                  <a:cs typeface="Verdana"/>
                  <a:sym typeface="Verdana"/>
                </a:rPr>
                <a:t>vs. one </a:t>
              </a:r>
              <a:r>
                <a:rPr lang="en-US" b="0" i="0" u="none" strike="noStrike" cap="none" dirty="0">
                  <a:solidFill>
                    <a:schemeClr val="dk1"/>
                  </a:solidFill>
                  <a:latin typeface="Verdana"/>
                  <a:ea typeface="Verdana"/>
                  <a:cs typeface="Verdana"/>
                  <a:sym typeface="Verdana"/>
                </a:rPr>
                <a:t>sitting.</a:t>
              </a:r>
            </a:p>
            <a:p>
              <a:pPr marL="57150" marR="0" lvl="1" indent="-57150" algn="l" rtl="0">
                <a:lnSpc>
                  <a:spcPct val="90000"/>
                </a:lnSpc>
                <a:spcBef>
                  <a:spcPts val="165"/>
                </a:spcBef>
                <a:spcAft>
                  <a:spcPts val="0"/>
                </a:spcAft>
                <a:buClr>
                  <a:schemeClr val="dk1"/>
                </a:buClr>
                <a:buSzPct val="100000"/>
                <a:buFont typeface="Verdana"/>
                <a:buChar char="•"/>
              </a:pPr>
              <a:r>
                <a:rPr lang="en-US" b="0" i="0" u="none" strike="noStrike" cap="none" dirty="0">
                  <a:solidFill>
                    <a:schemeClr val="dk1"/>
                  </a:solidFill>
                  <a:latin typeface="Verdana"/>
                  <a:ea typeface="Verdana"/>
                  <a:cs typeface="Verdana"/>
                  <a:sym typeface="Verdana"/>
                </a:rPr>
                <a:t>Schedule weekly sessions and be consistent.</a:t>
              </a:r>
            </a:p>
          </p:txBody>
        </p:sp>
        <p:sp>
          <p:nvSpPr>
            <p:cNvPr id="212" name="Shape 212"/>
            <p:cNvSpPr/>
            <p:nvPr/>
          </p:nvSpPr>
          <p:spPr>
            <a:xfrm rot="5400000">
              <a:off x="-278601" y="3897898"/>
              <a:ext cx="1857344" cy="1300141"/>
            </a:xfrm>
            <a:prstGeom prst="chevron">
              <a:avLst>
                <a:gd name="adj" fmla="val 50000"/>
              </a:avLst>
            </a:prstGeom>
            <a:solidFill>
              <a:srgbClr val="0D6DC5"/>
            </a:solidFill>
            <a:ln w="25400" cap="flat" cmpd="sng">
              <a:solidFill>
                <a:srgbClr val="0D6DC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3" name="Shape 213"/>
            <p:cNvSpPr txBox="1"/>
            <p:nvPr/>
          </p:nvSpPr>
          <p:spPr>
            <a:xfrm>
              <a:off x="1" y="4269367"/>
              <a:ext cx="1300141" cy="557203"/>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Verdana"/>
                  <a:ea typeface="Verdana"/>
                  <a:cs typeface="Verdana"/>
                  <a:sym typeface="Verdana"/>
                </a:rPr>
                <a:t>Monitor Progress</a:t>
              </a:r>
            </a:p>
          </p:txBody>
        </p:sp>
        <p:sp>
          <p:nvSpPr>
            <p:cNvPr id="214" name="Shape 214"/>
            <p:cNvSpPr/>
            <p:nvPr/>
          </p:nvSpPr>
          <p:spPr>
            <a:xfrm rot="5400000">
              <a:off x="4389833" y="529604"/>
              <a:ext cx="1207273" cy="7386657"/>
            </a:xfrm>
            <a:prstGeom prst="round2SameRect">
              <a:avLst>
                <a:gd name="adj1" fmla="val 16667"/>
                <a:gd name="adj2" fmla="val 0"/>
              </a:avLst>
            </a:prstGeom>
            <a:solidFill>
              <a:schemeClr val="lt1">
                <a:alpha val="89803"/>
              </a:schemeClr>
            </a:solidFill>
            <a:ln w="25400" cap="flat" cmpd="sng">
              <a:solidFill>
                <a:srgbClr val="0D6DC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5" name="Shape 215"/>
            <p:cNvSpPr txBox="1"/>
            <p:nvPr/>
          </p:nvSpPr>
          <p:spPr>
            <a:xfrm>
              <a:off x="1300141" y="3678230"/>
              <a:ext cx="7327724" cy="1089406"/>
            </a:xfrm>
            <a:prstGeom prst="rect">
              <a:avLst/>
            </a:prstGeom>
            <a:noFill/>
            <a:ln>
              <a:noFill/>
            </a:ln>
          </p:spPr>
          <p:txBody>
            <a:bodyPr lIns="78225" tIns="6975" rIns="6975" bIns="6975" anchor="ctr" anchorCtr="0">
              <a:noAutofit/>
            </a:bodyPr>
            <a:lstStyle/>
            <a:p>
              <a:pPr marL="57150" marR="0" lvl="1" indent="-57150" algn="l" rtl="0">
                <a:lnSpc>
                  <a:spcPct val="90000"/>
                </a:lnSpc>
                <a:spcBef>
                  <a:spcPts val="0"/>
                </a:spcBef>
                <a:spcAft>
                  <a:spcPts val="0"/>
                </a:spcAft>
                <a:buClr>
                  <a:schemeClr val="dk1"/>
                </a:buClr>
                <a:buSzPct val="100000"/>
                <a:buFont typeface="Verdana"/>
                <a:buChar char="•"/>
              </a:pPr>
              <a:r>
                <a:rPr lang="en-US" b="0" i="0" u="none" strike="noStrike" cap="none" dirty="0">
                  <a:solidFill>
                    <a:schemeClr val="dk1"/>
                  </a:solidFill>
                  <a:latin typeface="Verdana"/>
                  <a:ea typeface="Verdana"/>
                  <a:cs typeface="Verdana"/>
                  <a:sym typeface="Verdana"/>
                </a:rPr>
                <a:t>Contact teachers and request weekly progress reports.</a:t>
              </a:r>
            </a:p>
            <a:p>
              <a:pPr marL="57150" marR="0" lvl="1" indent="-57150" algn="l" rtl="0">
                <a:lnSpc>
                  <a:spcPct val="90000"/>
                </a:lnSpc>
                <a:spcBef>
                  <a:spcPts val="165"/>
                </a:spcBef>
                <a:spcAft>
                  <a:spcPts val="0"/>
                </a:spcAft>
                <a:buClr>
                  <a:schemeClr val="dk1"/>
                </a:buClr>
                <a:buSzPct val="100000"/>
                <a:buFont typeface="Verdana"/>
                <a:buChar char="•"/>
              </a:pPr>
              <a:r>
                <a:rPr lang="en-US" b="0" i="0" u="none" strike="noStrike" cap="none" dirty="0">
                  <a:solidFill>
                    <a:schemeClr val="dk1"/>
                  </a:solidFill>
                  <a:latin typeface="Verdana"/>
                  <a:ea typeface="Verdana"/>
                  <a:cs typeface="Verdana"/>
                  <a:sym typeface="Verdana"/>
                </a:rPr>
                <a:t>Update </a:t>
              </a:r>
              <a:r>
                <a:rPr lang="en-US" b="0" i="0" u="none" strike="noStrike" cap="none" dirty="0" smtClean="0">
                  <a:solidFill>
                    <a:schemeClr val="dk1"/>
                  </a:solidFill>
                  <a:latin typeface="Verdana"/>
                  <a:ea typeface="Verdana"/>
                  <a:cs typeface="Verdana"/>
                  <a:sym typeface="Verdana"/>
                </a:rPr>
                <a:t>monthly data monitoring </a:t>
              </a:r>
              <a:r>
                <a:rPr lang="en-US" b="0" i="0" u="none" strike="noStrike" cap="none" dirty="0">
                  <a:solidFill>
                    <a:schemeClr val="dk1"/>
                  </a:solidFill>
                  <a:latin typeface="Verdana"/>
                  <a:ea typeface="Verdana"/>
                  <a:cs typeface="Verdana"/>
                  <a:sym typeface="Verdana"/>
                </a:rPr>
                <a:t>sheet regularly. </a:t>
              </a:r>
              <a:r>
                <a:rPr lang="en-US" b="0" i="0" u="none" strike="noStrike" cap="none" dirty="0" smtClean="0">
                  <a:solidFill>
                    <a:schemeClr val="dk1"/>
                  </a:solidFill>
                  <a:latin typeface="Verdana"/>
                  <a:ea typeface="Verdana"/>
                  <a:cs typeface="Verdana"/>
                  <a:sym typeface="Verdana"/>
                </a:rPr>
                <a:t>Every </a:t>
              </a:r>
              <a:r>
                <a:rPr lang="en-US" b="0" i="0" u="none" strike="noStrike" cap="none" dirty="0">
                  <a:solidFill>
                    <a:schemeClr val="dk1"/>
                  </a:solidFill>
                  <a:latin typeface="Verdana"/>
                  <a:ea typeface="Verdana"/>
                  <a:cs typeface="Verdana"/>
                  <a:sym typeface="Verdana"/>
                </a:rPr>
                <a:t>Friday afternoon or Monday morning is recommended.</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704087"/>
            <a:ext cx="8229600" cy="819911"/>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5000" b="1" i="0" u="none" strike="noStrike" cap="none">
                <a:solidFill>
                  <a:schemeClr val="dk2"/>
                </a:solidFill>
                <a:latin typeface="Calibri"/>
                <a:ea typeface="Calibri"/>
                <a:cs typeface="Calibri"/>
                <a:sym typeface="Calibri"/>
              </a:rPr>
              <a:t>Skill 2:  Check</a:t>
            </a:r>
          </a:p>
        </p:txBody>
      </p:sp>
      <p:sp>
        <p:nvSpPr>
          <p:cNvPr id="221" name="Shape 221"/>
          <p:cNvSpPr txBox="1">
            <a:spLocks noGrp="1"/>
          </p:cNvSpPr>
          <p:nvPr>
            <p:ph type="body" idx="1"/>
          </p:nvPr>
        </p:nvSpPr>
        <p:spPr>
          <a:xfrm>
            <a:off x="457200" y="1905000"/>
            <a:ext cx="8229600" cy="4419599"/>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3"/>
              </a:buClr>
              <a:buSzPct val="95000"/>
              <a:buFont typeface="Noto Sans Symbols"/>
              <a:buChar char="●"/>
            </a:pPr>
            <a:r>
              <a:rPr lang="en-US" sz="2600" b="0" i="0" u="none" strike="noStrike" cap="none" dirty="0">
                <a:solidFill>
                  <a:schemeClr val="dk1"/>
                </a:solidFill>
                <a:latin typeface="Merriweather"/>
                <a:ea typeface="Merriweather"/>
                <a:cs typeface="Merriweather"/>
                <a:sym typeface="Merriweather"/>
              </a:rPr>
              <a:t>Systematically monitor student’s level of engagement and educational progress</a:t>
            </a:r>
          </a:p>
          <a:p>
            <a:pPr marL="0" marR="0" lvl="0" indent="0" algn="l" rtl="0">
              <a:spcBef>
                <a:spcPts val="520"/>
              </a:spcBef>
              <a:spcAft>
                <a:spcPts val="0"/>
              </a:spcAft>
              <a:buClr>
                <a:schemeClr val="accent3"/>
              </a:buClr>
              <a:buSzPct val="25000"/>
              <a:buFont typeface="Noto Sans Symbols"/>
              <a:buNone/>
            </a:pPr>
            <a:endParaRPr sz="2600" b="0" i="0" u="none" strike="noStrike" cap="none" dirty="0">
              <a:solidFill>
                <a:schemeClr val="dk1"/>
              </a:solidFill>
              <a:latin typeface="Merriweather"/>
              <a:ea typeface="Merriweather"/>
              <a:cs typeface="Merriweather"/>
              <a:sym typeface="Merriweather"/>
            </a:endParaRPr>
          </a:p>
          <a:p>
            <a:pPr marL="274320" marR="0" lvl="0" indent="-274320" algn="l" rtl="0">
              <a:spcBef>
                <a:spcPts val="520"/>
              </a:spcBef>
              <a:spcAft>
                <a:spcPts val="0"/>
              </a:spcAft>
              <a:buClr>
                <a:schemeClr val="accent3"/>
              </a:buClr>
              <a:buSzPct val="95000"/>
              <a:buFont typeface="Noto Sans Symbols"/>
              <a:buChar char="●"/>
            </a:pPr>
            <a:r>
              <a:rPr lang="en-US" sz="2600" b="0" i="0" u="none" strike="noStrike" cap="none" dirty="0">
                <a:solidFill>
                  <a:schemeClr val="dk1"/>
                </a:solidFill>
                <a:latin typeface="Merriweather"/>
                <a:ea typeface="Merriweather"/>
                <a:cs typeface="Merriweather"/>
                <a:sym typeface="Merriweather"/>
              </a:rPr>
              <a:t>Use monthly data monitoring form:  check grades, attendance, progress, get teacher feedback regularly</a:t>
            </a:r>
          </a:p>
          <a:p>
            <a:pPr marL="0" marR="0" lvl="0" indent="0" algn="l" rtl="0">
              <a:spcBef>
                <a:spcPts val="520"/>
              </a:spcBef>
              <a:buClr>
                <a:schemeClr val="accent3"/>
              </a:buClr>
              <a:buSzPct val="25000"/>
              <a:buFont typeface="Noto Sans Symbols"/>
              <a:buNone/>
            </a:pPr>
            <a:endParaRPr sz="2600" b="0" i="0" u="none" strike="noStrike" cap="none" dirty="0">
              <a:solidFill>
                <a:schemeClr val="dk1"/>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endParaRPr sz="2600" b="0" i="0" u="none" strike="noStrike" cap="none">
              <a:solidFill>
                <a:schemeClr val="dk1"/>
              </a:solidFill>
              <a:latin typeface="Merriweather"/>
              <a:ea typeface="Merriweather"/>
              <a:cs typeface="Merriweather"/>
              <a:sym typeface="Merriweather"/>
            </a:endParaRPr>
          </a:p>
          <a:p>
            <a:pPr marL="0" marR="0" lvl="0" indent="0" algn="l" rtl="0">
              <a:spcBef>
                <a:spcPts val="520"/>
              </a:spcBef>
              <a:spcAft>
                <a:spcPts val="0"/>
              </a:spcAft>
              <a:buClr>
                <a:schemeClr val="accent3"/>
              </a:buClr>
              <a:buSzPct val="25000"/>
              <a:buFont typeface="Noto Sans Symbols"/>
              <a:buNone/>
            </a:pPr>
            <a:endParaRPr sz="2600" b="0" i="0" u="none" strike="noStrike" cap="none">
              <a:solidFill>
                <a:schemeClr val="dk1"/>
              </a:solidFill>
              <a:latin typeface="Merriweather"/>
              <a:ea typeface="Merriweather"/>
              <a:cs typeface="Merriweather"/>
              <a:sym typeface="Merriweather"/>
            </a:endParaRPr>
          </a:p>
          <a:p>
            <a:pPr marL="274320" marR="0" lvl="0" indent="-274320" algn="l" rtl="0">
              <a:spcBef>
                <a:spcPts val="520"/>
              </a:spcBef>
              <a:buClr>
                <a:schemeClr val="accent3"/>
              </a:buClr>
              <a:buSzPct val="95000"/>
              <a:buFont typeface="Noto Sans Symbols"/>
              <a:buNone/>
            </a:pPr>
            <a:endParaRPr sz="2600" b="0" i="0" u="none" strike="noStrike" cap="none">
              <a:solidFill>
                <a:schemeClr val="dk1"/>
              </a:solidFill>
              <a:latin typeface="Merriweather"/>
              <a:ea typeface="Merriweather"/>
              <a:cs typeface="Merriweather"/>
              <a:sym typeface="Merriweather"/>
            </a:endParaRPr>
          </a:p>
        </p:txBody>
      </p:sp>
      <p:sp>
        <p:nvSpPr>
          <p:cNvPr id="227" name="Shape 227"/>
          <p:cNvSpPr txBox="1">
            <a:spLocks noGrp="1"/>
          </p:cNvSpPr>
          <p:nvPr>
            <p:ph type="title"/>
          </p:nvPr>
        </p:nvSpPr>
        <p:spPr>
          <a:xfrm>
            <a:off x="533400" y="304800"/>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dk2"/>
              </a:buClr>
              <a:buSzPct val="25000"/>
              <a:buFont typeface="Calibri"/>
              <a:buNone/>
            </a:pPr>
            <a:r>
              <a:rPr lang="en-US" sz="3600" b="1" i="0" u="none" strike="noStrike" cap="none">
                <a:solidFill>
                  <a:schemeClr val="dk2"/>
                </a:solidFill>
                <a:latin typeface="Calibri"/>
                <a:ea typeface="Calibri"/>
                <a:cs typeface="Calibri"/>
                <a:sym typeface="Calibri"/>
              </a:rPr>
              <a:t>Component 2:  Regular Checks</a:t>
            </a:r>
            <a:br>
              <a:rPr lang="en-US" sz="3600" b="1" i="0" u="none" strike="noStrike" cap="none">
                <a:solidFill>
                  <a:schemeClr val="dk2"/>
                </a:solidFill>
                <a:latin typeface="Calibri"/>
                <a:ea typeface="Calibri"/>
                <a:cs typeface="Calibri"/>
                <a:sym typeface="Calibri"/>
              </a:rPr>
            </a:br>
            <a:r>
              <a:rPr lang="en-US" sz="3600" b="1" i="0" u="none" strike="noStrike" cap="none">
                <a:solidFill>
                  <a:schemeClr val="dk2"/>
                </a:solidFill>
                <a:latin typeface="Calibri"/>
                <a:ea typeface="Calibri"/>
                <a:cs typeface="Calibri"/>
                <a:sym typeface="Calibri"/>
              </a:rPr>
              <a:t>Monthly Data Monitoring Form</a:t>
            </a:r>
          </a:p>
        </p:txBody>
      </p:sp>
      <p:pic>
        <p:nvPicPr>
          <p:cNvPr id="228" name="Shape 228" descr="Screen Clipping"/>
          <p:cNvPicPr preferRelativeResize="0"/>
          <p:nvPr/>
        </p:nvPicPr>
        <p:blipFill rotWithShape="1">
          <a:blip r:embed="rId3">
            <a:alphaModFix/>
          </a:blip>
          <a:srcRect/>
          <a:stretch/>
        </p:blipFill>
        <p:spPr>
          <a:xfrm>
            <a:off x="381000" y="1518705"/>
            <a:ext cx="8153399" cy="5264966"/>
          </a:xfrm>
          <a:prstGeom prst="rect">
            <a:avLst/>
          </a:prstGeom>
          <a:noFill/>
          <a:ln>
            <a:noFill/>
          </a:ln>
        </p:spPr>
      </p:pic>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1568</Words>
  <Application>Microsoft Office PowerPoint</Application>
  <PresentationFormat>On-screen Show (4:3)</PresentationFormat>
  <Paragraphs>193</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Noto Sans Symbols</vt:lpstr>
      <vt:lpstr>Calibri</vt:lpstr>
      <vt:lpstr>Arial</vt:lpstr>
      <vt:lpstr>Verdana</vt:lpstr>
      <vt:lpstr>Constantia</vt:lpstr>
      <vt:lpstr>Merriweather</vt:lpstr>
      <vt:lpstr>Flow</vt:lpstr>
      <vt:lpstr>Flow</vt:lpstr>
      <vt:lpstr>Check &amp; Connect</vt:lpstr>
      <vt:lpstr>Check &amp; Connect</vt:lpstr>
      <vt:lpstr>Theoretical Perspectives that Inform Check &amp; Connect</vt:lpstr>
      <vt:lpstr>C&amp;C Mentor</vt:lpstr>
      <vt:lpstr>Desirable Mentor Characteristics</vt:lpstr>
      <vt:lpstr>Skill 1:  Relationship-Building</vt:lpstr>
      <vt:lpstr>Initial Mentoring Sessions with Student</vt:lpstr>
      <vt:lpstr>Skill 2:  Check</vt:lpstr>
      <vt:lpstr>Component 2:  Regular Checks Monthly Data Monitoring Form</vt:lpstr>
      <vt:lpstr>Check &amp; Connect Theory of Student Engagement</vt:lpstr>
      <vt:lpstr>Skill 3:  Connect</vt:lpstr>
      <vt:lpstr>Core Strategies of “Connect” Interventions</vt:lpstr>
      <vt:lpstr>Component 4:  Family Engagement</vt:lpstr>
      <vt:lpstr>C&amp;C Intervention Parent Meeting</vt:lpstr>
      <vt:lpstr>Sample Introductory Statements</vt:lpstr>
      <vt:lpstr>C&amp;C Parent Permission Form</vt:lpstr>
      <vt:lpstr>The Mentoring Experience</vt:lpstr>
      <vt:lpstr>Basic Intervention</vt:lpstr>
      <vt:lpstr>Basic Intervention:  Problem Solving</vt:lpstr>
      <vt:lpstr>FAQs</vt:lpstr>
      <vt:lpstr>FAQs continued:</vt:lpstr>
      <vt:lpstr>Mentors Connect Students</vt:lpstr>
      <vt:lpstr>Confidentiality</vt:lpstr>
      <vt:lpstr>Mentor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&amp; Connect</dc:title>
  <dc:creator>Stapleton, Shannon</dc:creator>
  <cp:lastModifiedBy>Stapleton, Shannon</cp:lastModifiedBy>
  <cp:revision>11</cp:revision>
  <cp:lastPrinted>2016-09-15T15:37:03Z</cp:lastPrinted>
  <dcterms:modified xsi:type="dcterms:W3CDTF">2016-09-15T21:08:19Z</dcterms:modified>
</cp:coreProperties>
</file>