
<file path=[Content_Types].xml><?xml version="1.0" encoding="utf-8"?>
<Types xmlns="http://schemas.openxmlformats.org/package/2006/content-types">
  <Override PartName="/ppt/slides/slide18.xml" ContentType="application/vnd.openxmlformats-officedocument.presentationml.slide+xml"/>
  <Default Extension="pict" ContentType="image/pict"/>
  <Override PartName="/ppt/notesSlides/notesSlide4.xml" ContentType="application/vnd.openxmlformats-officedocument.presentationml.notes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s/slide34.xml" ContentType="application/vnd.openxmlformats-officedocument.presentationml.slide+xml"/>
  <Override PartName="/ppt/theme/theme2.xml" ContentType="application/vnd.openxmlformats-officedocument.theme+xml"/>
  <Override PartName="/ppt/slideLayouts/slideLayout1.xml" ContentType="application/vnd.openxmlformats-officedocument.presentationml.slideLayout+xml"/>
  <Default Extension="jpeg" ContentType="image/jpeg"/>
  <Override PartName="/ppt/slides/slide22.xml" ContentType="application/vnd.openxmlformats-officedocument.presentationml.slide+xml"/>
  <Override PartName="/ppt/slides/slide30.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s/slide31.xml" ContentType="application/vnd.openxmlformats-officedocument.presentationml.slide+xml"/>
  <Default Extension="pdf" ContentType="application/pdf"/>
  <Override PartName="/ppt/slides/slide43.xml" ContentType="application/vnd.openxmlformats-officedocument.presentationml.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commentAuthors.xml" ContentType="application/vnd.openxmlformats-officedocument.presentationml.commentAuthors+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45"/>
  </p:notesMasterIdLst>
  <p:handoutMasterIdLst>
    <p:handoutMasterId r:id="rId46"/>
  </p:handoutMasterIdLst>
  <p:sldIdLst>
    <p:sldId id="320" r:id="rId2"/>
    <p:sldId id="355" r:id="rId3"/>
    <p:sldId id="322" r:id="rId4"/>
    <p:sldId id="379" r:id="rId5"/>
    <p:sldId id="343" r:id="rId6"/>
    <p:sldId id="392" r:id="rId7"/>
    <p:sldId id="372" r:id="rId8"/>
    <p:sldId id="358" r:id="rId9"/>
    <p:sldId id="393" r:id="rId10"/>
    <p:sldId id="380" r:id="rId11"/>
    <p:sldId id="381" r:id="rId12"/>
    <p:sldId id="323" r:id="rId13"/>
    <p:sldId id="321" r:id="rId14"/>
    <p:sldId id="333" r:id="rId15"/>
    <p:sldId id="389" r:id="rId16"/>
    <p:sldId id="356" r:id="rId17"/>
    <p:sldId id="390" r:id="rId18"/>
    <p:sldId id="332" r:id="rId19"/>
    <p:sldId id="354" r:id="rId20"/>
    <p:sldId id="359" r:id="rId21"/>
    <p:sldId id="360" r:id="rId22"/>
    <p:sldId id="361" r:id="rId23"/>
    <p:sldId id="362" r:id="rId24"/>
    <p:sldId id="363" r:id="rId25"/>
    <p:sldId id="364" r:id="rId26"/>
    <p:sldId id="365" r:id="rId27"/>
    <p:sldId id="366" r:id="rId28"/>
    <p:sldId id="367" r:id="rId29"/>
    <p:sldId id="374" r:id="rId30"/>
    <p:sldId id="375" r:id="rId31"/>
    <p:sldId id="384" r:id="rId32"/>
    <p:sldId id="391" r:id="rId33"/>
    <p:sldId id="335" r:id="rId34"/>
    <p:sldId id="394" r:id="rId35"/>
    <p:sldId id="342" r:id="rId36"/>
    <p:sldId id="387" r:id="rId37"/>
    <p:sldId id="337" r:id="rId38"/>
    <p:sldId id="338" r:id="rId39"/>
    <p:sldId id="395" r:id="rId40"/>
    <p:sldId id="397" r:id="rId41"/>
    <p:sldId id="398" r:id="rId42"/>
    <p:sldId id="388" r:id="rId43"/>
    <p:sldId id="377"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Anne Martin" initials="AM" lastIdx="0"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4" frameSlides="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Comments="0">
  <p:normalViewPr>
    <p:restoredLeft sz="15620"/>
    <p:restoredTop sz="94660"/>
  </p:normalViewPr>
  <p:slideViewPr>
    <p:cSldViewPr snapToGrid="0" snapToObjects="1">
      <p:cViewPr varScale="1">
        <p:scale>
          <a:sx n="74" d="100"/>
          <a:sy n="74" d="100"/>
        </p:scale>
        <p:origin x="-1232" y="-10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0C466E3-3486-A549-AF43-9D5BBD839A3A}" type="datetimeFigureOut">
              <a:rPr lang="en-US" smtClean="0"/>
              <a:pPr/>
              <a:t>5/13/18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9763FC-1BBA-ED4E-9D04-E54CC2B87E60}"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8BA07-AA0A-7F4C-9EBF-4DB69E6A3EF6}" type="datetimeFigureOut">
              <a:rPr lang="en-US" smtClean="0"/>
              <a:pPr/>
              <a:t>5/13/18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19B6A3-1367-9844-B118-492A09F010F9}"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19B6A3-1367-9844-B118-492A09F010F9}"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Consistent with the annual Gallup report on workplace health</a:t>
            </a:r>
            <a:endParaRPr lang="en-US" dirty="0"/>
          </a:p>
        </p:txBody>
      </p:sp>
      <p:sp>
        <p:nvSpPr>
          <p:cNvPr id="4" name="Slide Number Placeholder 3"/>
          <p:cNvSpPr>
            <a:spLocks noGrp="1"/>
          </p:cNvSpPr>
          <p:nvPr>
            <p:ph type="sldNum" sz="quarter" idx="10"/>
          </p:nvPr>
        </p:nvSpPr>
        <p:spPr/>
        <p:txBody>
          <a:bodyPr/>
          <a:lstStyle/>
          <a:p>
            <a:fld id="{5519B6A3-1367-9844-B118-492A09F010F9}"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Gallup reports</a:t>
            </a:r>
          </a:p>
          <a:p>
            <a:r>
              <a:rPr lang="en-US" dirty="0" smtClean="0"/>
              <a:t>Human Resources Canada</a:t>
            </a:r>
          </a:p>
          <a:p>
            <a:r>
              <a:rPr lang="en-US" dirty="0" smtClean="0"/>
              <a:t>Mental Health Commission of Canada</a:t>
            </a:r>
          </a:p>
          <a:p>
            <a:endParaRPr lang="en-US" dirty="0"/>
          </a:p>
        </p:txBody>
      </p:sp>
      <p:sp>
        <p:nvSpPr>
          <p:cNvPr id="4" name="Slide Number Placeholder 3"/>
          <p:cNvSpPr>
            <a:spLocks noGrp="1"/>
          </p:cNvSpPr>
          <p:nvPr>
            <p:ph type="sldNum" sz="quarter" idx="10"/>
          </p:nvPr>
        </p:nvSpPr>
        <p:spPr/>
        <p:txBody>
          <a:bodyPr/>
          <a:lstStyle/>
          <a:p>
            <a:fld id="{5519B6A3-1367-9844-B118-492A09F010F9}" type="slidenum">
              <a:rPr lang="en-US" smtClean="0"/>
              <a:pPr/>
              <a:t>14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Gallup reports</a:t>
            </a:r>
          </a:p>
          <a:p>
            <a:r>
              <a:rPr lang="en-US" dirty="0" smtClean="0"/>
              <a:t>Human Resources Canada</a:t>
            </a:r>
          </a:p>
          <a:p>
            <a:r>
              <a:rPr lang="en-US" dirty="0" smtClean="0"/>
              <a:t>Mental Health Canada</a:t>
            </a:r>
          </a:p>
          <a:p>
            <a:endParaRPr lang="en-US" dirty="0"/>
          </a:p>
        </p:txBody>
      </p:sp>
      <p:sp>
        <p:nvSpPr>
          <p:cNvPr id="4" name="Slide Number Placeholder 3"/>
          <p:cNvSpPr>
            <a:spLocks noGrp="1"/>
          </p:cNvSpPr>
          <p:nvPr>
            <p:ph type="sldNum" sz="quarter" idx="10"/>
          </p:nvPr>
        </p:nvSpPr>
        <p:spPr/>
        <p:txBody>
          <a:bodyPr/>
          <a:lstStyle/>
          <a:p>
            <a:fld id="{5519B6A3-1367-9844-B118-492A09F010F9}"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F506283A-5279-BA47-A0E3-D005773BCD56}" type="datetime1">
              <a:rPr lang="en-US" smtClean="0"/>
              <a:pPr/>
              <a:t>5/13/18</a:t>
            </a:fld>
            <a:endParaRPr lang="en-US"/>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51D1DD91-374E-924B-AEA2-2A9B1B179D7F}" type="datetime1">
              <a:rPr lang="en-US" smtClean="0"/>
              <a:pPr/>
              <a:t>5/13/18</a:t>
            </a:fld>
            <a:endParaRPr lang="en-US"/>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9585B2C4-2DA7-E94A-BD52-6317209FCD70}" type="datetime1">
              <a:rPr lang="en-US" smtClean="0"/>
              <a:pPr/>
              <a:t>5/13/18</a:t>
            </a:fld>
            <a:endParaRPr lang="en-US"/>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624390C-860A-7241-A0A7-DD9FF3E8FED9}" type="datetime1">
              <a:rPr lang="en-US" smtClean="0"/>
              <a:pPr/>
              <a:t>5/13/18</a:t>
            </a:fld>
            <a:endParaRPr lang="en-US"/>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37DABDBD-29C2-7B4A-AF29-A888CBEFDCC5}" type="datetime1">
              <a:rPr lang="en-US" smtClean="0"/>
              <a:pPr/>
              <a:t>5/13/18</a:t>
            </a:fld>
            <a:endParaRPr lang="en-US"/>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1E8CF796-4ED8-C443-BC18-95C40762BCDF}" type="datetime1">
              <a:rPr lang="en-US" smtClean="0"/>
              <a:pPr/>
              <a:t>5/13/18</a:t>
            </a:fld>
            <a:endParaRPr lang="en-US"/>
          </a:p>
        </p:txBody>
      </p:sp>
      <p:sp>
        <p:nvSpPr>
          <p:cNvPr id="6" name="Footer Placeholder 5"/>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C76217D2-6C0D-4C4F-BDE7-35D42050E83C}" type="datetime1">
              <a:rPr lang="en-US" smtClean="0"/>
              <a:pPr/>
              <a:t>5/13/18</a:t>
            </a:fld>
            <a:endParaRPr lang="en-US"/>
          </a:p>
        </p:txBody>
      </p:sp>
      <p:sp>
        <p:nvSpPr>
          <p:cNvPr id="8" name="Footer Placeholder 7"/>
          <p:cNvSpPr>
            <a:spLocks noGrp="1"/>
          </p:cNvSpPr>
          <p:nvPr>
            <p:ph type="ftr" sz="quarter" idx="11"/>
          </p:nvPr>
        </p:nvSpPr>
        <p:spPr/>
        <p:txBody>
          <a:bodyPr/>
          <a:lstStyle/>
          <a:p>
            <a:r>
              <a:rPr lang="en-US" smtClean="0"/>
              <a:t>centreforworkplaceengagement.com</a:t>
            </a:r>
            <a:endParaRPr lang="en-US"/>
          </a:p>
        </p:txBody>
      </p:sp>
      <p:sp>
        <p:nvSpPr>
          <p:cNvPr id="9" name="Slide Number Placeholder 8"/>
          <p:cNvSpPr>
            <a:spLocks noGrp="1"/>
          </p:cNvSpPr>
          <p:nvPr>
            <p:ph type="sldNum" sz="quarter" idx="12"/>
          </p:nvPr>
        </p:nvSpPr>
        <p:spPr/>
        <p:txBody>
          <a:bodyPr/>
          <a:lstStyle/>
          <a:p>
            <a:fld id="{1F681EB9-DD10-5B4E-9DCD-E372849F765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6340622A-A778-364C-9C23-2FA1C4A16816}" type="datetime1">
              <a:rPr lang="en-US" smtClean="0"/>
              <a:pPr/>
              <a:t>5/13/18</a:t>
            </a:fld>
            <a:endParaRPr lang="en-US"/>
          </a:p>
        </p:txBody>
      </p:sp>
      <p:sp>
        <p:nvSpPr>
          <p:cNvPr id="4" name="Footer Placeholder 3"/>
          <p:cNvSpPr>
            <a:spLocks noGrp="1"/>
          </p:cNvSpPr>
          <p:nvPr>
            <p:ph type="ftr" sz="quarter" idx="11"/>
          </p:nvPr>
        </p:nvSpPr>
        <p:spPr/>
        <p:txBody>
          <a:bodyPr/>
          <a:lstStyle/>
          <a:p>
            <a:r>
              <a:rPr lang="en-US" smtClean="0"/>
              <a:t>centreforworkplaceengagement.com</a:t>
            </a:r>
            <a:endParaRPr lang="en-US"/>
          </a:p>
        </p:txBody>
      </p:sp>
      <p:sp>
        <p:nvSpPr>
          <p:cNvPr id="5" name="Slide Number Placeholder 4"/>
          <p:cNvSpPr>
            <a:spLocks noGrp="1"/>
          </p:cNvSpPr>
          <p:nvPr>
            <p:ph type="sldNum" sz="quarter" idx="12"/>
          </p:nvPr>
        </p:nvSpPr>
        <p:spPr/>
        <p:txBody>
          <a:bodyPr/>
          <a:lstStyle/>
          <a:p>
            <a:fld id="{1F681EB9-DD10-5B4E-9DCD-E372849F765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1D65F-3FC7-504F-9C08-DA3EBDEF53E8}" type="datetime1">
              <a:rPr lang="en-US" smtClean="0"/>
              <a:pPr/>
              <a:t>5/13/18</a:t>
            </a:fld>
            <a:endParaRPr lang="en-US"/>
          </a:p>
        </p:txBody>
      </p:sp>
      <p:sp>
        <p:nvSpPr>
          <p:cNvPr id="3" name="Footer Placeholder 2"/>
          <p:cNvSpPr>
            <a:spLocks noGrp="1"/>
          </p:cNvSpPr>
          <p:nvPr>
            <p:ph type="ftr" sz="quarter" idx="11"/>
          </p:nvPr>
        </p:nvSpPr>
        <p:spPr/>
        <p:txBody>
          <a:bodyPr/>
          <a:lstStyle/>
          <a:p>
            <a:r>
              <a:rPr lang="en-US" smtClean="0"/>
              <a:t>centreforworkplaceengagement.com</a:t>
            </a:r>
            <a:endParaRPr lang="en-US"/>
          </a:p>
        </p:txBody>
      </p:sp>
      <p:sp>
        <p:nvSpPr>
          <p:cNvPr id="4" name="Slide Number Placeholder 3"/>
          <p:cNvSpPr>
            <a:spLocks noGrp="1"/>
          </p:cNvSpPr>
          <p:nvPr>
            <p:ph type="sldNum" sz="quarter" idx="12"/>
          </p:nvPr>
        </p:nvSpPr>
        <p:spPr/>
        <p:txBody>
          <a:bodyPr/>
          <a:lstStyle/>
          <a:p>
            <a:fld id="{1F681EB9-DD10-5B4E-9DCD-E372849F765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E3EB114-2146-CC4A-8F69-E79557705FB6}" type="datetime1">
              <a:rPr lang="en-US" smtClean="0"/>
              <a:pPr/>
              <a:t>5/13/18</a:t>
            </a:fld>
            <a:endParaRPr lang="en-US"/>
          </a:p>
        </p:txBody>
      </p:sp>
      <p:sp>
        <p:nvSpPr>
          <p:cNvPr id="6" name="Footer Placeholder 5"/>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9A5EE9E3-E32E-884C-B60A-CBEA35CB6EFD}" type="datetime1">
              <a:rPr lang="en-US" smtClean="0"/>
              <a:pPr/>
              <a:t>5/13/18</a:t>
            </a:fld>
            <a:endParaRPr lang="en-US"/>
          </a:p>
        </p:txBody>
      </p:sp>
      <p:sp>
        <p:nvSpPr>
          <p:cNvPr id="6" name="Footer Placeholder 5"/>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63B0-D365-3742-BB99-92785E0EDB97}" type="datetime1">
              <a:rPr lang="en-US" smtClean="0"/>
              <a:pPr/>
              <a:t>5/13/18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centreforworkplaceengagement.com</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81EB9-DD10-5B4E-9DCD-E372849F765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hyperlink" Target="http://www.centrefprwokplac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0.jpeg"/></Relationships>
</file>

<file path=ppt/slides/_rels/slide38.xml.rels><?xml version="1.0" encoding="UTF-8" standalone="yes"?>
<Relationships xmlns="http://schemas.openxmlformats.org/package/2006/relationships"><Relationship Id="rId3" Type="http://schemas.openxmlformats.org/officeDocument/2006/relationships/image" Target="../media/image21.pdf"/><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oleObject" Target="Macintosh%20HD:Users:annemartin:Desktop:CWE:articles:CWE%20Digest%20article.docx!OLE_LINK1" TargetMode="External"/><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70ED81B-A7FF-473F-A59F-105FF4E781A9}"/>
              </a:ext>
            </a:extLst>
          </p:cNvPr>
          <p:cNvPicPr>
            <a:picLocks noChangeAspect="1"/>
          </p:cNvPicPr>
          <p:nvPr/>
        </p:nvPicPr>
        <p:blipFill>
          <a:blip r:embed="rId2"/>
          <a:stretch>
            <a:fillRect/>
          </a:stretch>
        </p:blipFill>
        <p:spPr>
          <a:xfrm>
            <a:off x="51752" y="-103652"/>
            <a:ext cx="9144000" cy="6858000"/>
          </a:xfrm>
          <a:prstGeom prst="rect">
            <a:avLst/>
          </a:prstGeom>
        </p:spPr>
      </p:pic>
      <p:sp>
        <p:nvSpPr>
          <p:cNvPr id="7" name="Rectangl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C527E48-12D4-4444-AA6B-4E4E383CFC11}"/>
              </a:ext>
            </a:extLst>
          </p:cNvPr>
          <p:cNvSpPr/>
          <p:nvPr/>
        </p:nvSpPr>
        <p:spPr>
          <a:xfrm>
            <a:off x="0" y="2164508"/>
            <a:ext cx="6259951" cy="1200328"/>
          </a:xfrm>
          <a:prstGeom prst="rect">
            <a:avLst/>
          </a:prstGeom>
        </p:spPr>
        <p:txBody>
          <a:bodyPr wrap="square">
            <a:spAutoFit/>
          </a:bodyPr>
          <a:lstStyle/>
          <a:p>
            <a:pPr algn="ctr"/>
            <a:r>
              <a:rPr lang="en-US" sz="2800" b="1" dirty="0">
                <a:solidFill>
                  <a:schemeClr val="tx2">
                    <a:lumMod val="75000"/>
                  </a:schemeClr>
                </a:solidFill>
                <a:latin typeface="Lucida Bright" panose="02040602050505020304" pitchFamily="18" charset="0"/>
              </a:rPr>
              <a:t>Anne </a:t>
            </a:r>
            <a:r>
              <a:rPr lang="en-US" sz="2800" b="1" dirty="0" smtClean="0">
                <a:solidFill>
                  <a:schemeClr val="tx2">
                    <a:lumMod val="75000"/>
                  </a:schemeClr>
                </a:solidFill>
                <a:latin typeface="Lucida Bright" panose="02040602050505020304" pitchFamily="18" charset="0"/>
              </a:rPr>
              <a:t>Martin</a:t>
            </a:r>
          </a:p>
          <a:p>
            <a:pPr algn="ctr"/>
            <a:r>
              <a:rPr lang="en-US" sz="2400" b="1" dirty="0" smtClean="0">
                <a:solidFill>
                  <a:schemeClr val="tx2">
                    <a:lumMod val="75000"/>
                  </a:schemeClr>
                </a:solidFill>
                <a:latin typeface="Lucida Bright" panose="02040602050505020304" pitchFamily="18" charset="0"/>
              </a:rPr>
              <a:t>Centre for Workplace Engagement</a:t>
            </a:r>
          </a:p>
          <a:p>
            <a:pPr algn="ctr"/>
            <a:r>
              <a:rPr lang="en-US" sz="2000" b="1" dirty="0" smtClean="0">
                <a:solidFill>
                  <a:schemeClr val="tx2">
                    <a:lumMod val="75000"/>
                  </a:schemeClr>
                </a:solidFill>
                <a:latin typeface="Lucida Bright" panose="02040602050505020304" pitchFamily="18" charset="0"/>
              </a:rPr>
              <a:t>Shalem Mental Health Network </a:t>
            </a:r>
            <a:endParaRPr lang="en-CA" sz="2000" b="1" dirty="0">
              <a:solidFill>
                <a:schemeClr val="tx2">
                  <a:lumMod val="75000"/>
                </a:schemeClr>
              </a:solidFill>
            </a:endParaRPr>
          </a:p>
        </p:txBody>
      </p:sp>
      <p:sp>
        <p:nvSpPr>
          <p:cNvPr id="8" name="Subtitl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D658546-DF2E-4452-B22B-F703CBBFB7CD}"/>
              </a:ext>
            </a:extLst>
          </p:cNvPr>
          <p:cNvSpPr txBox="1">
            <a:spLocks/>
          </p:cNvSpPr>
          <p:nvPr/>
        </p:nvSpPr>
        <p:spPr>
          <a:xfrm>
            <a:off x="3556000" y="5552083"/>
            <a:ext cx="5605886" cy="116839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i="1" dirty="0" smtClean="0">
                <a:solidFill>
                  <a:schemeClr val="accent4">
                    <a:lumMod val="50000"/>
                  </a:schemeClr>
                </a:solidFill>
                <a:latin typeface="Lucida Bright" panose="02040602050505020304" pitchFamily="18" charset="0"/>
              </a:rPr>
              <a:t>Leading and Sustaining Change</a:t>
            </a:r>
          </a:p>
          <a:p>
            <a:pPr algn="l"/>
            <a:r>
              <a:rPr lang="en-US" sz="2000" b="1" i="1" dirty="0" smtClean="0">
                <a:solidFill>
                  <a:schemeClr val="accent4">
                    <a:lumMod val="50000"/>
                  </a:schemeClr>
                </a:solidFill>
                <a:latin typeface="Lucida Bright" panose="02040602050505020304" pitchFamily="18" charset="0"/>
              </a:rPr>
              <a:t>IIRP Conference, Toronto</a:t>
            </a:r>
          </a:p>
          <a:p>
            <a:pPr algn="l"/>
            <a:r>
              <a:rPr lang="en-US" sz="1800" b="1" i="1" dirty="0" smtClean="0">
                <a:solidFill>
                  <a:schemeClr val="accent4">
                    <a:lumMod val="50000"/>
                  </a:schemeClr>
                </a:solidFill>
                <a:latin typeface="Lucida Bright" panose="02040602050505020304" pitchFamily="18" charset="0"/>
              </a:rPr>
              <a:t>May 1, </a:t>
            </a:r>
            <a:r>
              <a:rPr lang="en-US" sz="1800" b="1" i="1" dirty="0">
                <a:solidFill>
                  <a:schemeClr val="accent4">
                    <a:lumMod val="50000"/>
                  </a:schemeClr>
                </a:solidFill>
                <a:latin typeface="Lucida Bright" panose="02040602050505020304" pitchFamily="18" charset="0"/>
              </a:rPr>
              <a:t>2018</a:t>
            </a:r>
          </a:p>
        </p:txBody>
      </p:sp>
      <p:sp>
        <p:nvSpPr>
          <p:cNvPr id="9" name="Title 8"/>
          <p:cNvSpPr>
            <a:spLocks noGrp="1"/>
          </p:cNvSpPr>
          <p:nvPr>
            <p:ph type="ctrTitle"/>
          </p:nvPr>
        </p:nvSpPr>
        <p:spPr>
          <a:xfrm>
            <a:off x="1931642" y="250440"/>
            <a:ext cx="6850174" cy="1914068"/>
          </a:xfrm>
        </p:spPr>
        <p:txBody>
          <a:bodyPr/>
          <a:lstStyle/>
          <a:p>
            <a:r>
              <a:rPr lang="en-US" dirty="0" smtClean="0"/>
              <a:t>The </a:t>
            </a:r>
            <a:r>
              <a:rPr lang="en-US" i="1" dirty="0" smtClean="0"/>
              <a:t>Dis</a:t>
            </a:r>
            <a:r>
              <a:rPr lang="en-US" dirty="0" smtClean="0"/>
              <a:t>engagement Crisis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7315200" cy="722781"/>
          </a:xfrm>
        </p:spPr>
        <p:txBody>
          <a:bodyPr>
            <a:normAutofit/>
          </a:bodyPr>
          <a:lstStyle/>
          <a:p>
            <a:pPr algn="l"/>
            <a:endParaRPr lang="en-US" sz="4000" b="1" dirty="0">
              <a:solidFill>
                <a:schemeClr val="accent4">
                  <a:lumMod val="50000"/>
                </a:schemeClr>
              </a:solidFill>
              <a:latin typeface="Lucida Bright" panose="02040602050505020304" pitchFamily="18" charset="0"/>
            </a:endParaRPr>
          </a:p>
        </p:txBody>
      </p:sp>
      <p:pic>
        <p:nvPicPr>
          <p:cNvPr id="5" name="Content Placeholder 4" descr="why employees leave.jpg"/>
          <p:cNvPicPr>
            <a:picLocks noGrp="1" noChangeAspect="1"/>
          </p:cNvPicPr>
          <p:nvPr>
            <p:ph idx="1"/>
          </p:nvPr>
        </p:nvPicPr>
        <p:blipFill>
          <a:blip r:embed="rId3"/>
          <a:srcRect l="-10610" r="-10610"/>
          <a:stretch>
            <a:fillRect/>
          </a:stretch>
        </p:blipFill>
        <p:spPr>
          <a:xfrm>
            <a:off x="457200" y="720196"/>
            <a:ext cx="8229600" cy="5087937"/>
          </a:xfrm>
        </p:spPr>
      </p:pic>
      <p:sp>
        <p:nvSpPr>
          <p:cNvPr id="6" name="Footer Placeholder 5"/>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4"/>
            <a:ext cx="7315200" cy="382900"/>
          </a:xfrm>
        </p:spPr>
        <p:txBody>
          <a:bodyPr>
            <a:normAutofit fontScale="90000"/>
          </a:bodyPr>
          <a:lstStyle/>
          <a:p>
            <a:pPr algn="l"/>
            <a:r>
              <a:rPr lang="en-US" sz="4000" b="1" dirty="0" smtClean="0">
                <a:solidFill>
                  <a:schemeClr val="accent4">
                    <a:lumMod val="50000"/>
                  </a:schemeClr>
                </a:solidFill>
                <a:latin typeface="Lucida Bright" panose="02040602050505020304" pitchFamily="18" charset="0"/>
              </a:rPr>
              <a:t/>
            </a:r>
            <a:br>
              <a:rPr lang="en-US" sz="4000" b="1" dirty="0" smtClean="0">
                <a:solidFill>
                  <a:schemeClr val="accent4">
                    <a:lumMod val="50000"/>
                  </a:schemeClr>
                </a:solidFill>
                <a:latin typeface="Lucida Bright" panose="02040602050505020304" pitchFamily="18" charset="0"/>
              </a:rPr>
            </a:br>
            <a:r>
              <a:rPr lang="en-US" sz="4000" b="1" dirty="0" smtClean="0">
                <a:solidFill>
                  <a:schemeClr val="accent4">
                    <a:lumMod val="50000"/>
                  </a:schemeClr>
                </a:solidFill>
                <a:latin typeface="Lucida Bright" panose="02040602050505020304" pitchFamily="18" charset="0"/>
              </a:rPr>
              <a:t>Reasons employees say </a:t>
            </a:r>
            <a:br>
              <a:rPr lang="en-US" sz="4000" b="1" dirty="0" smtClean="0">
                <a:solidFill>
                  <a:schemeClr val="accent4">
                    <a:lumMod val="50000"/>
                  </a:schemeClr>
                </a:solidFill>
                <a:latin typeface="Lucida Bright" panose="02040602050505020304" pitchFamily="18" charset="0"/>
              </a:rPr>
            </a:br>
            <a:r>
              <a:rPr lang="en-US" sz="4000" b="1" dirty="0" smtClean="0">
                <a:solidFill>
                  <a:schemeClr val="accent4">
                    <a:lumMod val="50000"/>
                  </a:schemeClr>
                </a:solidFill>
                <a:latin typeface="Lucida Bright" panose="02040602050505020304" pitchFamily="18" charset="0"/>
              </a:rPr>
              <a:t>they leave:</a:t>
            </a:r>
            <a:endParaRPr lang="en-US" sz="4000" b="1" dirty="0">
              <a:solidFill>
                <a:schemeClr val="accent4">
                  <a:lumMod val="50000"/>
                </a:schemeClr>
              </a:solidFill>
              <a:latin typeface="Lucida Bright" panose="02040602050505020304" pitchFamily="18" charset="0"/>
            </a:endParaRPr>
          </a:p>
        </p:txBody>
      </p:sp>
      <p:sp>
        <p:nvSpPr>
          <p:cNvPr id="6" name="Content Placeholder 5"/>
          <p:cNvSpPr>
            <a:spLocks noGrp="1"/>
          </p:cNvSpPr>
          <p:nvPr>
            <p:ph idx="1"/>
          </p:nvPr>
        </p:nvSpPr>
        <p:spPr>
          <a:xfrm>
            <a:off x="804851" y="1600200"/>
            <a:ext cx="8799703" cy="4982764"/>
          </a:xfrm>
        </p:spPr>
        <p:txBody>
          <a:bodyPr>
            <a:normAutofit lnSpcReduction="10000"/>
          </a:bodyPr>
          <a:lstStyle/>
          <a:p>
            <a:pPr>
              <a:buNone/>
            </a:pPr>
            <a:r>
              <a:rPr lang="en-US" dirty="0" smtClean="0"/>
              <a:t>1. Poor management</a:t>
            </a:r>
          </a:p>
          <a:p>
            <a:pPr>
              <a:buNone/>
            </a:pPr>
            <a:r>
              <a:rPr lang="en-US" dirty="0" smtClean="0"/>
              <a:t>2. Lack of career growth </a:t>
            </a:r>
          </a:p>
          <a:p>
            <a:pPr>
              <a:buNone/>
            </a:pPr>
            <a:r>
              <a:rPr lang="en-US" dirty="0" smtClean="0"/>
              <a:t>3. Poor communication</a:t>
            </a:r>
          </a:p>
          <a:p>
            <a:pPr>
              <a:buNone/>
            </a:pPr>
            <a:r>
              <a:rPr lang="en-US" dirty="0" smtClean="0"/>
              <a:t>5. Lack of recognition</a:t>
            </a:r>
          </a:p>
          <a:p>
            <a:pPr>
              <a:buNone/>
            </a:pPr>
            <a:r>
              <a:rPr lang="en-US" dirty="0" smtClean="0"/>
              <a:t>6. Poor senior leadership</a:t>
            </a:r>
          </a:p>
          <a:p>
            <a:pPr>
              <a:buNone/>
            </a:pPr>
            <a:r>
              <a:rPr lang="en-US" dirty="0" smtClean="0"/>
              <a:t>7. Lack of training</a:t>
            </a:r>
          </a:p>
          <a:p>
            <a:pPr>
              <a:buNone/>
            </a:pPr>
            <a:r>
              <a:rPr lang="en-US" dirty="0" smtClean="0"/>
              <a:t>8. Excessive workload</a:t>
            </a:r>
          </a:p>
          <a:p>
            <a:pPr>
              <a:buNone/>
            </a:pPr>
            <a:r>
              <a:rPr lang="en-US" dirty="0" smtClean="0"/>
              <a:t>9. Lack of tools and resources</a:t>
            </a:r>
          </a:p>
          <a:p>
            <a:pPr>
              <a:buNone/>
            </a:pPr>
            <a:r>
              <a:rPr lang="en-US" dirty="0" smtClean="0"/>
              <a:t>10. Lack of teamwork</a:t>
            </a:r>
          </a:p>
          <a:p>
            <a:pPr>
              <a:buNone/>
            </a:pPr>
            <a:endParaRPr lang="en-US" b="1" dirty="0" smtClean="0"/>
          </a:p>
          <a:p>
            <a:pPr>
              <a:buNone/>
            </a:pP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2"/>
            <a:ext cx="7315200" cy="1599317"/>
          </a:xfrm>
        </p:spPr>
        <p:txBody>
          <a:bodyPr>
            <a:normAutofit/>
          </a:bodyPr>
          <a:lstStyle/>
          <a:p>
            <a:pPr algn="l"/>
            <a:r>
              <a:rPr lang="en-US" sz="4000" b="1" dirty="0" smtClean="0">
                <a:solidFill>
                  <a:schemeClr val="accent4">
                    <a:lumMod val="50000"/>
                  </a:schemeClr>
                </a:solidFill>
                <a:latin typeface="Lucida Bright" panose="02040602050505020304" pitchFamily="18" charset="0"/>
              </a:rPr>
              <a:t>CWE: its beginnings</a:t>
            </a:r>
            <a:endParaRPr lang="en-US" sz="4000" b="1" dirty="0">
              <a:solidFill>
                <a:schemeClr val="accent4">
                  <a:lumMod val="50000"/>
                </a:schemeClr>
              </a:solidFill>
              <a:latin typeface="Lucida Bright" panose="02040602050505020304" pitchFamily="18" charset="0"/>
            </a:endParaRPr>
          </a:p>
        </p:txBody>
      </p:sp>
      <p:sp>
        <p:nvSpPr>
          <p:cNvPr id="3" name="Content Placeholder 2"/>
          <p:cNvSpPr>
            <a:spLocks noGrp="1"/>
          </p:cNvSpPr>
          <p:nvPr>
            <p:ph idx="1"/>
          </p:nvPr>
        </p:nvSpPr>
        <p:spPr>
          <a:xfrm>
            <a:off x="482911" y="1896179"/>
            <a:ext cx="8661089" cy="4229984"/>
          </a:xfrm>
        </p:spPr>
        <p:txBody>
          <a:bodyPr>
            <a:normAutofit fontScale="92500"/>
          </a:bodyPr>
          <a:lstStyle/>
          <a:p>
            <a:r>
              <a:rPr lang="en-US" dirty="0" smtClean="0"/>
              <a:t>Our work experiences: restorative responses in churches and schools were often workplace issues</a:t>
            </a:r>
          </a:p>
          <a:p>
            <a:pPr lvl="1"/>
            <a:r>
              <a:rPr lang="en-US" dirty="0" smtClean="0"/>
              <a:t>Staff conflicts</a:t>
            </a:r>
          </a:p>
          <a:p>
            <a:pPr lvl="1"/>
            <a:r>
              <a:rPr lang="en-US" dirty="0" smtClean="0"/>
              <a:t>Dismissals</a:t>
            </a:r>
          </a:p>
          <a:p>
            <a:r>
              <a:rPr lang="en-US" dirty="0" smtClean="0"/>
              <a:t>Invited to provide services to workplaces</a:t>
            </a:r>
          </a:p>
          <a:p>
            <a:pPr lvl="0"/>
            <a:r>
              <a:rPr lang="en-US" dirty="0" smtClean="0"/>
              <a:t>Inquiry from a Union about working together</a:t>
            </a:r>
          </a:p>
          <a:p>
            <a:r>
              <a:rPr lang="en-US" dirty="0" smtClean="0"/>
              <a:t>Knew of others doing workplace RP</a:t>
            </a:r>
          </a:p>
          <a:p>
            <a:r>
              <a:rPr lang="en-US" dirty="0" smtClean="0"/>
              <a:t>Shalem strives to be a restorative workplace</a:t>
            </a:r>
          </a:p>
          <a:p>
            <a:pPr lvl="0"/>
            <a:endParaRPr lang="en-US" dirty="0" smtClean="0"/>
          </a:p>
          <a:p>
            <a:pPr lvl="0"/>
            <a:endParaRPr lang="en-US" dirty="0" smtClean="0"/>
          </a:p>
          <a:p>
            <a:pPr lvl="0"/>
            <a:endParaRPr lang="en-US" dirty="0" smtClean="0"/>
          </a:p>
          <a:p>
            <a:pPr lvl="0"/>
            <a:endParaRPr lang="en-US" dirty="0" smtClean="0"/>
          </a:p>
          <a:p>
            <a:pPr marL="857250" lvl="2" indent="-457200">
              <a:buFont typeface="Courier New" panose="02070309020205020404" pitchFamily="49" charset="0"/>
              <a:buChar char="o"/>
            </a:pPr>
            <a:endParaRPr lang="en-US" dirty="0">
              <a:solidFill>
                <a:schemeClr val="accent4">
                  <a:lumMod val="50000"/>
                </a:schemeClr>
              </a:solidFill>
              <a:latin typeface="Lucida Bright" panose="02040602050505020304" pitchFamily="18" charset="0"/>
            </a:endParaRPr>
          </a:p>
        </p:txBody>
      </p:sp>
      <p:sp>
        <p:nvSpPr>
          <p:cNvPr id="7" name="Footer Placeholder 6"/>
          <p:cNvSpPr>
            <a:spLocks noGrp="1"/>
          </p:cNvSpPr>
          <p:nvPr>
            <p:ph type="ftr" sz="quarter" idx="11"/>
          </p:nvPr>
        </p:nvSpPr>
        <p:spPr/>
        <p:txBody>
          <a:bodyPr/>
          <a:lstStyle/>
          <a:p>
            <a:r>
              <a:rPr lang="en-US" smtClean="0"/>
              <a:t>centreforworkplaceengagement.com</a:t>
            </a:r>
            <a:endParaRPr lang="en-US"/>
          </a:p>
        </p:txBody>
      </p:sp>
      <p:sp>
        <p:nvSpPr>
          <p:cNvPr id="8" name="Slide Number Placeholder 7"/>
          <p:cNvSpPr>
            <a:spLocks noGrp="1"/>
          </p:cNvSpPr>
          <p:nvPr>
            <p:ph type="sldNum" sz="quarter" idx="12"/>
          </p:nvPr>
        </p:nvSpPr>
        <p:spPr/>
        <p:txBody>
          <a:bodyPr/>
          <a:lstStyle/>
          <a:p>
            <a:fld id="{1F681EB9-DD10-5B4E-9DCD-E372849F765C}"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7315200" cy="1143000"/>
          </a:xfrm>
        </p:spPr>
        <p:txBody>
          <a:bodyPr>
            <a:normAutofit/>
          </a:bodyPr>
          <a:lstStyle/>
          <a:p>
            <a:pPr algn="l"/>
            <a:r>
              <a:rPr lang="en-US" sz="4000" b="1" dirty="0" smtClean="0">
                <a:solidFill>
                  <a:schemeClr val="accent4">
                    <a:lumMod val="50000"/>
                  </a:schemeClr>
                </a:solidFill>
                <a:latin typeface="Lucida Bright" panose="02040602050505020304" pitchFamily="18" charset="0"/>
              </a:rPr>
              <a:t>Responding to the crisis</a:t>
            </a:r>
            <a:endParaRPr lang="en-US" sz="4000" b="1" dirty="0">
              <a:solidFill>
                <a:schemeClr val="accent4">
                  <a:lumMod val="50000"/>
                </a:schemeClr>
              </a:solidFill>
              <a:latin typeface="Lucida Bright" panose="02040602050505020304" pitchFamily="18" charset="0"/>
            </a:endParaRPr>
          </a:p>
        </p:txBody>
      </p:sp>
      <p:sp>
        <p:nvSpPr>
          <p:cNvPr id="3" name="Content Placeholder 2"/>
          <p:cNvSpPr>
            <a:spLocks noGrp="1"/>
          </p:cNvSpPr>
          <p:nvPr>
            <p:ph idx="1"/>
          </p:nvPr>
        </p:nvSpPr>
        <p:spPr>
          <a:xfrm>
            <a:off x="480291" y="1600200"/>
            <a:ext cx="8206509" cy="4946987"/>
          </a:xfrm>
        </p:spPr>
        <p:txBody>
          <a:bodyPr>
            <a:normAutofit/>
          </a:bodyPr>
          <a:lstStyle/>
          <a:p>
            <a:pPr marL="0" indent="0">
              <a:buNone/>
            </a:pPr>
            <a:endParaRPr lang="en-US" b="1" dirty="0" smtClean="0">
              <a:solidFill>
                <a:schemeClr val="accent4">
                  <a:lumMod val="50000"/>
                </a:schemeClr>
              </a:solidFill>
              <a:latin typeface="Lucida Bright" panose="02040602050505020304" pitchFamily="18" charset="0"/>
            </a:endParaRPr>
          </a:p>
          <a:p>
            <a:pPr marL="0" indent="0" algn="ctr">
              <a:buNone/>
            </a:pPr>
            <a:r>
              <a:rPr lang="en-US" b="1" dirty="0" smtClean="0">
                <a:solidFill>
                  <a:schemeClr val="accent4">
                    <a:lumMod val="50000"/>
                  </a:schemeClr>
                </a:solidFill>
                <a:latin typeface="Lucida Bright" panose="02040602050505020304" pitchFamily="18" charset="0"/>
              </a:rPr>
              <a:t>What? A crisis?</a:t>
            </a:r>
          </a:p>
          <a:p>
            <a:pPr marL="0" indent="0">
              <a:buNone/>
            </a:pPr>
            <a:endParaRPr lang="en-US" b="1" dirty="0" smtClean="0">
              <a:solidFill>
                <a:schemeClr val="accent4">
                  <a:lumMod val="50000"/>
                </a:schemeClr>
              </a:solidFill>
              <a:latin typeface="Lucida Bright" panose="02040602050505020304" pitchFamily="18" charset="0"/>
            </a:endParaRPr>
          </a:p>
          <a:p>
            <a:pPr marL="0" indent="0">
              <a:buNone/>
            </a:pPr>
            <a:endParaRPr lang="en-US" b="1" dirty="0" smtClean="0">
              <a:solidFill>
                <a:schemeClr val="accent4">
                  <a:lumMod val="50000"/>
                </a:schemeClr>
              </a:solidFill>
              <a:latin typeface="Lucida Bright" panose="02040602050505020304" pitchFamily="18" charset="0"/>
            </a:endParaRPr>
          </a:p>
          <a:p>
            <a:pPr marL="0" indent="0">
              <a:buNone/>
            </a:pPr>
            <a:endParaRPr lang="en-US" b="1" dirty="0" smtClean="0">
              <a:solidFill>
                <a:schemeClr val="accent4">
                  <a:lumMod val="50000"/>
                </a:schemeClr>
              </a:solidFill>
              <a:latin typeface="Lucida Bright" panose="02040602050505020304" pitchFamily="18" charset="0"/>
            </a:endParaRPr>
          </a:p>
          <a:p>
            <a:pPr marL="0" indent="0">
              <a:buNone/>
            </a:pPr>
            <a:endParaRPr lang="en-US" b="1" dirty="0" smtClean="0">
              <a:solidFill>
                <a:schemeClr val="accent4">
                  <a:lumMod val="50000"/>
                </a:schemeClr>
              </a:solidFill>
              <a:latin typeface="Lucida Bright" panose="02040602050505020304" pitchFamily="18" charset="0"/>
            </a:endParaRPr>
          </a:p>
          <a:p>
            <a:pPr marL="0" indent="0">
              <a:buNone/>
            </a:pPr>
            <a:endParaRPr lang="en-US" b="1" dirty="0" smtClean="0">
              <a:solidFill>
                <a:schemeClr val="accent4">
                  <a:lumMod val="50000"/>
                </a:schemeClr>
              </a:solidFill>
              <a:latin typeface="Lucida Bright" panose="02040602050505020304" pitchFamily="18" charset="0"/>
            </a:endParaRPr>
          </a:p>
          <a:p>
            <a:pPr marL="0" indent="0">
              <a:buNone/>
            </a:pPr>
            <a:endParaRPr lang="en-US" b="1" dirty="0" smtClean="0">
              <a:solidFill>
                <a:schemeClr val="accent4">
                  <a:lumMod val="50000"/>
                </a:schemeClr>
              </a:solidFill>
              <a:latin typeface="Lucida Bright" panose="02040602050505020304" pitchFamily="18" charset="0"/>
            </a:endParaRPr>
          </a:p>
          <a:p>
            <a:pPr marL="0" indent="0">
              <a:buNone/>
            </a:pPr>
            <a:endParaRPr lang="en-US" b="1" dirty="0" smtClean="0">
              <a:solidFill>
                <a:schemeClr val="accent4">
                  <a:lumMod val="50000"/>
                </a:schemeClr>
              </a:solidFill>
              <a:latin typeface="Lucida Bright" panose="02040602050505020304" pitchFamily="18" charset="0"/>
            </a:endParaRPr>
          </a:p>
          <a:p>
            <a:pPr marL="0" indent="0">
              <a:buNone/>
            </a:pPr>
            <a:endParaRPr lang="en-US" sz="2800" b="1" dirty="0" smtClean="0">
              <a:solidFill>
                <a:schemeClr val="accent4">
                  <a:lumMod val="50000"/>
                </a:schemeClr>
              </a:solidFill>
              <a:latin typeface="Lucida Bright" panose="02040602050505020304" pitchFamily="18" charset="0"/>
            </a:endParaRPr>
          </a:p>
          <a:p>
            <a:pPr marL="0" indent="0">
              <a:buNone/>
            </a:pPr>
            <a:endParaRPr lang="en-US" sz="2800" b="1" dirty="0" smtClean="0">
              <a:solidFill>
                <a:schemeClr val="accent4">
                  <a:lumMod val="50000"/>
                </a:schemeClr>
              </a:solidFill>
              <a:latin typeface="Lucida Bright" panose="02040602050505020304" pitchFamily="18" charset="0"/>
            </a:endParaRPr>
          </a:p>
          <a:p>
            <a:pPr marL="0" indent="0">
              <a:buNone/>
            </a:pPr>
            <a:endParaRPr lang="en-US" sz="2800" b="1" dirty="0" smtClean="0">
              <a:solidFill>
                <a:schemeClr val="accent4">
                  <a:lumMod val="50000"/>
                </a:schemeClr>
              </a:solidFill>
              <a:latin typeface="Lucida Bright" panose="02040602050505020304" pitchFamily="18" charset="0"/>
            </a:endParaRPr>
          </a:p>
          <a:p>
            <a:pPr marL="0" indent="0">
              <a:buNone/>
            </a:pPr>
            <a:endParaRPr lang="en-US" sz="2800" b="1" dirty="0" smtClean="0">
              <a:solidFill>
                <a:schemeClr val="accent4">
                  <a:lumMod val="50000"/>
                </a:schemeClr>
              </a:solidFill>
              <a:latin typeface="Lucida Bright" panose="02040602050505020304" pitchFamily="18" charset="0"/>
            </a:endParaRPr>
          </a:p>
          <a:p>
            <a:pPr marL="0" indent="0">
              <a:buNone/>
            </a:pPr>
            <a:endParaRPr lang="en-US" sz="2800" b="1" dirty="0" smtClean="0">
              <a:solidFill>
                <a:schemeClr val="accent4">
                  <a:lumMod val="50000"/>
                </a:schemeClr>
              </a:solidFill>
              <a:latin typeface="Lucida Bright" panose="02040602050505020304" pitchFamily="18" charset="0"/>
            </a:endParaRPr>
          </a:p>
          <a:p>
            <a:pPr marL="0" indent="0">
              <a:buNone/>
            </a:pPr>
            <a:endParaRPr lang="en-US" sz="2800" b="1" dirty="0" smtClean="0">
              <a:solidFill>
                <a:schemeClr val="accent4">
                  <a:lumMod val="50000"/>
                </a:schemeClr>
              </a:solidFill>
              <a:latin typeface="Lucida Bright" panose="02040602050505020304" pitchFamily="18" charset="0"/>
            </a:endParaRPr>
          </a:p>
          <a:p>
            <a:pPr marL="0" indent="0">
              <a:buNone/>
            </a:pPr>
            <a:endParaRPr lang="en-US" sz="2800" dirty="0" smtClean="0">
              <a:solidFill>
                <a:schemeClr val="accent4">
                  <a:lumMod val="50000"/>
                </a:schemeClr>
              </a:solidFill>
              <a:latin typeface="Lucida Bright" panose="02040602050505020304" pitchFamily="18" charset="0"/>
            </a:endParaRPr>
          </a:p>
          <a:p>
            <a:pPr marL="857250" lvl="2" indent="-457200">
              <a:buFont typeface="Courier New" panose="02070309020205020404" pitchFamily="49" charset="0"/>
              <a:buChar char="o"/>
            </a:pPr>
            <a:endParaRPr lang="en-US" dirty="0">
              <a:solidFill>
                <a:schemeClr val="accent4">
                  <a:lumMod val="50000"/>
                </a:schemeClr>
              </a:solidFill>
              <a:latin typeface="Lucida Bright" panose="02040602050505020304" pitchFamily="18" charset="0"/>
            </a:endParaRPr>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3"/>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7034620" cy="1143000"/>
          </a:xfrm>
        </p:spPr>
        <p:txBody>
          <a:bodyPr>
            <a:normAutofit/>
          </a:bodyPr>
          <a:lstStyle/>
          <a:p>
            <a:pPr algn="l"/>
            <a:r>
              <a:rPr lang="en-US" sz="4000" b="1" dirty="0" smtClean="0">
                <a:solidFill>
                  <a:schemeClr val="accent4">
                    <a:lumMod val="50000"/>
                  </a:schemeClr>
                </a:solidFill>
                <a:latin typeface="Lucida Bright" panose="02040602050505020304" pitchFamily="18" charset="0"/>
              </a:rPr>
              <a:t>The data was out there</a:t>
            </a:r>
            <a:endParaRPr lang="en-US" sz="4000" b="1" dirty="0">
              <a:solidFill>
                <a:schemeClr val="accent4">
                  <a:lumMod val="50000"/>
                </a:schemeClr>
              </a:solidFill>
              <a:latin typeface="Lucida Bright" panose="02040602050505020304" pitchFamily="18" charset="0"/>
            </a:endParaRPr>
          </a:p>
        </p:txBody>
      </p:sp>
      <p:sp>
        <p:nvSpPr>
          <p:cNvPr id="3" name="Content Placeholder 2"/>
          <p:cNvSpPr>
            <a:spLocks noGrp="1"/>
          </p:cNvSpPr>
          <p:nvPr>
            <p:ph idx="1"/>
          </p:nvPr>
        </p:nvSpPr>
        <p:spPr>
          <a:xfrm>
            <a:off x="947934" y="2361281"/>
            <a:ext cx="8196065" cy="3764882"/>
          </a:xfrm>
        </p:spPr>
        <p:txBody>
          <a:bodyPr>
            <a:normAutofit/>
          </a:bodyPr>
          <a:lstStyle/>
          <a:p>
            <a:endParaRPr lang="en-US" dirty="0" smtClean="0"/>
          </a:p>
          <a:p>
            <a:pPr>
              <a:buNone/>
            </a:pPr>
            <a:endParaRPr lang="en-US" dirty="0" smtClean="0"/>
          </a:p>
          <a:p>
            <a:pPr>
              <a:buNone/>
            </a:pPr>
            <a:endParaRPr lang="en-US" dirty="0" smtClean="0"/>
          </a:p>
          <a:p>
            <a:pPr algn="ctr">
              <a:buNone/>
            </a:pPr>
            <a:endParaRPr lang="en-US" sz="2000" dirty="0" smtClean="0">
              <a:solidFill>
                <a:srgbClr val="0000FF"/>
              </a:solidFill>
            </a:endParaRPr>
          </a:p>
          <a:p>
            <a:endParaRPr lang="en-US" dirty="0" smtClean="0"/>
          </a:p>
          <a:p>
            <a:pPr>
              <a:buNone/>
            </a:pPr>
            <a:endParaRPr lang="en-US" dirty="0" smtClean="0"/>
          </a:p>
          <a:p>
            <a:pPr marL="857250" lvl="2" indent="-457200">
              <a:buFont typeface="Courier New" panose="02070309020205020404" pitchFamily="49" charset="0"/>
              <a:buChar char="o"/>
            </a:pPr>
            <a:endParaRPr lang="en-US" dirty="0">
              <a:solidFill>
                <a:schemeClr val="accent4">
                  <a:lumMod val="50000"/>
                </a:schemeClr>
              </a:solidFill>
              <a:latin typeface="Lucida Bright" panose="02040602050505020304" pitchFamily="18" charset="0"/>
            </a:endParaRPr>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14</a:t>
            </a:fld>
            <a:endParaRPr lang="en-US"/>
          </a:p>
        </p:txBody>
      </p:sp>
      <p:sp>
        <p:nvSpPr>
          <p:cNvPr id="7" name="Rectangle 6"/>
          <p:cNvSpPr/>
          <p:nvPr/>
        </p:nvSpPr>
        <p:spPr>
          <a:xfrm>
            <a:off x="947935" y="2361281"/>
            <a:ext cx="7243658" cy="1569660"/>
          </a:xfrm>
          <a:prstGeom prst="rect">
            <a:avLst/>
          </a:prstGeom>
        </p:spPr>
        <p:txBody>
          <a:bodyPr wrap="square">
            <a:spAutoFit/>
          </a:bodyPr>
          <a:lstStyle/>
          <a:p>
            <a:pPr>
              <a:buFont typeface="Arial"/>
              <a:buChar char="•"/>
            </a:pPr>
            <a:r>
              <a:rPr lang="en-US" sz="3200" dirty="0" smtClean="0"/>
              <a:t> Gallup Employee Engagement reports</a:t>
            </a:r>
          </a:p>
          <a:p>
            <a:pPr>
              <a:buFont typeface="Arial"/>
              <a:buChar char="•"/>
            </a:pPr>
            <a:r>
              <a:rPr lang="en-US" sz="3200" dirty="0" smtClean="0"/>
              <a:t> Canada Human Resources Centre</a:t>
            </a:r>
          </a:p>
          <a:p>
            <a:pPr>
              <a:buFont typeface="Arial"/>
              <a:buChar char="•"/>
            </a:pPr>
            <a:r>
              <a:rPr lang="en-US" sz="3200" dirty="0" smtClean="0"/>
              <a:t> Mental Health Commission of Canada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3"/>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7034620" cy="655507"/>
          </a:xfrm>
        </p:spPr>
        <p:txBody>
          <a:bodyPr>
            <a:normAutofit fontScale="90000"/>
          </a:bodyPr>
          <a:lstStyle/>
          <a:p>
            <a:pPr algn="l"/>
            <a:endParaRPr lang="en-US" sz="4000" b="1" dirty="0">
              <a:solidFill>
                <a:schemeClr val="accent4">
                  <a:lumMod val="50000"/>
                </a:schemeClr>
              </a:solidFill>
              <a:latin typeface="Lucida Bright" panose="02040602050505020304" pitchFamily="18" charset="0"/>
            </a:endParaRPr>
          </a:p>
        </p:txBody>
      </p:sp>
      <p:sp>
        <p:nvSpPr>
          <p:cNvPr id="3" name="Content Placeholder 2"/>
          <p:cNvSpPr>
            <a:spLocks noGrp="1"/>
          </p:cNvSpPr>
          <p:nvPr>
            <p:ph idx="1"/>
          </p:nvPr>
        </p:nvSpPr>
        <p:spPr>
          <a:xfrm>
            <a:off x="947934" y="2361281"/>
            <a:ext cx="8196065" cy="3764882"/>
          </a:xfrm>
        </p:spPr>
        <p:txBody>
          <a:bodyPr>
            <a:normAutofit/>
          </a:bodyPr>
          <a:lstStyle/>
          <a:p>
            <a:pPr>
              <a:buNone/>
            </a:pPr>
            <a:endParaRPr lang="en-US" dirty="0" smtClean="0"/>
          </a:p>
          <a:p>
            <a:pPr algn="ctr">
              <a:buNone/>
            </a:pPr>
            <a:endParaRPr lang="en-US" sz="2000" dirty="0" smtClean="0">
              <a:solidFill>
                <a:srgbClr val="0000FF"/>
              </a:solidFill>
            </a:endParaRPr>
          </a:p>
          <a:p>
            <a:endParaRPr lang="en-US" dirty="0" smtClean="0"/>
          </a:p>
          <a:p>
            <a:pPr>
              <a:buNone/>
            </a:pPr>
            <a:endParaRPr lang="en-US" dirty="0" smtClean="0"/>
          </a:p>
          <a:p>
            <a:pPr marL="857250" lvl="2" indent="-457200">
              <a:buFont typeface="Courier New" panose="02070309020205020404" pitchFamily="49" charset="0"/>
              <a:buChar char="o"/>
            </a:pPr>
            <a:endParaRPr lang="en-US" dirty="0">
              <a:solidFill>
                <a:schemeClr val="accent4">
                  <a:lumMod val="50000"/>
                </a:schemeClr>
              </a:solidFill>
              <a:latin typeface="Lucida Bright" panose="02040602050505020304" pitchFamily="18" charset="0"/>
            </a:endParaRPr>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15</a:t>
            </a:fld>
            <a:endParaRPr lang="en-US"/>
          </a:p>
        </p:txBody>
      </p:sp>
      <p:pic>
        <p:nvPicPr>
          <p:cNvPr id="8" name="Picture 7"/>
          <p:cNvPicPr>
            <a:picLocks noChangeAspect="1"/>
          </p:cNvPicPr>
          <p:nvPr/>
        </p:nvPicPr>
        <p:blipFill>
          <a:blip r:embed="rId4"/>
          <a:stretch>
            <a:fillRect/>
          </a:stretch>
        </p:blipFill>
        <p:spPr>
          <a:xfrm>
            <a:off x="759077" y="1439863"/>
            <a:ext cx="7927723" cy="422528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947934" y="296862"/>
            <a:ext cx="7976968" cy="1813979"/>
          </a:xfrm>
        </p:spPr>
        <p:txBody>
          <a:bodyPr>
            <a:normAutofit/>
          </a:bodyPr>
          <a:lstStyle/>
          <a:p>
            <a:pPr algn="l"/>
            <a:r>
              <a:rPr lang="en-US" sz="4000" dirty="0" smtClean="0"/>
              <a:t>Canadian Standards Association:</a:t>
            </a:r>
            <a:r>
              <a:rPr lang="en-US" sz="3111" dirty="0" smtClean="0"/>
              <a:t/>
            </a:r>
            <a:br>
              <a:rPr lang="en-US" sz="3111" dirty="0" smtClean="0"/>
            </a:br>
            <a:r>
              <a:rPr lang="en-US" sz="3111" i="1" dirty="0" smtClean="0">
                <a:effectLst>
                  <a:outerShdw blurRad="38100" dist="38100" dir="2700000" algn="tl">
                    <a:srgbClr val="000000">
                      <a:alpha val="43137"/>
                    </a:srgbClr>
                  </a:outerShdw>
                </a:effectLst>
              </a:rPr>
              <a:t>A Psychologically Safe and Healthy Workplace</a:t>
            </a:r>
            <a:endParaRPr lang="en-US" sz="3111" b="1" i="1" dirty="0">
              <a:solidFill>
                <a:schemeClr val="accent4">
                  <a:lumMod val="50000"/>
                </a:schemeClr>
              </a:solidFill>
              <a:effectLst>
                <a:outerShdw blurRad="38100" dist="38100" dir="2700000" algn="tl">
                  <a:srgbClr val="000000">
                    <a:alpha val="43137"/>
                  </a:srgbClr>
                </a:outerShdw>
              </a:effectLst>
              <a:latin typeface="Lucida Bright" panose="02040602050505020304" pitchFamily="18" charset="0"/>
            </a:endParaRPr>
          </a:p>
        </p:txBody>
      </p:sp>
      <p:sp>
        <p:nvSpPr>
          <p:cNvPr id="3" name="Content Placeholder 2"/>
          <p:cNvSpPr>
            <a:spLocks noGrp="1"/>
          </p:cNvSpPr>
          <p:nvPr>
            <p:ph idx="1"/>
          </p:nvPr>
        </p:nvSpPr>
        <p:spPr>
          <a:xfrm>
            <a:off x="321940" y="2110841"/>
            <a:ext cx="8822059" cy="4015322"/>
          </a:xfrm>
        </p:spPr>
        <p:txBody>
          <a:bodyPr>
            <a:normAutofit/>
          </a:bodyPr>
          <a:lstStyle/>
          <a:p>
            <a:pPr>
              <a:buNone/>
            </a:pPr>
            <a:r>
              <a:rPr lang="en-GB" i="1" dirty="0" smtClean="0"/>
              <a:t>Employers have a duty to take all reasonable steps to protect workers from being injured in the workplace, both physically and mentally. So they must ensure that the workplace is “psychologically safe” – that is, free from hazards such as harassment, discrimination, bullying, violence and mental stress that could cause harm to workers’ mental health. </a:t>
            </a:r>
            <a:r>
              <a:rPr lang="en-GB" sz="2400" i="1" dirty="0" smtClean="0"/>
              <a:t>(2013)</a:t>
            </a:r>
            <a:r>
              <a:rPr lang="en-US" sz="2400" dirty="0" smtClean="0">
                <a:solidFill>
                  <a:srgbClr val="0000FF"/>
                </a:solidFill>
              </a:rPr>
              <a:t> </a:t>
            </a:r>
          </a:p>
          <a:p>
            <a:pPr>
              <a:buNone/>
            </a:pPr>
            <a:endParaRPr lang="en-US" sz="2400" dirty="0" smtClean="0">
              <a:solidFill>
                <a:srgbClr val="0000FF"/>
              </a:solidFill>
            </a:endParaRPr>
          </a:p>
          <a:p>
            <a:pPr>
              <a:buNone/>
            </a:pPr>
            <a:endParaRPr lang="en-US" sz="2400" dirty="0" smtClean="0"/>
          </a:p>
          <a:p>
            <a:pPr marL="857250" lvl="2" indent="-457200">
              <a:buFont typeface="Courier New" panose="02070309020205020404" pitchFamily="49" charset="0"/>
              <a:buChar char="o"/>
            </a:pPr>
            <a:endParaRPr lang="en-US" dirty="0">
              <a:solidFill>
                <a:schemeClr val="accent4">
                  <a:lumMod val="50000"/>
                </a:schemeClr>
              </a:solidFill>
              <a:latin typeface="Lucida Bright" panose="02040602050505020304" pitchFamily="18" charset="0"/>
            </a:endParaRPr>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947934" y="0"/>
            <a:ext cx="7976968" cy="1645741"/>
          </a:xfrm>
        </p:spPr>
        <p:txBody>
          <a:bodyPr>
            <a:normAutofit/>
          </a:bodyPr>
          <a:lstStyle/>
          <a:p>
            <a:pPr algn="l"/>
            <a:r>
              <a:rPr lang="en-US" sz="3200" dirty="0" smtClean="0"/>
              <a:t>13 factors affecting </a:t>
            </a:r>
            <a:br>
              <a:rPr lang="en-US" sz="3200" dirty="0" smtClean="0"/>
            </a:br>
            <a:r>
              <a:rPr lang="en-US" sz="3200" dirty="0" smtClean="0"/>
              <a:t>psychological health and safety</a:t>
            </a:r>
            <a:endParaRPr lang="en-US" sz="3200" b="1" i="1" dirty="0">
              <a:solidFill>
                <a:schemeClr val="accent4">
                  <a:lumMod val="50000"/>
                </a:schemeClr>
              </a:solidFill>
              <a:effectLst>
                <a:outerShdw blurRad="38100" dist="38100" dir="2700000" algn="tl">
                  <a:srgbClr val="000000">
                    <a:alpha val="43137"/>
                  </a:srgbClr>
                </a:outerShdw>
              </a:effectLst>
              <a:latin typeface="Lucida Bright" panose="02040602050505020304" pitchFamily="18" charset="0"/>
            </a:endParaRPr>
          </a:p>
        </p:txBody>
      </p:sp>
      <p:sp>
        <p:nvSpPr>
          <p:cNvPr id="3" name="Content Placeholder 2"/>
          <p:cNvSpPr>
            <a:spLocks noGrp="1"/>
          </p:cNvSpPr>
          <p:nvPr>
            <p:ph idx="1"/>
          </p:nvPr>
        </p:nvSpPr>
        <p:spPr>
          <a:xfrm>
            <a:off x="947934" y="1645740"/>
            <a:ext cx="5329903" cy="4710609"/>
          </a:xfrm>
        </p:spPr>
        <p:txBody>
          <a:bodyPr>
            <a:normAutofit fontScale="55000" lnSpcReduction="20000"/>
          </a:bodyPr>
          <a:lstStyle/>
          <a:p>
            <a:pPr>
              <a:buNone/>
            </a:pPr>
            <a:endParaRPr lang="en-US" dirty="0" smtClean="0"/>
          </a:p>
          <a:p>
            <a:pPr>
              <a:buNone/>
            </a:pPr>
            <a:r>
              <a:rPr lang="en-CA" sz="3840" dirty="0" smtClean="0"/>
              <a:t>1) Organizational culture</a:t>
            </a:r>
            <a:endParaRPr lang="en-US" sz="3840" dirty="0" smtClean="0"/>
          </a:p>
          <a:p>
            <a:pPr>
              <a:buNone/>
            </a:pPr>
            <a:r>
              <a:rPr lang="en-CA" sz="3840" dirty="0" smtClean="0"/>
              <a:t>2) Psychological and social support</a:t>
            </a:r>
            <a:endParaRPr lang="en-US" sz="3840" dirty="0" smtClean="0"/>
          </a:p>
          <a:p>
            <a:pPr>
              <a:buNone/>
            </a:pPr>
            <a:r>
              <a:rPr lang="en-CA" sz="3840" dirty="0" smtClean="0"/>
              <a:t>3) Clear leadership and expectations </a:t>
            </a:r>
            <a:endParaRPr lang="en-US" sz="3840" dirty="0" smtClean="0"/>
          </a:p>
          <a:p>
            <a:pPr>
              <a:buNone/>
            </a:pPr>
            <a:r>
              <a:rPr lang="en-CA" sz="3840" dirty="0" smtClean="0"/>
              <a:t>4) Civility and respect</a:t>
            </a:r>
            <a:endParaRPr lang="en-US" sz="3840" dirty="0" smtClean="0"/>
          </a:p>
          <a:p>
            <a:pPr>
              <a:buNone/>
            </a:pPr>
            <a:r>
              <a:rPr lang="en-CA" sz="3840" dirty="0" smtClean="0"/>
              <a:t>5) Psychological demands</a:t>
            </a:r>
            <a:endParaRPr lang="en-US" sz="3840" dirty="0" smtClean="0"/>
          </a:p>
          <a:p>
            <a:pPr>
              <a:buNone/>
            </a:pPr>
            <a:r>
              <a:rPr lang="en-CA" sz="3840" dirty="0" smtClean="0"/>
              <a:t>6) Growth and development</a:t>
            </a:r>
            <a:endParaRPr lang="en-US" sz="3840" dirty="0" smtClean="0"/>
          </a:p>
          <a:p>
            <a:pPr>
              <a:buNone/>
            </a:pPr>
            <a:r>
              <a:rPr lang="en-CA" sz="3840" dirty="0" smtClean="0"/>
              <a:t>7) Recognition and reward</a:t>
            </a:r>
            <a:endParaRPr lang="en-US" sz="3840" dirty="0" smtClean="0"/>
          </a:p>
          <a:p>
            <a:pPr>
              <a:buNone/>
            </a:pPr>
            <a:r>
              <a:rPr lang="en-CA" sz="3840" dirty="0" smtClean="0"/>
              <a:t>8) Involvement and influence</a:t>
            </a:r>
            <a:endParaRPr lang="en-US" sz="3840" dirty="0" smtClean="0"/>
          </a:p>
          <a:p>
            <a:pPr>
              <a:buNone/>
            </a:pPr>
            <a:r>
              <a:rPr lang="en-CA" sz="3840" dirty="0" smtClean="0"/>
              <a:t>9) Workload management</a:t>
            </a:r>
            <a:endParaRPr lang="en-US" sz="3840" dirty="0" smtClean="0"/>
          </a:p>
          <a:p>
            <a:pPr>
              <a:buNone/>
            </a:pPr>
            <a:r>
              <a:rPr lang="en-CA" sz="3840" dirty="0" smtClean="0"/>
              <a:t>10) Engagement</a:t>
            </a:r>
            <a:endParaRPr lang="en-US" sz="3840" dirty="0" smtClean="0"/>
          </a:p>
          <a:p>
            <a:pPr>
              <a:buNone/>
            </a:pPr>
            <a:r>
              <a:rPr lang="en-CA" sz="3840" dirty="0" smtClean="0"/>
              <a:t>11) Balance</a:t>
            </a:r>
            <a:endParaRPr lang="en-US" sz="3840" dirty="0" smtClean="0"/>
          </a:p>
          <a:p>
            <a:pPr>
              <a:buNone/>
            </a:pPr>
            <a:r>
              <a:rPr lang="en-CA" sz="3840" dirty="0" smtClean="0"/>
              <a:t>12) Psychological protection</a:t>
            </a:r>
            <a:endParaRPr lang="en-US" sz="3840" dirty="0" smtClean="0"/>
          </a:p>
          <a:p>
            <a:pPr>
              <a:buNone/>
            </a:pPr>
            <a:r>
              <a:rPr lang="en-US" sz="3840" dirty="0" smtClean="0"/>
              <a:t>13) Protection of physical safety </a:t>
            </a:r>
          </a:p>
          <a:p>
            <a:pPr>
              <a:buNone/>
            </a:pPr>
            <a:endParaRPr lang="en-US" sz="2400" dirty="0" smtClean="0">
              <a:solidFill>
                <a:srgbClr val="0000FF"/>
              </a:solidFill>
            </a:endParaRPr>
          </a:p>
          <a:p>
            <a:pPr>
              <a:buNone/>
            </a:pPr>
            <a:endParaRPr lang="en-US" sz="2400" dirty="0" smtClean="0"/>
          </a:p>
          <a:p>
            <a:pPr marL="857250" lvl="2" indent="-457200">
              <a:buFont typeface="Courier New" panose="02070309020205020404" pitchFamily="49" charset="0"/>
              <a:buChar char="o"/>
            </a:pPr>
            <a:endParaRPr lang="en-US" dirty="0">
              <a:solidFill>
                <a:schemeClr val="accent4">
                  <a:lumMod val="50000"/>
                </a:schemeClr>
              </a:solidFill>
              <a:latin typeface="Lucida Bright" panose="02040602050505020304" pitchFamily="18" charset="0"/>
            </a:endParaRPr>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4474800" cy="1143000"/>
          </a:xfrm>
        </p:spPr>
        <p:txBody>
          <a:bodyPr>
            <a:normAutofit/>
          </a:bodyPr>
          <a:lstStyle/>
          <a:p>
            <a:pPr algn="l"/>
            <a:endParaRPr lang="en-US" sz="4000" b="1" dirty="0">
              <a:solidFill>
                <a:schemeClr val="accent4">
                  <a:lumMod val="50000"/>
                </a:schemeClr>
              </a:solidFill>
              <a:latin typeface="Lucida Bright" panose="02040602050505020304" pitchFamily="18" charset="0"/>
            </a:endParaRPr>
          </a:p>
        </p:txBody>
      </p:sp>
      <p:pic>
        <p:nvPicPr>
          <p:cNvPr id="5" name="Content Placeholder 6" descr="20170906083414-01.jpeg"/>
          <p:cNvPicPr>
            <a:picLocks noGrp="1" noChangeAspect="1"/>
          </p:cNvPicPr>
          <p:nvPr>
            <p:ph idx="1"/>
          </p:nvPr>
        </p:nvPicPr>
        <p:blipFill>
          <a:blip r:embed="rId3"/>
          <a:srcRect l="-60065" r="-60065"/>
          <a:stretch>
            <a:fillRect/>
          </a:stretch>
        </p:blipFill>
        <p:spPr>
          <a:xfrm>
            <a:off x="841375" y="536655"/>
            <a:ext cx="7845425" cy="5760095"/>
          </a:xfrm>
        </p:spPr>
      </p:pic>
      <p:sp>
        <p:nvSpPr>
          <p:cNvPr id="6" name="Footer Placeholder 5"/>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948267"/>
            <a:ext cx="7315200" cy="4080932"/>
          </a:xfrm>
        </p:spPr>
        <p:txBody>
          <a:bodyPr>
            <a:normAutofit/>
          </a:bodyPr>
          <a:lstStyle/>
          <a:p>
            <a:r>
              <a:rPr lang="en-US" sz="4000" dirty="0" smtClean="0"/>
              <a:t/>
            </a:r>
            <a:br>
              <a:rPr lang="en-US" sz="4000" dirty="0" smtClean="0"/>
            </a:br>
            <a:r>
              <a:rPr lang="en-US" sz="4000" dirty="0" smtClean="0"/>
              <a:t>Talking about engagement</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Identifying disengagement</a:t>
            </a:r>
            <a:endParaRPr lang="en-US" sz="4000" b="1" dirty="0">
              <a:solidFill>
                <a:schemeClr val="accent4">
                  <a:lumMod val="50000"/>
                </a:schemeClr>
              </a:solidFill>
              <a:latin typeface="Lucida Bright" panose="02040602050505020304" pitchFamily="18" charset="0"/>
            </a:endParaRPr>
          </a:p>
        </p:txBody>
      </p:sp>
      <p:sp>
        <p:nvSpPr>
          <p:cNvPr id="3" name="Content Placeholder 2"/>
          <p:cNvSpPr>
            <a:spLocks noGrp="1"/>
          </p:cNvSpPr>
          <p:nvPr>
            <p:ph idx="1"/>
          </p:nvPr>
        </p:nvSpPr>
        <p:spPr>
          <a:xfrm>
            <a:off x="840622" y="2236061"/>
            <a:ext cx="7846178" cy="3890102"/>
          </a:xfrm>
        </p:spPr>
        <p:txBody>
          <a:bodyPr>
            <a:normAutofit/>
          </a:bodyPr>
          <a:lstStyle/>
          <a:p>
            <a:pPr marL="857250" lvl="2" indent="-457200">
              <a:buNone/>
            </a:pPr>
            <a:endParaRPr lang="en-US" dirty="0" smtClean="0">
              <a:solidFill>
                <a:srgbClr val="0000FF"/>
              </a:solidFill>
            </a:endParaRPr>
          </a:p>
          <a:p>
            <a:pPr marL="857250" lvl="2" indent="-457200">
              <a:buNone/>
            </a:pPr>
            <a:endParaRPr lang="en-US" dirty="0" smtClean="0">
              <a:solidFill>
                <a:srgbClr val="0000FF"/>
              </a:solidFill>
            </a:endParaRPr>
          </a:p>
          <a:p>
            <a:pPr marL="857250" lvl="2" indent="-457200">
              <a:buNone/>
            </a:pPr>
            <a:endParaRPr lang="en-US" dirty="0" smtClean="0">
              <a:solidFill>
                <a:srgbClr val="0000FF"/>
              </a:solidFill>
            </a:endParaRPr>
          </a:p>
          <a:p>
            <a:pPr marL="857250" lvl="2" indent="-457200">
              <a:buNone/>
            </a:pPr>
            <a:endParaRPr lang="en-US" dirty="0" smtClean="0">
              <a:solidFill>
                <a:srgbClr val="0000FF"/>
              </a:solidFill>
            </a:endParaRPr>
          </a:p>
          <a:p>
            <a:pPr marL="857250" lvl="2" indent="-457200">
              <a:buNone/>
            </a:pPr>
            <a:endParaRPr lang="en-US" dirty="0" smtClean="0">
              <a:solidFill>
                <a:srgbClr val="0000FF"/>
              </a:solidFill>
            </a:endParaRPr>
          </a:p>
          <a:p>
            <a:pPr marL="857250" lvl="2" indent="-457200">
              <a:buNone/>
            </a:pPr>
            <a:endParaRPr lang="en-US" dirty="0" smtClean="0">
              <a:solidFill>
                <a:srgbClr val="0000FF"/>
              </a:solidFill>
            </a:endParaRPr>
          </a:p>
          <a:p>
            <a:pPr marL="857250" lvl="2" indent="-457200">
              <a:buNone/>
            </a:pPr>
            <a:endParaRPr lang="en-US" dirty="0" smtClean="0">
              <a:solidFill>
                <a:srgbClr val="0000FF"/>
              </a:solidFill>
            </a:endParaRPr>
          </a:p>
          <a:p>
            <a:pPr marL="857250" lvl="2" indent="-457200">
              <a:buNone/>
            </a:pPr>
            <a:endParaRPr lang="en-US" dirty="0" smtClean="0">
              <a:solidFill>
                <a:srgbClr val="0000FF"/>
              </a:solidFill>
            </a:endParaRPr>
          </a:p>
          <a:p>
            <a:pPr marL="857250" lvl="2" indent="-457200">
              <a:buNone/>
            </a:pPr>
            <a:endParaRPr lang="en-US" dirty="0" smtClean="0">
              <a:solidFill>
                <a:srgbClr val="0000FF"/>
              </a:solidFill>
            </a:endParaRPr>
          </a:p>
          <a:p>
            <a:pPr marL="857250" lvl="2" indent="-457200">
              <a:buNone/>
            </a:pPr>
            <a:endParaRPr lang="en-US" dirty="0" smtClean="0">
              <a:solidFill>
                <a:srgbClr val="0000FF"/>
              </a:solidFill>
            </a:endParaRPr>
          </a:p>
          <a:p>
            <a:pPr marL="857250" lvl="2" indent="-457200">
              <a:buNone/>
            </a:pPr>
            <a:endParaRPr lang="en-US" dirty="0" smtClean="0">
              <a:solidFill>
                <a:srgbClr val="0000FF"/>
              </a:solidFill>
            </a:endParaRPr>
          </a:p>
          <a:p>
            <a:pPr marL="857250" lvl="2" indent="-457200">
              <a:buFont typeface="Courier New" panose="02070309020205020404" pitchFamily="49" charset="0"/>
              <a:buChar char="o"/>
            </a:pPr>
            <a:endParaRPr lang="en-US" dirty="0">
              <a:solidFill>
                <a:schemeClr val="accent4">
                  <a:lumMod val="50000"/>
                </a:schemeClr>
              </a:solidFill>
              <a:latin typeface="Lucida Bright" panose="02040602050505020304" pitchFamily="18" charset="0"/>
            </a:endParaRPr>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0" y="-136525"/>
            <a:ext cx="9135329" cy="6858000"/>
          </a:xfrm>
          <a:prstGeom prst="rect">
            <a:avLst/>
          </a:prstGeom>
        </p:spPr>
      </p:pic>
      <p:sp>
        <p:nvSpPr>
          <p:cNvPr id="2" name="Title 1"/>
          <p:cNvSpPr>
            <a:spLocks noGrp="1"/>
          </p:cNvSpPr>
          <p:nvPr>
            <p:ph type="title"/>
          </p:nvPr>
        </p:nvSpPr>
        <p:spPr>
          <a:xfrm>
            <a:off x="1371600" y="296862"/>
            <a:ext cx="7315200" cy="4837135"/>
          </a:xfrm>
        </p:spPr>
        <p:txBody>
          <a:bodyPr>
            <a:normAutofit/>
          </a:bodyPr>
          <a:lstStyle/>
          <a:p>
            <a:r>
              <a:rPr lang="en-US" sz="4000" b="1" dirty="0" smtClean="0">
                <a:solidFill>
                  <a:schemeClr val="accent4">
                    <a:lumMod val="50000"/>
                  </a:schemeClr>
                </a:solidFill>
                <a:latin typeface="Lucida Bright" panose="02040602050505020304" pitchFamily="18" charset="0"/>
              </a:rPr>
              <a:t/>
            </a:r>
            <a:br>
              <a:rPr lang="en-US" sz="4000" b="1" dirty="0" smtClean="0">
                <a:solidFill>
                  <a:schemeClr val="accent4">
                    <a:lumMod val="50000"/>
                  </a:schemeClr>
                </a:solidFill>
                <a:latin typeface="Lucida Bright" panose="02040602050505020304" pitchFamily="18" charset="0"/>
              </a:rPr>
            </a:br>
            <a:r>
              <a:rPr lang="en-US" sz="4000" b="1" dirty="0" smtClean="0">
                <a:solidFill>
                  <a:schemeClr val="accent4">
                    <a:lumMod val="50000"/>
                  </a:schemeClr>
                </a:solidFill>
                <a:latin typeface="Lucida Bright" panose="02040602050505020304" pitchFamily="18" charset="0"/>
              </a:rPr>
              <a:t/>
            </a:r>
            <a:br>
              <a:rPr lang="en-US" sz="4000" b="1" dirty="0" smtClean="0">
                <a:solidFill>
                  <a:schemeClr val="accent4">
                    <a:lumMod val="50000"/>
                  </a:schemeClr>
                </a:solidFill>
                <a:latin typeface="Lucida Bright" panose="02040602050505020304" pitchFamily="18" charset="0"/>
              </a:rPr>
            </a:br>
            <a:r>
              <a:rPr lang="en-US" sz="4000" b="1" dirty="0" smtClean="0">
                <a:solidFill>
                  <a:schemeClr val="accent4">
                    <a:lumMod val="50000"/>
                  </a:schemeClr>
                </a:solidFill>
                <a:latin typeface="Lucida Bright" panose="02040602050505020304" pitchFamily="18" charset="0"/>
              </a:rPr>
              <a:t>What does </a:t>
            </a:r>
            <a:br>
              <a:rPr lang="en-US" sz="4000" b="1" dirty="0" smtClean="0">
                <a:solidFill>
                  <a:schemeClr val="accent4">
                    <a:lumMod val="50000"/>
                  </a:schemeClr>
                </a:solidFill>
                <a:latin typeface="Lucida Bright" panose="02040602050505020304" pitchFamily="18" charset="0"/>
              </a:rPr>
            </a:br>
            <a:r>
              <a:rPr lang="en-US" sz="4000" b="1" dirty="0" smtClean="0">
                <a:solidFill>
                  <a:schemeClr val="accent4">
                    <a:lumMod val="50000"/>
                  </a:schemeClr>
                </a:solidFill>
                <a:latin typeface="Lucida Bright" panose="02040602050505020304" pitchFamily="18" charset="0"/>
              </a:rPr>
              <a:t/>
            </a:r>
            <a:br>
              <a:rPr lang="en-US" sz="4000" b="1" dirty="0" smtClean="0">
                <a:solidFill>
                  <a:schemeClr val="accent4">
                    <a:lumMod val="50000"/>
                  </a:schemeClr>
                </a:solidFill>
                <a:latin typeface="Lucida Bright" panose="02040602050505020304" pitchFamily="18" charset="0"/>
              </a:rPr>
            </a:br>
            <a:r>
              <a:rPr lang="en-US" sz="4000" b="1" dirty="0" smtClean="0">
                <a:solidFill>
                  <a:schemeClr val="accent4">
                    <a:lumMod val="50000"/>
                  </a:schemeClr>
                </a:solidFill>
                <a:latin typeface="Lucida Bright" panose="02040602050505020304" pitchFamily="18" charset="0"/>
              </a:rPr>
              <a:t>the disengagement crisis </a:t>
            </a:r>
            <a:br>
              <a:rPr lang="en-US" sz="4000" b="1" dirty="0" smtClean="0">
                <a:solidFill>
                  <a:schemeClr val="accent4">
                    <a:lumMod val="50000"/>
                  </a:schemeClr>
                </a:solidFill>
                <a:latin typeface="Lucida Bright" panose="02040602050505020304" pitchFamily="18" charset="0"/>
              </a:rPr>
            </a:br>
            <a:r>
              <a:rPr lang="en-US" sz="4000" b="1" dirty="0" smtClean="0">
                <a:solidFill>
                  <a:schemeClr val="accent4">
                    <a:lumMod val="50000"/>
                  </a:schemeClr>
                </a:solidFill>
                <a:latin typeface="Lucida Bright" panose="02040602050505020304" pitchFamily="18" charset="0"/>
              </a:rPr>
              <a:t/>
            </a:r>
            <a:br>
              <a:rPr lang="en-US" sz="4000" b="1" dirty="0" smtClean="0">
                <a:solidFill>
                  <a:schemeClr val="accent4">
                    <a:lumMod val="50000"/>
                  </a:schemeClr>
                </a:solidFill>
                <a:latin typeface="Lucida Bright" panose="02040602050505020304" pitchFamily="18" charset="0"/>
              </a:rPr>
            </a:br>
            <a:r>
              <a:rPr lang="en-US" sz="4000" b="1" dirty="0" smtClean="0">
                <a:solidFill>
                  <a:schemeClr val="accent4">
                    <a:lumMod val="50000"/>
                  </a:schemeClr>
                </a:solidFill>
                <a:latin typeface="Lucida Bright" panose="02040602050505020304" pitchFamily="18" charset="0"/>
              </a:rPr>
              <a:t>look like?</a:t>
            </a:r>
            <a:endParaRPr lang="en-US" sz="4000" b="1" dirty="0">
              <a:solidFill>
                <a:schemeClr val="accent4">
                  <a:lumMod val="50000"/>
                </a:schemeClr>
              </a:solidFill>
              <a:latin typeface="Lucida Bright" panose="02040602050505020304" pitchFamily="18" charset="0"/>
            </a:endParaRPr>
          </a:p>
        </p:txBody>
      </p:sp>
      <p:sp>
        <p:nvSpPr>
          <p:cNvPr id="6" name="Content Placeholder 5"/>
          <p:cNvSpPr>
            <a:spLocks noGrp="1"/>
          </p:cNvSpPr>
          <p:nvPr>
            <p:ph idx="1"/>
          </p:nvPr>
        </p:nvSpPr>
        <p:spPr>
          <a:xfrm>
            <a:off x="457200" y="1600200"/>
            <a:ext cx="8229600" cy="5018541"/>
          </a:xfrm>
        </p:spPr>
        <p:txBody>
          <a:bodyPr/>
          <a:lstStyle/>
          <a:p>
            <a:pPr algn="ctr"/>
            <a:endParaRPr lang="en-US" dirty="0" smtClean="0">
              <a:solidFill>
                <a:srgbClr val="0000FF"/>
              </a:solidFill>
              <a:hlinkClick r:id="rId3"/>
            </a:endParaRPr>
          </a:p>
          <a:p>
            <a:pPr algn="ctr"/>
            <a:endParaRPr lang="en-US" dirty="0" smtClean="0">
              <a:solidFill>
                <a:srgbClr val="0000FF"/>
              </a:solidFill>
              <a:hlinkClick r:id="rId3"/>
            </a:endParaRPr>
          </a:p>
          <a:p>
            <a:pPr algn="ctr"/>
            <a:endParaRPr lang="en-US" dirty="0" smtClean="0">
              <a:solidFill>
                <a:srgbClr val="0000FF"/>
              </a:solidFill>
              <a:hlinkClick r:id="rId3"/>
            </a:endParaRPr>
          </a:p>
          <a:p>
            <a:endParaRPr lang="en-US" dirty="0" smtClean="0">
              <a:solidFill>
                <a:srgbClr val="0000FF"/>
              </a:solidFill>
              <a:hlinkClick r:id="rId3"/>
            </a:endParaRPr>
          </a:p>
          <a:p>
            <a:endParaRPr lang="en-US" dirty="0" smtClean="0">
              <a:solidFill>
                <a:srgbClr val="0000FF"/>
              </a:solidFill>
              <a:hlinkClick r:id="rId3"/>
            </a:endParaRPr>
          </a:p>
          <a:p>
            <a:endParaRPr lang="en-US" dirty="0" smtClean="0">
              <a:solidFill>
                <a:srgbClr val="0000FF"/>
              </a:solidFill>
              <a:hlinkClick r:id="rId3"/>
            </a:endParaRPr>
          </a:p>
          <a:p>
            <a:pPr algn="ctr">
              <a:buNone/>
            </a:pPr>
            <a:endParaRPr lang="en-US" sz="2400" dirty="0" smtClean="0">
              <a:solidFill>
                <a:srgbClr val="0000FF"/>
              </a:solidFill>
              <a:hlinkClick r:id="rId3"/>
            </a:endParaRPr>
          </a:p>
          <a:p>
            <a:pPr algn="ctr">
              <a:buNone/>
            </a:pPr>
            <a:endParaRPr lang="en-US" sz="2400" dirty="0" smtClean="0">
              <a:solidFill>
                <a:srgbClr val="0000FF"/>
              </a:solidFill>
              <a:hlinkClick r:id="rId3"/>
            </a:endParaRPr>
          </a:p>
        </p:txBody>
      </p:sp>
      <p:sp>
        <p:nvSpPr>
          <p:cNvPr id="7" name="Footer Placeholder 6"/>
          <p:cNvSpPr>
            <a:spLocks noGrp="1"/>
          </p:cNvSpPr>
          <p:nvPr>
            <p:ph type="ftr" sz="quarter" idx="11"/>
          </p:nvPr>
        </p:nvSpPr>
        <p:spPr/>
        <p:txBody>
          <a:bodyPr/>
          <a:lstStyle/>
          <a:p>
            <a:r>
              <a:rPr lang="en-US" smtClean="0"/>
              <a:t>centreforworkplaceengagement.com</a:t>
            </a:r>
            <a:endParaRPr lang="en-US"/>
          </a:p>
        </p:txBody>
      </p:sp>
      <p:sp>
        <p:nvSpPr>
          <p:cNvPr id="8" name="Slide Number Placeholder 7"/>
          <p:cNvSpPr>
            <a:spLocks noGrp="1"/>
          </p:cNvSpPr>
          <p:nvPr>
            <p:ph type="sldNum" sz="quarter" idx="12"/>
          </p:nvPr>
        </p:nvSpPr>
        <p:spPr/>
        <p:txBody>
          <a:bodyPr/>
          <a:lstStyle/>
          <a:p>
            <a:fld id="{1F681EB9-DD10-5B4E-9DCD-E372849F765C}"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7315200" cy="1143000"/>
          </a:xfrm>
        </p:spPr>
        <p:txBody>
          <a:bodyPr>
            <a:normAutofit/>
          </a:bodyPr>
          <a:lstStyle/>
          <a:p>
            <a:pPr algn="l"/>
            <a:endParaRPr lang="en-US" sz="4000" b="1" dirty="0">
              <a:solidFill>
                <a:schemeClr val="accent4">
                  <a:lumMod val="50000"/>
                </a:schemeClr>
              </a:solidFill>
              <a:latin typeface="Lucida Bright" panose="02040602050505020304" pitchFamily="18" charset="0"/>
            </a:endParaRPr>
          </a:p>
        </p:txBody>
      </p:sp>
      <p:pic>
        <p:nvPicPr>
          <p:cNvPr id="5" name="Content Placeholder 4" descr="stress.png"/>
          <p:cNvPicPr>
            <a:picLocks noGrp="1" noChangeAspect="1"/>
          </p:cNvPicPr>
          <p:nvPr>
            <p:ph idx="1"/>
          </p:nvPr>
        </p:nvPicPr>
        <p:blipFill>
          <a:blip r:embed="rId3"/>
          <a:srcRect l="-5532" r="-5532"/>
          <a:stretch>
            <a:fillRect/>
          </a:stretch>
        </p:blipFill>
        <p:spPr>
          <a:xfrm>
            <a:off x="223298" y="1439863"/>
            <a:ext cx="8463502" cy="4409673"/>
          </a:xfrm>
        </p:spPr>
      </p:pic>
      <p:sp>
        <p:nvSpPr>
          <p:cNvPr id="6" name="Footer Placeholder 5"/>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7315200" cy="1143000"/>
          </a:xfrm>
        </p:spPr>
        <p:txBody>
          <a:bodyPr>
            <a:normAutofit/>
          </a:bodyPr>
          <a:lstStyle/>
          <a:p>
            <a:pPr algn="l"/>
            <a:r>
              <a:rPr lang="en-US" sz="4000" dirty="0" smtClean="0"/>
              <a:t>Absenteeism</a:t>
            </a:r>
            <a:endParaRPr lang="en-US" sz="4000" b="1" dirty="0">
              <a:solidFill>
                <a:schemeClr val="accent4">
                  <a:lumMod val="50000"/>
                </a:schemeClr>
              </a:solidFill>
              <a:latin typeface="Lucida Bright" panose="02040602050505020304" pitchFamily="18" charset="0"/>
            </a:endParaRPr>
          </a:p>
        </p:txBody>
      </p:sp>
      <p:pic>
        <p:nvPicPr>
          <p:cNvPr id="5" name="Content Placeholder 4" descr="absenteism.png"/>
          <p:cNvPicPr>
            <a:picLocks noGrp="1" noChangeAspect="1"/>
          </p:cNvPicPr>
          <p:nvPr>
            <p:ph idx="1"/>
          </p:nvPr>
        </p:nvPicPr>
        <p:blipFill>
          <a:blip r:embed="rId3"/>
          <a:srcRect l="-5524" r="-5524"/>
          <a:stretch>
            <a:fillRect/>
          </a:stretch>
        </p:blipFill>
        <p:spPr>
          <a:xfrm>
            <a:off x="0" y="1439864"/>
            <a:ext cx="7845425" cy="4686300"/>
          </a:xfrm>
        </p:spPr>
      </p:pic>
      <p:sp>
        <p:nvSpPr>
          <p:cNvPr id="6" name="Footer Placeholder 5"/>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7315200" cy="1143000"/>
          </a:xfrm>
        </p:spPr>
        <p:txBody>
          <a:bodyPr>
            <a:normAutofit/>
          </a:bodyPr>
          <a:lstStyle/>
          <a:p>
            <a:pPr algn="l"/>
            <a:r>
              <a:rPr lang="en-US" sz="4000" dirty="0" smtClean="0"/>
              <a:t>Presenteeism</a:t>
            </a:r>
            <a:endParaRPr lang="en-US" sz="4000" b="1" dirty="0">
              <a:solidFill>
                <a:schemeClr val="accent4">
                  <a:lumMod val="50000"/>
                </a:schemeClr>
              </a:solidFill>
              <a:latin typeface="Lucida Bright" panose="02040602050505020304" pitchFamily="18" charset="0"/>
            </a:endParaRPr>
          </a:p>
        </p:txBody>
      </p:sp>
      <p:pic>
        <p:nvPicPr>
          <p:cNvPr id="5" name="Content Placeholder 4" descr="presenteeism.png"/>
          <p:cNvPicPr>
            <a:picLocks noGrp="1" noChangeAspect="1"/>
          </p:cNvPicPr>
          <p:nvPr>
            <p:ph idx="1"/>
          </p:nvPr>
        </p:nvPicPr>
        <p:blipFill>
          <a:blip r:embed="rId3"/>
          <a:srcRect l="-3147" r="-3147"/>
          <a:stretch>
            <a:fillRect/>
          </a:stretch>
        </p:blipFill>
        <p:spPr>
          <a:xfrm>
            <a:off x="5987118" y="1337600"/>
            <a:ext cx="3782877" cy="2622084"/>
          </a:xfrm>
        </p:spPr>
      </p:pic>
      <p:pic>
        <p:nvPicPr>
          <p:cNvPr id="6" name="Picture 5" descr="RIS_Presenteeism_Nov2015.jpg"/>
          <p:cNvPicPr>
            <a:picLocks noChangeAspect="1"/>
          </p:cNvPicPr>
          <p:nvPr/>
        </p:nvPicPr>
        <p:blipFill>
          <a:blip r:embed="rId4"/>
          <a:stretch>
            <a:fillRect/>
          </a:stretch>
        </p:blipFill>
        <p:spPr>
          <a:xfrm>
            <a:off x="8671" y="3909580"/>
            <a:ext cx="2908300" cy="2908300"/>
          </a:xfrm>
          <a:prstGeom prst="rect">
            <a:avLst/>
          </a:prstGeom>
        </p:spPr>
      </p:pic>
      <p:pic>
        <p:nvPicPr>
          <p:cNvPr id="7" name="Picture 6" descr="presenteeism-2-250x249.jpg"/>
          <p:cNvPicPr>
            <a:picLocks noChangeAspect="1"/>
          </p:cNvPicPr>
          <p:nvPr/>
        </p:nvPicPr>
        <p:blipFill>
          <a:blip r:embed="rId5"/>
          <a:stretch>
            <a:fillRect/>
          </a:stretch>
        </p:blipFill>
        <p:spPr>
          <a:xfrm>
            <a:off x="3256797" y="2648642"/>
            <a:ext cx="3175000" cy="3162300"/>
          </a:xfrm>
          <a:prstGeom prst="rect">
            <a:avLst/>
          </a:prstGeom>
        </p:spPr>
      </p:pic>
      <p:sp>
        <p:nvSpPr>
          <p:cNvPr id="8" name="Footer Placeholder 7"/>
          <p:cNvSpPr>
            <a:spLocks noGrp="1"/>
          </p:cNvSpPr>
          <p:nvPr>
            <p:ph type="ftr" sz="quarter" idx="11"/>
          </p:nvPr>
        </p:nvSpPr>
        <p:spPr/>
        <p:txBody>
          <a:bodyPr/>
          <a:lstStyle/>
          <a:p>
            <a:r>
              <a:rPr lang="en-US" smtClean="0"/>
              <a:t>centreforworkplaceengagement.com</a:t>
            </a:r>
            <a:endParaRPr lang="en-US"/>
          </a:p>
        </p:txBody>
      </p:sp>
      <p:sp>
        <p:nvSpPr>
          <p:cNvPr id="9" name="Slide Number Placeholder 8"/>
          <p:cNvSpPr>
            <a:spLocks noGrp="1"/>
          </p:cNvSpPr>
          <p:nvPr>
            <p:ph type="sldNum" sz="quarter" idx="12"/>
          </p:nvPr>
        </p:nvSpPr>
        <p:spPr/>
        <p:txBody>
          <a:bodyPr/>
          <a:lstStyle/>
          <a:p>
            <a:fld id="{1F681EB9-DD10-5B4E-9DCD-E372849F765C}"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7315200" cy="1143000"/>
          </a:xfrm>
        </p:spPr>
        <p:txBody>
          <a:bodyPr>
            <a:normAutofit/>
          </a:bodyPr>
          <a:lstStyle/>
          <a:p>
            <a:pPr algn="l"/>
            <a:r>
              <a:rPr lang="en-US" sz="4000" dirty="0" smtClean="0"/>
              <a:t>Low morale</a:t>
            </a:r>
            <a:endParaRPr lang="en-US" sz="4000" b="1" dirty="0">
              <a:solidFill>
                <a:schemeClr val="accent4">
                  <a:lumMod val="50000"/>
                </a:schemeClr>
              </a:solidFill>
              <a:latin typeface="Lucida Bright" panose="02040602050505020304" pitchFamily="18" charset="0"/>
            </a:endParaRPr>
          </a:p>
        </p:txBody>
      </p:sp>
      <p:pic>
        <p:nvPicPr>
          <p:cNvPr id="5" name="Content Placeholder 4" descr="low morale.png"/>
          <p:cNvPicPr>
            <a:picLocks noGrp="1" noChangeAspect="1"/>
          </p:cNvPicPr>
          <p:nvPr>
            <p:ph idx="1"/>
          </p:nvPr>
        </p:nvPicPr>
        <p:blipFill>
          <a:blip r:embed="rId3"/>
          <a:srcRect l="-5524" r="-5524"/>
          <a:stretch>
            <a:fillRect/>
          </a:stretch>
        </p:blipFill>
        <p:spPr>
          <a:xfrm>
            <a:off x="841375" y="2236788"/>
            <a:ext cx="7845425" cy="3889375"/>
          </a:xfrm>
        </p:spPr>
      </p:pic>
      <p:sp>
        <p:nvSpPr>
          <p:cNvPr id="6" name="Footer Placeholder 5"/>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7772400" cy="1143000"/>
          </a:xfrm>
        </p:spPr>
        <p:txBody>
          <a:bodyPr>
            <a:normAutofit/>
          </a:bodyPr>
          <a:lstStyle/>
          <a:p>
            <a:pPr algn="l"/>
            <a:r>
              <a:rPr lang="en-US" sz="4000" dirty="0" smtClean="0"/>
              <a:t>High turn over</a:t>
            </a:r>
            <a:endParaRPr lang="en-US" sz="4000" b="1" dirty="0">
              <a:solidFill>
                <a:schemeClr val="accent4">
                  <a:lumMod val="50000"/>
                </a:schemeClr>
              </a:solidFill>
              <a:latin typeface="Lucida Bright" panose="02040602050505020304" pitchFamily="18" charset="0"/>
            </a:endParaRPr>
          </a:p>
        </p:txBody>
      </p:sp>
      <p:pic>
        <p:nvPicPr>
          <p:cNvPr id="5" name="Content Placeholder 4" descr="High turn over.png"/>
          <p:cNvPicPr>
            <a:picLocks noGrp="1" noChangeAspect="1"/>
          </p:cNvPicPr>
          <p:nvPr>
            <p:ph idx="1"/>
          </p:nvPr>
        </p:nvPicPr>
        <p:blipFill>
          <a:blip r:embed="rId3"/>
          <a:srcRect l="-5586" r="-5586"/>
          <a:stretch>
            <a:fillRect/>
          </a:stretch>
        </p:blipFill>
        <p:spPr>
          <a:xfrm>
            <a:off x="376350" y="1843241"/>
            <a:ext cx="7845425" cy="3889375"/>
          </a:xfrm>
        </p:spPr>
      </p:pic>
      <p:sp>
        <p:nvSpPr>
          <p:cNvPr id="6" name="Footer Placeholder 5"/>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073134" y="296863"/>
            <a:ext cx="8070866" cy="1143000"/>
          </a:xfrm>
        </p:spPr>
        <p:txBody>
          <a:bodyPr>
            <a:normAutofit/>
          </a:bodyPr>
          <a:lstStyle/>
          <a:p>
            <a:r>
              <a:rPr lang="en-US" sz="4000" dirty="0" smtClean="0"/>
              <a:t>Low productivity</a:t>
            </a:r>
            <a:endParaRPr lang="en-US" sz="4000" b="1" dirty="0">
              <a:solidFill>
                <a:schemeClr val="accent4">
                  <a:lumMod val="50000"/>
                </a:schemeClr>
              </a:solidFill>
              <a:latin typeface="Lucida Bright" panose="02040602050505020304" pitchFamily="18" charset="0"/>
            </a:endParaRPr>
          </a:p>
        </p:txBody>
      </p:sp>
      <p:pic>
        <p:nvPicPr>
          <p:cNvPr id="5" name="Content Placeholder 4" descr="low productivity.png"/>
          <p:cNvPicPr>
            <a:picLocks noGrp="1" noChangeAspect="1"/>
          </p:cNvPicPr>
          <p:nvPr>
            <p:ph idx="1"/>
          </p:nvPr>
        </p:nvPicPr>
        <p:blipFill>
          <a:blip r:embed="rId3"/>
          <a:srcRect l="-5501" r="-5501"/>
          <a:stretch>
            <a:fillRect/>
          </a:stretch>
        </p:blipFill>
        <p:spPr>
          <a:xfrm>
            <a:off x="416593" y="1842514"/>
            <a:ext cx="8275796" cy="4507900"/>
          </a:xfrm>
        </p:spPr>
      </p:pic>
      <p:sp>
        <p:nvSpPr>
          <p:cNvPr id="6" name="Footer Placeholder 5"/>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144677" y="296863"/>
            <a:ext cx="7999323" cy="1143000"/>
          </a:xfrm>
        </p:spPr>
        <p:txBody>
          <a:bodyPr>
            <a:normAutofit/>
          </a:bodyPr>
          <a:lstStyle/>
          <a:p>
            <a:pPr algn="l"/>
            <a:r>
              <a:rPr lang="en-US" sz="4000" dirty="0" smtClean="0"/>
              <a:t>High number of on-the-job accidents</a:t>
            </a:r>
            <a:endParaRPr lang="en-US" sz="4000" dirty="0">
              <a:solidFill>
                <a:schemeClr val="accent4">
                  <a:lumMod val="50000"/>
                </a:schemeClr>
              </a:solidFill>
              <a:latin typeface="Lucida Bright" panose="02040602050505020304" pitchFamily="18" charset="0"/>
            </a:endParaRPr>
          </a:p>
        </p:txBody>
      </p:sp>
      <p:pic>
        <p:nvPicPr>
          <p:cNvPr id="5" name="Content Placeholder 4" descr="High on the job accidents.png"/>
          <p:cNvPicPr>
            <a:picLocks noGrp="1" noChangeAspect="1"/>
          </p:cNvPicPr>
          <p:nvPr>
            <p:ph idx="1"/>
          </p:nvPr>
        </p:nvPicPr>
        <p:blipFill>
          <a:blip r:embed="rId3"/>
          <a:srcRect l="-5501" r="-5501"/>
          <a:stretch>
            <a:fillRect/>
          </a:stretch>
        </p:blipFill>
        <p:spPr>
          <a:xfrm>
            <a:off x="841375" y="2236788"/>
            <a:ext cx="7845425" cy="3889375"/>
          </a:xfrm>
        </p:spPr>
      </p:pic>
      <p:sp>
        <p:nvSpPr>
          <p:cNvPr id="6" name="Footer Placeholder 5"/>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144677" y="296863"/>
            <a:ext cx="7999323" cy="1143000"/>
          </a:xfrm>
        </p:spPr>
        <p:txBody>
          <a:bodyPr>
            <a:normAutofit/>
          </a:bodyPr>
          <a:lstStyle/>
          <a:p>
            <a:pPr algn="l"/>
            <a:r>
              <a:rPr lang="en-US" sz="4000" dirty="0" smtClean="0"/>
              <a:t>Gossip and other divisive behaviour</a:t>
            </a:r>
            <a:endParaRPr lang="en-US" sz="4000" dirty="0">
              <a:solidFill>
                <a:schemeClr val="accent4">
                  <a:lumMod val="50000"/>
                </a:schemeClr>
              </a:solidFill>
              <a:latin typeface="Lucida Bright" panose="02040602050505020304" pitchFamily="18" charset="0"/>
            </a:endParaRPr>
          </a:p>
        </p:txBody>
      </p:sp>
      <p:pic>
        <p:nvPicPr>
          <p:cNvPr id="7" name="Content Placeholder 6" descr="gossip and other divisive behaviour.png"/>
          <p:cNvPicPr>
            <a:picLocks noGrp="1" noChangeAspect="1"/>
          </p:cNvPicPr>
          <p:nvPr>
            <p:ph idx="1"/>
          </p:nvPr>
        </p:nvPicPr>
        <p:blipFill>
          <a:blip r:embed="rId3"/>
          <a:srcRect l="-30" r="-30"/>
          <a:stretch>
            <a:fillRect/>
          </a:stretch>
        </p:blipFill>
        <p:spPr/>
      </p:pic>
      <p:sp>
        <p:nvSpPr>
          <p:cNvPr id="8" name="Footer Placeholder 7"/>
          <p:cNvSpPr>
            <a:spLocks noGrp="1"/>
          </p:cNvSpPr>
          <p:nvPr>
            <p:ph type="ftr" sz="quarter" idx="11"/>
          </p:nvPr>
        </p:nvSpPr>
        <p:spPr/>
        <p:txBody>
          <a:bodyPr/>
          <a:lstStyle/>
          <a:p>
            <a:r>
              <a:rPr lang="en-US" smtClean="0"/>
              <a:t>centreforworkplaceengagement.com</a:t>
            </a:r>
            <a:endParaRPr lang="en-US"/>
          </a:p>
        </p:txBody>
      </p:sp>
      <p:sp>
        <p:nvSpPr>
          <p:cNvPr id="9" name="Slide Number Placeholder 8"/>
          <p:cNvSpPr>
            <a:spLocks noGrp="1"/>
          </p:cNvSpPr>
          <p:nvPr>
            <p:ph type="sldNum" sz="quarter" idx="12"/>
          </p:nvPr>
        </p:nvSpPr>
        <p:spPr/>
        <p:txBody>
          <a:bodyPr/>
          <a:lstStyle/>
          <a:p>
            <a:fld id="{1F681EB9-DD10-5B4E-9DCD-E372849F765C}"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144677" y="296863"/>
            <a:ext cx="7999323" cy="1143000"/>
          </a:xfrm>
        </p:spPr>
        <p:txBody>
          <a:bodyPr>
            <a:normAutofit/>
          </a:bodyPr>
          <a:lstStyle/>
          <a:p>
            <a:r>
              <a:rPr lang="en-US" sz="4000" dirty="0" smtClean="0"/>
              <a:t>Unresolved conflict</a:t>
            </a:r>
            <a:endParaRPr lang="en-US" sz="4000" dirty="0">
              <a:solidFill>
                <a:schemeClr val="accent4">
                  <a:lumMod val="50000"/>
                </a:schemeClr>
              </a:solidFill>
              <a:latin typeface="Lucida Bright" panose="02040602050505020304" pitchFamily="18" charset="0"/>
            </a:endParaRPr>
          </a:p>
        </p:txBody>
      </p:sp>
      <p:pic>
        <p:nvPicPr>
          <p:cNvPr id="7" name="Content Placeholder 6" descr="unresolved conflict.png"/>
          <p:cNvPicPr>
            <a:picLocks noGrp="1" noChangeAspect="1"/>
          </p:cNvPicPr>
          <p:nvPr>
            <p:ph idx="1"/>
          </p:nvPr>
        </p:nvPicPr>
        <p:blipFill>
          <a:blip r:embed="rId3"/>
          <a:srcRect l="-85" r="-85"/>
          <a:stretch>
            <a:fillRect/>
          </a:stretch>
        </p:blipFill>
        <p:spPr/>
      </p:pic>
      <p:sp>
        <p:nvSpPr>
          <p:cNvPr id="8" name="Footer Placeholder 7"/>
          <p:cNvSpPr>
            <a:spLocks noGrp="1"/>
          </p:cNvSpPr>
          <p:nvPr>
            <p:ph type="ftr" sz="quarter" idx="11"/>
          </p:nvPr>
        </p:nvSpPr>
        <p:spPr/>
        <p:txBody>
          <a:bodyPr/>
          <a:lstStyle/>
          <a:p>
            <a:r>
              <a:rPr lang="en-US" smtClean="0"/>
              <a:t>centreforworkplaceengagement.com</a:t>
            </a:r>
            <a:endParaRPr lang="en-US"/>
          </a:p>
        </p:txBody>
      </p:sp>
      <p:sp>
        <p:nvSpPr>
          <p:cNvPr id="9" name="Slide Number Placeholder 8"/>
          <p:cNvSpPr>
            <a:spLocks noGrp="1"/>
          </p:cNvSpPr>
          <p:nvPr>
            <p:ph type="sldNum" sz="quarter" idx="12"/>
          </p:nvPr>
        </p:nvSpPr>
        <p:spPr/>
        <p:txBody>
          <a:bodyPr/>
          <a:lstStyle/>
          <a:p>
            <a:fld id="{1F681EB9-DD10-5B4E-9DCD-E372849F765C}"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0" y="0"/>
            <a:ext cx="9135329" cy="6858000"/>
          </a:xfrm>
          <a:prstGeom prst="rect">
            <a:avLst/>
          </a:prstGeom>
        </p:spPr>
      </p:pic>
      <p:sp>
        <p:nvSpPr>
          <p:cNvPr id="2" name="Title 1"/>
          <p:cNvSpPr>
            <a:spLocks noGrp="1"/>
          </p:cNvSpPr>
          <p:nvPr>
            <p:ph type="title"/>
          </p:nvPr>
        </p:nvSpPr>
        <p:spPr>
          <a:xfrm>
            <a:off x="1371600" y="296863"/>
            <a:ext cx="4474800" cy="1143000"/>
          </a:xfrm>
        </p:spPr>
        <p:txBody>
          <a:bodyPr>
            <a:normAutofit/>
          </a:bodyPr>
          <a:lstStyle/>
          <a:p>
            <a:pPr algn="l"/>
            <a:r>
              <a:rPr lang="en-US" sz="4000" dirty="0" smtClean="0"/>
              <a:t>In the meantime…..</a:t>
            </a:r>
            <a:endParaRPr lang="en-US" sz="4000" b="1" dirty="0">
              <a:solidFill>
                <a:schemeClr val="accent4">
                  <a:lumMod val="50000"/>
                </a:schemeClr>
              </a:solidFill>
              <a:latin typeface="Lucida Bright" panose="02040602050505020304" pitchFamily="18" charset="0"/>
            </a:endParaRPr>
          </a:p>
        </p:txBody>
      </p:sp>
      <p:sp>
        <p:nvSpPr>
          <p:cNvPr id="3" name="Content Placeholder 2"/>
          <p:cNvSpPr>
            <a:spLocks noGrp="1"/>
          </p:cNvSpPr>
          <p:nvPr>
            <p:ph idx="1"/>
          </p:nvPr>
        </p:nvSpPr>
        <p:spPr>
          <a:xfrm>
            <a:off x="840622" y="2236061"/>
            <a:ext cx="7846178" cy="3890102"/>
          </a:xfrm>
        </p:spPr>
        <p:txBody>
          <a:bodyPr>
            <a:normAutofit/>
          </a:bodyPr>
          <a:lstStyle/>
          <a:p>
            <a:pPr marL="857250" lvl="2" indent="-457200">
              <a:buNone/>
            </a:pPr>
            <a:endParaRPr lang="en-US" dirty="0" smtClean="0"/>
          </a:p>
          <a:p>
            <a:pPr marL="857250" lvl="2" indent="-457200">
              <a:buNone/>
            </a:pPr>
            <a:r>
              <a:rPr lang="en-US" sz="3200" dirty="0" smtClean="0"/>
              <a:t>We were providing workplaces with engagement services.</a:t>
            </a:r>
          </a:p>
          <a:p>
            <a:pPr marL="857250" lvl="2" indent="-457200">
              <a:buNone/>
            </a:pPr>
            <a:endParaRPr lang="en-US" sz="3200" dirty="0" smtClean="0"/>
          </a:p>
          <a:p>
            <a:pPr marL="857250" lvl="2" indent="-457200">
              <a:buNone/>
            </a:pPr>
            <a:r>
              <a:rPr lang="en-US" sz="3200" dirty="0" smtClean="0"/>
              <a:t>We were learning about our practice and ways to respond to disengagement</a:t>
            </a:r>
          </a:p>
          <a:p>
            <a:pPr marL="857250" lvl="2" indent="-457200">
              <a:buNone/>
            </a:pPr>
            <a:endParaRPr lang="en-US" sz="2800" dirty="0" smtClean="0">
              <a:solidFill>
                <a:schemeClr val="accent4">
                  <a:lumMod val="50000"/>
                </a:schemeClr>
              </a:solidFill>
              <a:latin typeface="Lucida Bright" panose="02040602050505020304" pitchFamily="18" charset="0"/>
            </a:endParaRPr>
          </a:p>
          <a:p>
            <a:pPr marL="857250" lvl="2" indent="-457200">
              <a:buNone/>
            </a:pPr>
            <a:endParaRPr lang="en-US" sz="2800" dirty="0" smtClean="0">
              <a:solidFill>
                <a:schemeClr val="accent4">
                  <a:lumMod val="50000"/>
                </a:schemeClr>
              </a:solidFill>
              <a:latin typeface="Lucida Bright" panose="02040602050505020304" pitchFamily="18" charset="0"/>
            </a:endParaRPr>
          </a:p>
          <a:p>
            <a:pPr marL="857250" lvl="2" indent="-457200" algn="ctr">
              <a:buNone/>
            </a:pPr>
            <a:endParaRPr lang="en-US" sz="2800" dirty="0" smtClean="0">
              <a:solidFill>
                <a:srgbClr val="0000FF"/>
              </a:solidFill>
            </a:endParaRPr>
          </a:p>
          <a:p>
            <a:pPr marL="857250" lvl="2" indent="-457200" algn="ctr">
              <a:buNone/>
            </a:pPr>
            <a:endParaRPr lang="en-US" sz="2800" dirty="0" smtClean="0">
              <a:solidFill>
                <a:srgbClr val="0000FF"/>
              </a:solidFill>
            </a:endParaRPr>
          </a:p>
          <a:p>
            <a:pPr marL="857250" lvl="2" indent="-457200">
              <a:buNone/>
            </a:pPr>
            <a:endParaRPr lang="en-US" sz="2800" dirty="0">
              <a:solidFill>
                <a:schemeClr val="accent4">
                  <a:lumMod val="50000"/>
                </a:schemeClr>
              </a:solidFill>
              <a:latin typeface="Lucida Bright" panose="02040602050505020304" pitchFamily="18" charset="0"/>
            </a:endParaRPr>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3"/>
          <a:srcRect l="21499" r="27290" b="42362"/>
          <a:stretch/>
        </p:blipFill>
        <p:spPr>
          <a:xfrm>
            <a:off x="8671" y="0"/>
            <a:ext cx="9135329" cy="6858000"/>
          </a:xfrm>
          <a:prstGeom prst="rect">
            <a:avLst/>
          </a:prstGeom>
        </p:spPr>
      </p:pic>
      <p:sp>
        <p:nvSpPr>
          <p:cNvPr id="2" name="Title 1"/>
          <p:cNvSpPr>
            <a:spLocks noGrp="1"/>
          </p:cNvSpPr>
          <p:nvPr>
            <p:ph type="title"/>
          </p:nvPr>
        </p:nvSpPr>
        <p:spPr>
          <a:xfrm>
            <a:off x="1144677" y="296863"/>
            <a:ext cx="7999322" cy="1143000"/>
          </a:xfrm>
        </p:spPr>
        <p:txBody>
          <a:bodyPr>
            <a:normAutofit fontScale="90000"/>
          </a:bodyPr>
          <a:lstStyle/>
          <a:p>
            <a:pPr algn="l"/>
            <a:r>
              <a:rPr lang="en-US" sz="4000" b="1" dirty="0" smtClean="0">
                <a:solidFill>
                  <a:schemeClr val="accent4">
                    <a:lumMod val="50000"/>
                  </a:schemeClr>
                </a:solidFill>
                <a:latin typeface="Lucida Bright" panose="02040602050505020304" pitchFamily="18" charset="0"/>
              </a:rPr>
              <a:t>Canada Human Resources Centre</a:t>
            </a:r>
            <a:endParaRPr lang="en-US" sz="4000" b="1" dirty="0">
              <a:solidFill>
                <a:schemeClr val="accent4">
                  <a:lumMod val="50000"/>
                </a:schemeClr>
              </a:solidFill>
              <a:latin typeface="Lucida Bright" panose="02040602050505020304" pitchFamily="18" charset="0"/>
            </a:endParaRPr>
          </a:p>
        </p:txBody>
      </p:sp>
      <p:sp>
        <p:nvSpPr>
          <p:cNvPr id="3" name="Content Placeholder 2"/>
          <p:cNvSpPr>
            <a:spLocks noGrp="1"/>
          </p:cNvSpPr>
          <p:nvPr>
            <p:ph idx="1"/>
          </p:nvPr>
        </p:nvSpPr>
        <p:spPr>
          <a:xfrm>
            <a:off x="480291" y="1600200"/>
            <a:ext cx="8663709" cy="4525963"/>
          </a:xfrm>
        </p:spPr>
        <p:txBody>
          <a:bodyPr>
            <a:normAutofit/>
          </a:bodyPr>
          <a:lstStyle/>
          <a:p>
            <a:endParaRPr lang="en-GB" dirty="0" smtClean="0"/>
          </a:p>
          <a:p>
            <a:pPr marL="857250" lvl="2" indent="-457200">
              <a:buFont typeface="Courier New" panose="02070309020205020404" pitchFamily="49" charset="0"/>
              <a:buChar char="o"/>
            </a:pPr>
            <a:endParaRPr lang="en-US" dirty="0">
              <a:solidFill>
                <a:schemeClr val="accent4">
                  <a:lumMod val="50000"/>
                </a:schemeClr>
              </a:solidFill>
              <a:latin typeface="Lucida Bright" panose="02040602050505020304" pitchFamily="18" charset="0"/>
            </a:endParaRPr>
          </a:p>
        </p:txBody>
      </p:sp>
      <p:pic>
        <p:nvPicPr>
          <p:cNvPr id="7" name="Content Placeholder 4" descr="engagement Canada.jpg"/>
          <p:cNvPicPr>
            <a:picLocks noChangeAspect="1"/>
          </p:cNvPicPr>
          <p:nvPr/>
        </p:nvPicPr>
        <p:blipFill>
          <a:blip r:embed="rId4"/>
          <a:srcRect l="-25156" r="-25156"/>
          <a:stretch>
            <a:fillRect/>
          </a:stretch>
        </p:blipFill>
        <p:spPr>
          <a:xfrm>
            <a:off x="8671" y="1484745"/>
            <a:ext cx="9452938" cy="4686301"/>
          </a:xfrm>
          <a:prstGeom prst="rect">
            <a:avLst/>
          </a:prstGeom>
        </p:spPr>
      </p:pic>
      <p:sp>
        <p:nvSpPr>
          <p:cNvPr id="8" name="Footer Placeholder 7"/>
          <p:cNvSpPr>
            <a:spLocks noGrp="1"/>
          </p:cNvSpPr>
          <p:nvPr>
            <p:ph type="ftr" sz="quarter" idx="11"/>
          </p:nvPr>
        </p:nvSpPr>
        <p:spPr/>
        <p:txBody>
          <a:bodyPr/>
          <a:lstStyle/>
          <a:p>
            <a:r>
              <a:rPr lang="en-US" smtClean="0"/>
              <a:t>centreforworkplaceengagement.com</a:t>
            </a:r>
            <a:endParaRPr lang="en-US"/>
          </a:p>
        </p:txBody>
      </p:sp>
      <p:sp>
        <p:nvSpPr>
          <p:cNvPr id="9" name="Slide Number Placeholder 8"/>
          <p:cNvSpPr>
            <a:spLocks noGrp="1"/>
          </p:cNvSpPr>
          <p:nvPr>
            <p:ph type="sldNum" sz="quarter" idx="12"/>
          </p:nvPr>
        </p:nvSpPr>
        <p:spPr/>
        <p:txBody>
          <a:bodyPr/>
          <a:lstStyle/>
          <a:p>
            <a:fld id="{1F681EB9-DD10-5B4E-9DCD-E372849F765C}"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0" y="0"/>
            <a:ext cx="9135329" cy="6858000"/>
          </a:xfrm>
          <a:prstGeom prst="rect">
            <a:avLst/>
          </a:prstGeom>
        </p:spPr>
      </p:pic>
      <p:sp>
        <p:nvSpPr>
          <p:cNvPr id="2" name="Title 1"/>
          <p:cNvSpPr>
            <a:spLocks noGrp="1"/>
          </p:cNvSpPr>
          <p:nvPr>
            <p:ph type="title"/>
          </p:nvPr>
        </p:nvSpPr>
        <p:spPr>
          <a:xfrm>
            <a:off x="1371599" y="296863"/>
            <a:ext cx="7517531" cy="1143000"/>
          </a:xfrm>
        </p:spPr>
        <p:txBody>
          <a:bodyPr>
            <a:normAutofit fontScale="90000"/>
          </a:bodyPr>
          <a:lstStyle/>
          <a:p>
            <a:pPr lvl="2" algn="l" defTabSz="457200" rtl="0">
              <a:spcBef>
                <a:spcPct val="0"/>
              </a:spcBef>
            </a:pPr>
            <a:r>
              <a:rPr lang="en-US" sz="3556" dirty="0" smtClean="0"/>
              <a:t>CWE has worked with workplaces to:</a:t>
            </a:r>
            <a:r>
              <a:rPr lang="en-US" dirty="0" smtClean="0"/>
              <a:t/>
            </a:r>
            <a:br>
              <a:rPr lang="en-US" dirty="0" smtClean="0"/>
            </a:br>
            <a:endParaRPr lang="en-US" sz="4000" b="1" dirty="0">
              <a:solidFill>
                <a:schemeClr val="accent4">
                  <a:lumMod val="50000"/>
                </a:schemeClr>
              </a:solidFill>
              <a:latin typeface="Lucida Bright" panose="02040602050505020304" pitchFamily="18" charset="0"/>
            </a:endParaRPr>
          </a:p>
        </p:txBody>
      </p:sp>
      <p:sp>
        <p:nvSpPr>
          <p:cNvPr id="3" name="Content Placeholder 2"/>
          <p:cNvSpPr>
            <a:spLocks noGrp="1"/>
          </p:cNvSpPr>
          <p:nvPr>
            <p:ph idx="1"/>
          </p:nvPr>
        </p:nvSpPr>
        <p:spPr>
          <a:xfrm>
            <a:off x="268283" y="1824626"/>
            <a:ext cx="8867045" cy="4301537"/>
          </a:xfrm>
        </p:spPr>
        <p:txBody>
          <a:bodyPr>
            <a:normAutofit/>
          </a:bodyPr>
          <a:lstStyle/>
          <a:p>
            <a:pPr marL="857250" lvl="2" indent="-457200">
              <a:buNone/>
            </a:pPr>
            <a:endParaRPr lang="en-US" dirty="0" smtClean="0"/>
          </a:p>
          <a:p>
            <a:pPr marL="857250" lvl="2" indent="-457200">
              <a:buNone/>
            </a:pPr>
            <a:endParaRPr lang="en-US" dirty="0" smtClean="0"/>
          </a:p>
          <a:p>
            <a:pPr marL="857250" lvl="2" indent="-457200">
              <a:buFontTx/>
              <a:buChar char="-"/>
            </a:pPr>
            <a:r>
              <a:rPr lang="en-US" sz="2800" dirty="0" smtClean="0"/>
              <a:t>Identify what’s going well</a:t>
            </a:r>
          </a:p>
          <a:p>
            <a:pPr marL="857250" lvl="2" indent="-457200">
              <a:buFontTx/>
              <a:buChar char="-"/>
            </a:pPr>
            <a:r>
              <a:rPr lang="en-US" sz="2800" dirty="0" smtClean="0"/>
              <a:t>Identify disengagement</a:t>
            </a:r>
          </a:p>
          <a:p>
            <a:pPr marL="857250" lvl="2" indent="-457200">
              <a:buFontTx/>
              <a:buChar char="-"/>
            </a:pPr>
            <a:r>
              <a:rPr lang="en-US" sz="2800" dirty="0" smtClean="0"/>
              <a:t>Develop explicit practices to shift the culture from disengaged to engaged</a:t>
            </a:r>
          </a:p>
          <a:p>
            <a:pPr marL="857250" lvl="2" indent="-457200">
              <a:buFontTx/>
              <a:buChar char="-"/>
            </a:pPr>
            <a:r>
              <a:rPr lang="en-US" sz="2800" dirty="0" smtClean="0"/>
              <a:t>Address conflict</a:t>
            </a:r>
          </a:p>
          <a:p>
            <a:pPr marL="857250" lvl="2" indent="-457200">
              <a:buFontTx/>
              <a:buChar char="-"/>
            </a:pPr>
            <a:r>
              <a:rPr lang="en-US" sz="2800" dirty="0" smtClean="0"/>
              <a:t>Build relational capacity</a:t>
            </a:r>
          </a:p>
          <a:p>
            <a:pPr marL="857250" lvl="2" indent="-457200">
              <a:buFontTx/>
              <a:buChar char="-"/>
            </a:pPr>
            <a:endParaRPr lang="en-US" dirty="0" smtClean="0"/>
          </a:p>
          <a:p>
            <a:pPr marL="857250" lvl="2" indent="-457200">
              <a:buFontTx/>
              <a:buChar char="-"/>
            </a:pPr>
            <a:endParaRPr lang="en-US" dirty="0" smtClean="0"/>
          </a:p>
          <a:p>
            <a:pPr marL="857250" lvl="2" indent="-457200">
              <a:buNone/>
            </a:pPr>
            <a:endParaRPr lang="en-US" dirty="0" smtClean="0"/>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0" y="0"/>
            <a:ext cx="9135329" cy="6858000"/>
          </a:xfrm>
          <a:prstGeom prst="rect">
            <a:avLst/>
          </a:prstGeom>
        </p:spPr>
      </p:pic>
      <p:sp>
        <p:nvSpPr>
          <p:cNvPr id="2" name="Title 1"/>
          <p:cNvSpPr>
            <a:spLocks noGrp="1"/>
          </p:cNvSpPr>
          <p:nvPr>
            <p:ph type="title"/>
          </p:nvPr>
        </p:nvSpPr>
        <p:spPr>
          <a:xfrm>
            <a:off x="1371599" y="296863"/>
            <a:ext cx="7517531" cy="1143000"/>
          </a:xfrm>
        </p:spPr>
        <p:txBody>
          <a:bodyPr>
            <a:normAutofit fontScale="90000"/>
          </a:bodyPr>
          <a:lstStyle/>
          <a:p>
            <a:pPr algn="l"/>
            <a:r>
              <a:rPr lang="en-US" sz="4000" dirty="0" smtClean="0"/>
              <a:t>CWE responses are grounded in the Restorative framework:</a:t>
            </a:r>
            <a:endParaRPr lang="en-US" sz="4000" b="1" dirty="0">
              <a:solidFill>
                <a:schemeClr val="accent4">
                  <a:lumMod val="50000"/>
                </a:schemeClr>
              </a:solidFill>
              <a:latin typeface="Lucida Bright" panose="02040602050505020304" pitchFamily="18" charset="0"/>
            </a:endParaRPr>
          </a:p>
        </p:txBody>
      </p:sp>
      <p:sp>
        <p:nvSpPr>
          <p:cNvPr id="3" name="Content Placeholder 2"/>
          <p:cNvSpPr>
            <a:spLocks noGrp="1"/>
          </p:cNvSpPr>
          <p:nvPr>
            <p:ph idx="1"/>
          </p:nvPr>
        </p:nvSpPr>
        <p:spPr>
          <a:xfrm>
            <a:off x="268283" y="1439864"/>
            <a:ext cx="8867045" cy="4686300"/>
          </a:xfrm>
        </p:spPr>
        <p:txBody>
          <a:bodyPr>
            <a:normAutofit fontScale="85000" lnSpcReduction="20000"/>
          </a:bodyPr>
          <a:lstStyle/>
          <a:p>
            <a:pPr marL="857250" lvl="2" indent="-457200">
              <a:buNone/>
            </a:pPr>
            <a:endParaRPr lang="en-US" dirty="0" smtClean="0"/>
          </a:p>
          <a:p>
            <a:pPr marL="857250" lvl="2" indent="-457200">
              <a:buNone/>
            </a:pPr>
            <a:r>
              <a:rPr lang="en-US" sz="3200" dirty="0" smtClean="0"/>
              <a:t>The framework includes:</a:t>
            </a:r>
          </a:p>
          <a:p>
            <a:pPr marL="857250" lvl="2" indent="-457200">
              <a:buFontTx/>
              <a:buChar char="-"/>
            </a:pPr>
            <a:r>
              <a:rPr lang="en-US" sz="3200" dirty="0" smtClean="0"/>
              <a:t>Social discipline window</a:t>
            </a:r>
          </a:p>
          <a:p>
            <a:pPr marL="857250" lvl="2" indent="-457200">
              <a:buFontTx/>
              <a:buChar char="-"/>
            </a:pPr>
            <a:r>
              <a:rPr lang="en-US" sz="3200" dirty="0" smtClean="0"/>
              <a:t>Relationship styles</a:t>
            </a:r>
          </a:p>
          <a:p>
            <a:pPr marL="857250" lvl="2" indent="-457200">
              <a:buFontTx/>
              <a:buChar char="-"/>
            </a:pPr>
            <a:r>
              <a:rPr lang="en-US" sz="3200" dirty="0" smtClean="0"/>
              <a:t>Fair process</a:t>
            </a:r>
          </a:p>
          <a:p>
            <a:pPr marL="857250" lvl="2" indent="-457200">
              <a:buFontTx/>
              <a:buChar char="-"/>
            </a:pPr>
            <a:r>
              <a:rPr lang="en-US" sz="3200" dirty="0" smtClean="0"/>
              <a:t>The restorative questions</a:t>
            </a:r>
          </a:p>
          <a:p>
            <a:pPr marL="857250" lvl="2" indent="-457200">
              <a:buFontTx/>
              <a:buChar char="-"/>
            </a:pPr>
            <a:r>
              <a:rPr lang="en-US" sz="3200" dirty="0" smtClean="0"/>
              <a:t>A Socratic approach to dialogue</a:t>
            </a:r>
          </a:p>
          <a:p>
            <a:pPr marL="857250" lvl="2" indent="-457200">
              <a:buFontTx/>
              <a:buChar char="-"/>
            </a:pPr>
            <a:r>
              <a:rPr lang="en-US" sz="3200" dirty="0" smtClean="0"/>
              <a:t>The impact of shame on relationships </a:t>
            </a:r>
          </a:p>
          <a:p>
            <a:pPr marL="857250" lvl="2" indent="-457200">
              <a:buFontTx/>
              <a:buChar char="-"/>
            </a:pPr>
            <a:r>
              <a:rPr lang="en-US" sz="3200" dirty="0" smtClean="0"/>
              <a:t>The primacy of healthy relationships </a:t>
            </a:r>
          </a:p>
          <a:p>
            <a:pPr marL="857250" lvl="2" indent="-457200">
              <a:buFontTx/>
              <a:buChar char="-"/>
            </a:pPr>
            <a:endParaRPr lang="en-US" sz="3200" dirty="0" smtClean="0"/>
          </a:p>
          <a:p>
            <a:pPr marL="857250" lvl="2" indent="-457200" algn="ctr">
              <a:buNone/>
            </a:pPr>
            <a:r>
              <a:rPr lang="en-US" sz="3200" i="1" dirty="0" smtClean="0"/>
              <a:t>It’s all about relationships</a:t>
            </a:r>
          </a:p>
          <a:p>
            <a:pPr marL="857250" lvl="2" indent="-457200">
              <a:buNone/>
            </a:pPr>
            <a:endParaRPr lang="en-US" dirty="0" smtClean="0"/>
          </a:p>
          <a:p>
            <a:pPr marL="857250" lvl="2" indent="-457200">
              <a:buNone/>
            </a:pPr>
            <a:endParaRPr lang="en-US" dirty="0" smtClean="0"/>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0" y="0"/>
            <a:ext cx="9135329" cy="6858000"/>
          </a:xfrm>
          <a:prstGeom prst="rect">
            <a:avLst/>
          </a:prstGeom>
        </p:spPr>
      </p:pic>
      <p:sp>
        <p:nvSpPr>
          <p:cNvPr id="2" name="Title 1"/>
          <p:cNvSpPr>
            <a:spLocks noGrp="1"/>
          </p:cNvSpPr>
          <p:nvPr>
            <p:ph type="title"/>
          </p:nvPr>
        </p:nvSpPr>
        <p:spPr>
          <a:xfrm>
            <a:off x="1371599" y="296863"/>
            <a:ext cx="7517531" cy="1143000"/>
          </a:xfrm>
        </p:spPr>
        <p:txBody>
          <a:bodyPr>
            <a:normAutofit/>
          </a:bodyPr>
          <a:lstStyle/>
          <a:p>
            <a:pPr algn="l"/>
            <a:r>
              <a:rPr lang="en-US" sz="4000" dirty="0" smtClean="0"/>
              <a:t>The framework provides</a:t>
            </a:r>
            <a:endParaRPr lang="en-US" sz="4000" b="1" dirty="0">
              <a:solidFill>
                <a:schemeClr val="accent4">
                  <a:lumMod val="50000"/>
                </a:schemeClr>
              </a:solidFill>
              <a:latin typeface="Lucida Bright" panose="02040602050505020304" pitchFamily="18" charset="0"/>
            </a:endParaRPr>
          </a:p>
        </p:txBody>
      </p:sp>
      <p:sp>
        <p:nvSpPr>
          <p:cNvPr id="3" name="Content Placeholder 2"/>
          <p:cNvSpPr>
            <a:spLocks noGrp="1"/>
          </p:cNvSpPr>
          <p:nvPr>
            <p:ph idx="1"/>
          </p:nvPr>
        </p:nvSpPr>
        <p:spPr>
          <a:xfrm>
            <a:off x="1" y="1439864"/>
            <a:ext cx="9135328" cy="4686300"/>
          </a:xfrm>
        </p:spPr>
        <p:txBody>
          <a:bodyPr>
            <a:normAutofit/>
          </a:bodyPr>
          <a:lstStyle/>
          <a:p>
            <a:pPr marL="857250" lvl="2" indent="-457200">
              <a:buNone/>
            </a:pPr>
            <a:endParaRPr lang="en-US" dirty="0" smtClean="0"/>
          </a:p>
          <a:p>
            <a:pPr marL="857250" lvl="2" indent="-457200">
              <a:buFontTx/>
              <a:buChar char="-"/>
            </a:pPr>
            <a:r>
              <a:rPr lang="en-US" sz="3200" dirty="0" smtClean="0"/>
              <a:t>A common understanding of relationship health</a:t>
            </a:r>
          </a:p>
          <a:p>
            <a:pPr marL="857250" lvl="2" indent="-457200">
              <a:buFontTx/>
              <a:buChar char="-"/>
            </a:pPr>
            <a:r>
              <a:rPr lang="en-US" sz="3200" dirty="0" smtClean="0"/>
              <a:t>Common language for people to engage each other, to practice good relationships</a:t>
            </a:r>
          </a:p>
          <a:p>
            <a:pPr marL="857250" lvl="2" indent="-457200">
              <a:buFontTx/>
              <a:buChar char="-"/>
            </a:pPr>
            <a:r>
              <a:rPr lang="en-US" sz="3200" dirty="0" smtClean="0"/>
              <a:t>The basis for conversations that enhance the workplace experience</a:t>
            </a:r>
          </a:p>
          <a:p>
            <a:pPr marL="857250" lvl="2" indent="-457200">
              <a:buFontTx/>
              <a:buChar char="-"/>
            </a:pPr>
            <a:r>
              <a:rPr lang="en-US" sz="3200" dirty="0" smtClean="0"/>
              <a:t>An explicit way to build relationships, challenge each other and enhance creativity</a:t>
            </a:r>
          </a:p>
          <a:p>
            <a:pPr marL="857250" lvl="2" indent="-457200">
              <a:buFontTx/>
              <a:buChar char="-"/>
            </a:pPr>
            <a:endParaRPr lang="en-US" sz="3200" dirty="0" smtClean="0"/>
          </a:p>
          <a:p>
            <a:pPr marL="857250" lvl="2" indent="-457200">
              <a:buFontTx/>
              <a:buChar char="-"/>
            </a:pPr>
            <a:endParaRPr lang="en-US" sz="3200" dirty="0" smtClean="0"/>
          </a:p>
          <a:p>
            <a:pPr marL="857250" lvl="2" indent="-457200">
              <a:buNone/>
            </a:pPr>
            <a:endParaRPr lang="en-US" sz="3200" dirty="0" smtClean="0"/>
          </a:p>
          <a:p>
            <a:pPr marL="857250" lvl="2" indent="-457200">
              <a:buNone/>
            </a:pPr>
            <a:endParaRPr lang="en-US" dirty="0" smtClean="0"/>
          </a:p>
          <a:p>
            <a:pPr marL="857250" lvl="2" indent="-457200">
              <a:buNone/>
            </a:pPr>
            <a:endParaRPr lang="en-US" dirty="0" smtClean="0"/>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7034620" cy="1143000"/>
          </a:xfrm>
        </p:spPr>
        <p:txBody>
          <a:bodyPr>
            <a:normAutofit/>
          </a:bodyPr>
          <a:lstStyle/>
          <a:p>
            <a:pPr algn="l"/>
            <a:r>
              <a:rPr lang="en-US" sz="4000" dirty="0" smtClean="0"/>
              <a:t>Challenges we face</a:t>
            </a:r>
            <a:endParaRPr lang="en-US" sz="4000" b="1" dirty="0">
              <a:solidFill>
                <a:schemeClr val="accent4">
                  <a:lumMod val="50000"/>
                </a:schemeClr>
              </a:solidFill>
              <a:latin typeface="Lucida Bright" panose="02040602050505020304" pitchFamily="18" charset="0"/>
            </a:endParaRPr>
          </a:p>
        </p:txBody>
      </p:sp>
      <p:sp>
        <p:nvSpPr>
          <p:cNvPr id="3" name="Content Placeholder 2"/>
          <p:cNvSpPr>
            <a:spLocks noGrp="1"/>
          </p:cNvSpPr>
          <p:nvPr>
            <p:ph idx="1"/>
          </p:nvPr>
        </p:nvSpPr>
        <p:spPr>
          <a:xfrm>
            <a:off x="465026" y="1860403"/>
            <a:ext cx="8678974" cy="4597342"/>
          </a:xfrm>
        </p:spPr>
        <p:txBody>
          <a:bodyPr>
            <a:normAutofit/>
          </a:bodyPr>
          <a:lstStyle/>
          <a:p>
            <a:pPr lvl="0">
              <a:buNone/>
            </a:pPr>
            <a:r>
              <a:rPr lang="en-US" dirty="0" smtClean="0"/>
              <a:t>Developing a viable business model</a:t>
            </a:r>
          </a:p>
          <a:p>
            <a:pPr lvl="0">
              <a:buNone/>
            </a:pPr>
            <a:r>
              <a:rPr lang="en-US" dirty="0" smtClean="0"/>
              <a:t>	</a:t>
            </a:r>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7034620" cy="1143000"/>
          </a:xfrm>
        </p:spPr>
        <p:txBody>
          <a:bodyPr>
            <a:normAutofit/>
          </a:bodyPr>
          <a:lstStyle/>
          <a:p>
            <a:pPr algn="l"/>
            <a:r>
              <a:rPr lang="en-US" sz="4000" dirty="0" smtClean="0"/>
              <a:t>Challenges we face</a:t>
            </a:r>
            <a:endParaRPr lang="en-US" sz="4000" b="1" dirty="0">
              <a:solidFill>
                <a:schemeClr val="accent4">
                  <a:lumMod val="50000"/>
                </a:schemeClr>
              </a:solidFill>
              <a:latin typeface="Lucida Bright" panose="02040602050505020304" pitchFamily="18" charset="0"/>
            </a:endParaRPr>
          </a:p>
        </p:txBody>
      </p:sp>
      <p:sp>
        <p:nvSpPr>
          <p:cNvPr id="3" name="Content Placeholder 2"/>
          <p:cNvSpPr>
            <a:spLocks noGrp="1"/>
          </p:cNvSpPr>
          <p:nvPr>
            <p:ph idx="1"/>
          </p:nvPr>
        </p:nvSpPr>
        <p:spPr>
          <a:xfrm>
            <a:off x="465026" y="1860403"/>
            <a:ext cx="8678974" cy="4597342"/>
          </a:xfrm>
        </p:spPr>
        <p:txBody>
          <a:bodyPr>
            <a:normAutofit fontScale="85000" lnSpcReduction="20000"/>
          </a:bodyPr>
          <a:lstStyle/>
          <a:p>
            <a:pPr lvl="0">
              <a:buNone/>
            </a:pPr>
            <a:r>
              <a:rPr lang="en-US" dirty="0" smtClean="0"/>
              <a:t>Developing our practice:</a:t>
            </a:r>
          </a:p>
          <a:p>
            <a:pPr lvl="1"/>
            <a:r>
              <a:rPr lang="en-US" dirty="0" smtClean="0"/>
              <a:t>How do we speak with workplaces about our services in light of:</a:t>
            </a:r>
          </a:p>
          <a:p>
            <a:pPr lvl="2"/>
            <a:r>
              <a:rPr lang="en-US" dirty="0" smtClean="0"/>
              <a:t>the workplace’s needs and capacity?</a:t>
            </a:r>
          </a:p>
          <a:p>
            <a:pPr lvl="2"/>
            <a:r>
              <a:rPr lang="en-US" dirty="0" smtClean="0"/>
              <a:t>the disengagement crisis?</a:t>
            </a:r>
          </a:p>
          <a:p>
            <a:pPr lvl="2"/>
            <a:r>
              <a:rPr lang="en-US" dirty="0" smtClean="0"/>
              <a:t>the CSA standard?</a:t>
            </a:r>
          </a:p>
          <a:p>
            <a:pPr lvl="1"/>
            <a:r>
              <a:rPr lang="en-US" dirty="0" smtClean="0"/>
              <a:t>How do we speak to:</a:t>
            </a:r>
          </a:p>
          <a:p>
            <a:pPr lvl="2"/>
            <a:r>
              <a:rPr lang="en-US" dirty="0" smtClean="0"/>
              <a:t>Management?</a:t>
            </a:r>
          </a:p>
          <a:p>
            <a:pPr lvl="2"/>
            <a:r>
              <a:rPr lang="en-US" dirty="0" smtClean="0"/>
              <a:t>HR departments?</a:t>
            </a:r>
          </a:p>
          <a:p>
            <a:pPr lvl="2"/>
            <a:r>
              <a:rPr lang="en-US" dirty="0" smtClean="0"/>
              <a:t>Staff?</a:t>
            </a:r>
          </a:p>
          <a:p>
            <a:pPr lvl="1"/>
            <a:r>
              <a:rPr lang="en-US" dirty="0" smtClean="0"/>
              <a:t>How do we talk about engagement?</a:t>
            </a:r>
          </a:p>
          <a:p>
            <a:pPr lvl="2"/>
            <a:r>
              <a:rPr lang="en-US" dirty="0" smtClean="0"/>
              <a:t>How do we understand what we have to offer?</a:t>
            </a:r>
          </a:p>
          <a:p>
            <a:pPr lvl="2"/>
            <a:r>
              <a:rPr lang="en-US" dirty="0" smtClean="0"/>
              <a:t>How do we make our practice explicit to ourselves and others?</a:t>
            </a:r>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7034620" cy="1143000"/>
          </a:xfrm>
        </p:spPr>
        <p:txBody>
          <a:bodyPr>
            <a:normAutofit/>
          </a:bodyPr>
          <a:lstStyle/>
          <a:p>
            <a:r>
              <a:rPr lang="en-US" sz="4000" dirty="0" smtClean="0"/>
              <a:t>Challenges we face</a:t>
            </a:r>
            <a:endParaRPr lang="en-US" sz="4000" b="1" dirty="0">
              <a:solidFill>
                <a:schemeClr val="accent4">
                  <a:lumMod val="50000"/>
                </a:schemeClr>
              </a:solidFill>
              <a:latin typeface="Lucida Bright" panose="02040602050505020304" pitchFamily="18" charset="0"/>
            </a:endParaRPr>
          </a:p>
        </p:txBody>
      </p:sp>
      <p:sp>
        <p:nvSpPr>
          <p:cNvPr id="3" name="Content Placeholder 2"/>
          <p:cNvSpPr>
            <a:spLocks noGrp="1"/>
          </p:cNvSpPr>
          <p:nvPr>
            <p:ph idx="1"/>
          </p:nvPr>
        </p:nvSpPr>
        <p:spPr>
          <a:xfrm>
            <a:off x="947934" y="1860403"/>
            <a:ext cx="8196065" cy="4265760"/>
          </a:xfrm>
        </p:spPr>
        <p:txBody>
          <a:bodyPr>
            <a:normAutofit/>
          </a:bodyPr>
          <a:lstStyle/>
          <a:p>
            <a:pPr lvl="0" algn="ctr">
              <a:buNone/>
            </a:pPr>
            <a:endParaRPr lang="en-US" dirty="0" smtClean="0"/>
          </a:p>
          <a:p>
            <a:pPr lvl="0">
              <a:buNone/>
            </a:pPr>
            <a:r>
              <a:rPr lang="en-US" dirty="0" smtClean="0"/>
              <a:t>Developing an explicit practice</a:t>
            </a:r>
          </a:p>
          <a:p>
            <a:pPr marL="857250" lvl="2" indent="-457200">
              <a:buFont typeface="Courier New" panose="02070309020205020404" pitchFamily="49" charset="0"/>
              <a:buChar char="o"/>
            </a:pPr>
            <a:endParaRPr lang="en-US" dirty="0">
              <a:solidFill>
                <a:schemeClr val="accent4">
                  <a:lumMod val="50000"/>
                </a:schemeClr>
              </a:solidFill>
              <a:latin typeface="Lucida Bright" panose="02040602050505020304" pitchFamily="18" charset="0"/>
            </a:endParaRPr>
          </a:p>
        </p:txBody>
      </p:sp>
      <p:sp>
        <p:nvSpPr>
          <p:cNvPr id="5" name="Footer Placeholder 4"/>
          <p:cNvSpPr>
            <a:spLocks noGrp="1"/>
          </p:cNvSpPr>
          <p:nvPr>
            <p:ph type="ftr" sz="quarter" idx="11"/>
          </p:nvPr>
        </p:nvSpPr>
        <p:spPr/>
        <p:txBody>
          <a:bodyPr/>
          <a:lstStyle/>
          <a:p>
            <a:r>
              <a:rPr lang="en-US" smtClean="0"/>
              <a:t>centreforworkplaceengagement.com</a:t>
            </a:r>
            <a:endParaRPr lang="en-US"/>
          </a:p>
        </p:txBody>
      </p:sp>
      <p:sp>
        <p:nvSpPr>
          <p:cNvPr id="6" name="Slide Number Placeholder 5"/>
          <p:cNvSpPr>
            <a:spLocks noGrp="1"/>
          </p:cNvSpPr>
          <p:nvPr>
            <p:ph type="sldNum" sz="quarter" idx="12"/>
          </p:nvPr>
        </p:nvSpPr>
        <p:spPr/>
        <p:txBody>
          <a:bodyPr/>
          <a:lstStyle/>
          <a:p>
            <a:fld id="{1F681EB9-DD10-5B4E-9DCD-E372849F765C}"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Oval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8E15814-A922-48E7-892B-9CE6A5A25B28}"/>
              </a:ext>
            </a:extLst>
          </p:cNvPr>
          <p:cNvSpPr/>
          <p:nvPr/>
        </p:nvSpPr>
        <p:spPr>
          <a:xfrm>
            <a:off x="1371600" y="353632"/>
            <a:ext cx="6115050" cy="6115050"/>
          </a:xfrm>
          <a:prstGeom prst="ellipse">
            <a:avLst/>
          </a:prstGeom>
          <a:solidFill>
            <a:schemeClr val="tx2">
              <a:lumMod val="20000"/>
              <a:lumOff val="80000"/>
            </a:schemeClr>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39193CF-81DE-44FF-9B76-CB336DEC1F7A}"/>
              </a:ext>
            </a:extLst>
          </p:cNvPr>
          <p:cNvSpPr/>
          <p:nvPr/>
        </p:nvSpPr>
        <p:spPr>
          <a:xfrm>
            <a:off x="2497455" y="1497330"/>
            <a:ext cx="3863340" cy="3863340"/>
          </a:xfrm>
          <a:prstGeom prst="ellipse">
            <a:avLst/>
          </a:prstGeom>
          <a:solidFill>
            <a:schemeClr val="accent5">
              <a:lumMod val="7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505A467-45CA-4D13-87A0-D6C1CB8A4B70}"/>
              </a:ext>
            </a:extLst>
          </p:cNvPr>
          <p:cNvSpPr/>
          <p:nvPr/>
        </p:nvSpPr>
        <p:spPr>
          <a:xfrm>
            <a:off x="3434715" y="2434590"/>
            <a:ext cx="1988820" cy="1988820"/>
          </a:xfrm>
          <a:prstGeom prst="ellipse">
            <a:avLst/>
          </a:prstGeom>
          <a:solidFill>
            <a:schemeClr val="tx1">
              <a:lumMod val="65000"/>
              <a:lumOff val="3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FE6D5F3-CD24-488A-8440-C783C222090B}"/>
              </a:ext>
            </a:extLst>
          </p:cNvPr>
          <p:cNvSpPr txBox="1"/>
          <p:nvPr/>
        </p:nvSpPr>
        <p:spPr>
          <a:xfrm rot="20351473">
            <a:off x="3741485" y="2513251"/>
            <a:ext cx="1131570" cy="307777"/>
          </a:xfrm>
          <a:prstGeom prst="rect">
            <a:avLst/>
          </a:prstGeom>
          <a:noFill/>
        </p:spPr>
        <p:txBody>
          <a:bodyPr wrap="square" rtlCol="0">
            <a:spAutoFit/>
          </a:bodyPr>
          <a:lstStyle/>
          <a:p>
            <a:r>
              <a:rPr lang="en-CA" sz="1400" b="1" dirty="0">
                <a:solidFill>
                  <a:schemeClr val="bg1"/>
                </a:solidFill>
              </a:rPr>
              <a:t>fair process</a:t>
            </a:r>
            <a:endParaRPr lang="en-US" sz="1400" b="1" dirty="0">
              <a:solidFill>
                <a:schemeClr val="bg1"/>
              </a:solidFill>
            </a:endParaRPr>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1904642-CB11-4368-92C4-F78B8BE204E2}"/>
              </a:ext>
            </a:extLst>
          </p:cNvPr>
          <p:cNvSpPr txBox="1"/>
          <p:nvPr/>
        </p:nvSpPr>
        <p:spPr>
          <a:xfrm rot="796037">
            <a:off x="3466212" y="3431597"/>
            <a:ext cx="1131570" cy="523220"/>
          </a:xfrm>
          <a:prstGeom prst="rect">
            <a:avLst/>
          </a:prstGeom>
          <a:noFill/>
        </p:spPr>
        <p:txBody>
          <a:bodyPr wrap="square" rtlCol="0">
            <a:spAutoFit/>
          </a:bodyPr>
          <a:lstStyle/>
          <a:p>
            <a:r>
              <a:rPr lang="en-CA" sz="1400" b="1" dirty="0">
                <a:solidFill>
                  <a:schemeClr val="bg1"/>
                </a:solidFill>
              </a:rPr>
              <a:t>leadership styles</a:t>
            </a:r>
            <a:endParaRPr lang="en-US" sz="1400" b="1" dirty="0">
              <a:solidFill>
                <a:schemeClr val="bg1"/>
              </a:solidFill>
            </a:endParaRPr>
          </a:p>
        </p:txBody>
      </p:sp>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3BFFCE2-8215-4E32-979C-92CFE7F7C942}"/>
              </a:ext>
            </a:extLst>
          </p:cNvPr>
          <p:cNvSpPr txBox="1"/>
          <p:nvPr/>
        </p:nvSpPr>
        <p:spPr>
          <a:xfrm rot="17761465">
            <a:off x="4297451" y="3463692"/>
            <a:ext cx="1276350" cy="523220"/>
          </a:xfrm>
          <a:prstGeom prst="rect">
            <a:avLst/>
          </a:prstGeom>
          <a:noFill/>
        </p:spPr>
        <p:txBody>
          <a:bodyPr wrap="square" rtlCol="0">
            <a:spAutoFit/>
          </a:bodyPr>
          <a:lstStyle/>
          <a:p>
            <a:r>
              <a:rPr lang="en-CA" sz="1400" b="1" dirty="0">
                <a:solidFill>
                  <a:schemeClr val="bg1"/>
                </a:solidFill>
              </a:rPr>
              <a:t>healthy relationships</a:t>
            </a:r>
            <a:endParaRPr lang="en-US" sz="1400" b="1" dirty="0">
              <a:solidFill>
                <a:schemeClr val="bg1"/>
              </a:solidFill>
            </a:endParaRPr>
          </a:p>
        </p:txBody>
      </p:sp>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A9C9F22-64FE-4519-89FB-EEAB28320415}"/>
              </a:ext>
            </a:extLst>
          </p:cNvPr>
          <p:cNvSpPr txBox="1"/>
          <p:nvPr/>
        </p:nvSpPr>
        <p:spPr>
          <a:xfrm rot="2023730">
            <a:off x="3483029" y="2992984"/>
            <a:ext cx="1228516" cy="523220"/>
          </a:xfrm>
          <a:prstGeom prst="rect">
            <a:avLst/>
          </a:prstGeom>
          <a:noFill/>
        </p:spPr>
        <p:txBody>
          <a:bodyPr wrap="square" rtlCol="0">
            <a:spAutoFit/>
          </a:bodyPr>
          <a:lstStyle/>
          <a:p>
            <a:r>
              <a:rPr lang="en-CA" sz="1400" b="1" dirty="0">
                <a:solidFill>
                  <a:schemeClr val="bg1"/>
                </a:solidFill>
              </a:rPr>
              <a:t>restorative questions</a:t>
            </a:r>
            <a:endParaRPr lang="en-US" sz="1400" b="1" dirty="0">
              <a:solidFill>
                <a:schemeClr val="bg1"/>
              </a:solidFill>
            </a:endParaRPr>
          </a:p>
        </p:txBody>
      </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BF65A32-8D2C-472C-870F-2BED07675658}"/>
              </a:ext>
            </a:extLst>
          </p:cNvPr>
          <p:cNvSpPr txBox="1"/>
          <p:nvPr/>
        </p:nvSpPr>
        <p:spPr>
          <a:xfrm rot="2920711">
            <a:off x="4353003" y="2856981"/>
            <a:ext cx="1131570" cy="523220"/>
          </a:xfrm>
          <a:prstGeom prst="rect">
            <a:avLst/>
          </a:prstGeom>
          <a:noFill/>
        </p:spPr>
        <p:txBody>
          <a:bodyPr wrap="square" rtlCol="0">
            <a:spAutoFit/>
          </a:bodyPr>
          <a:lstStyle/>
          <a:p>
            <a:r>
              <a:rPr lang="en-CA" sz="1400" b="1" dirty="0">
                <a:solidFill>
                  <a:schemeClr val="bg1"/>
                </a:solidFill>
              </a:rPr>
              <a:t>relationship styles</a:t>
            </a:r>
            <a:endParaRPr lang="en-US" sz="1400" b="1" dirty="0">
              <a:solidFill>
                <a:schemeClr val="bg1"/>
              </a:solidFill>
            </a:endParaRPr>
          </a:p>
        </p:txBody>
      </p:sp>
      <p:sp>
        <p:nvSpPr>
          <p:cNvPr id="13" name="TextBox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8B64395-29B1-4E4B-AB84-153365510C05}"/>
              </a:ext>
            </a:extLst>
          </p:cNvPr>
          <p:cNvSpPr txBox="1"/>
          <p:nvPr/>
        </p:nvSpPr>
        <p:spPr>
          <a:xfrm rot="20441158">
            <a:off x="3814111" y="3655741"/>
            <a:ext cx="1131570" cy="523220"/>
          </a:xfrm>
          <a:prstGeom prst="rect">
            <a:avLst/>
          </a:prstGeom>
          <a:noFill/>
        </p:spPr>
        <p:txBody>
          <a:bodyPr wrap="square" rtlCol="0">
            <a:spAutoFit/>
          </a:bodyPr>
          <a:lstStyle/>
          <a:p>
            <a:r>
              <a:rPr lang="en-CA" sz="1400" b="1" dirty="0">
                <a:solidFill>
                  <a:schemeClr val="bg1"/>
                </a:solidFill>
              </a:rPr>
              <a:t>issues of shame</a:t>
            </a:r>
            <a:endParaRPr lang="en-US" sz="1400" b="1" dirty="0">
              <a:solidFill>
                <a:schemeClr val="bg1"/>
              </a:solidFill>
            </a:endParaRPr>
          </a:p>
        </p:txBody>
      </p: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A7310A1-D569-4F62-A9E1-04015768FB87}"/>
              </a:ext>
            </a:extLst>
          </p:cNvPr>
          <p:cNvSpPr txBox="1"/>
          <p:nvPr/>
        </p:nvSpPr>
        <p:spPr>
          <a:xfrm rot="20505908">
            <a:off x="3884260" y="1590107"/>
            <a:ext cx="1131570" cy="307777"/>
          </a:xfrm>
          <a:prstGeom prst="rect">
            <a:avLst/>
          </a:prstGeom>
          <a:noFill/>
        </p:spPr>
        <p:txBody>
          <a:bodyPr wrap="square" rtlCol="0">
            <a:spAutoFit/>
          </a:bodyPr>
          <a:lstStyle/>
          <a:p>
            <a:r>
              <a:rPr lang="en-CA" sz="1400" b="1" dirty="0">
                <a:solidFill>
                  <a:schemeClr val="bg1"/>
                </a:solidFill>
              </a:rPr>
              <a:t>follow-up</a:t>
            </a:r>
            <a:endParaRPr lang="en-US" sz="1400" b="1" dirty="0">
              <a:solidFill>
                <a:schemeClr val="bg1"/>
              </a:solidFill>
            </a:endParaRPr>
          </a:p>
        </p:txBody>
      </p:sp>
      <p:sp>
        <p:nvSpPr>
          <p:cNvPr id="15" name="TextBox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CE38C98-EAB7-472A-A4C7-8C55C955FD3D}"/>
              </a:ext>
            </a:extLst>
          </p:cNvPr>
          <p:cNvSpPr txBox="1"/>
          <p:nvPr/>
        </p:nvSpPr>
        <p:spPr>
          <a:xfrm rot="19491139">
            <a:off x="2869010" y="2420009"/>
            <a:ext cx="1131570" cy="307777"/>
          </a:xfrm>
          <a:prstGeom prst="rect">
            <a:avLst/>
          </a:prstGeom>
          <a:noFill/>
        </p:spPr>
        <p:txBody>
          <a:bodyPr wrap="square" rtlCol="0">
            <a:spAutoFit/>
          </a:bodyPr>
          <a:lstStyle/>
          <a:p>
            <a:r>
              <a:rPr lang="en-CA" sz="1400" b="1" dirty="0">
                <a:solidFill>
                  <a:schemeClr val="bg1"/>
                </a:solidFill>
              </a:rPr>
              <a:t>continuum</a:t>
            </a:r>
            <a:endParaRPr lang="en-US" sz="1400" b="1" dirty="0">
              <a:solidFill>
                <a:schemeClr val="bg1"/>
              </a:solidFill>
            </a:endParaRPr>
          </a:p>
        </p:txBody>
      </p:sp>
      <p:sp>
        <p:nvSpPr>
          <p:cNvPr id="16" name="TextBox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408CCCF-8E90-450F-AC9B-893884D27E9C}"/>
              </a:ext>
            </a:extLst>
          </p:cNvPr>
          <p:cNvSpPr txBox="1"/>
          <p:nvPr/>
        </p:nvSpPr>
        <p:spPr>
          <a:xfrm rot="4043532">
            <a:off x="4712070" y="2035619"/>
            <a:ext cx="1131570" cy="523220"/>
          </a:xfrm>
          <a:prstGeom prst="rect">
            <a:avLst/>
          </a:prstGeom>
          <a:noFill/>
        </p:spPr>
        <p:txBody>
          <a:bodyPr wrap="square" rtlCol="0">
            <a:spAutoFit/>
          </a:bodyPr>
          <a:lstStyle/>
          <a:p>
            <a:r>
              <a:rPr lang="en-CA" sz="1400" b="1" dirty="0">
                <a:solidFill>
                  <a:schemeClr val="bg1"/>
                </a:solidFill>
              </a:rPr>
              <a:t>proactive &amp; responsive</a:t>
            </a:r>
            <a:endParaRPr lang="en-US" sz="1400" b="1" dirty="0">
              <a:solidFill>
                <a:schemeClr val="bg1"/>
              </a:solidFill>
            </a:endParaRPr>
          </a:p>
        </p:txBody>
      </p:sp>
      <p:sp>
        <p:nvSpPr>
          <p:cNvPr id="17" name="TextBox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DC6CF34-64F5-41E0-B550-6FECAFE7804E}"/>
              </a:ext>
            </a:extLst>
          </p:cNvPr>
          <p:cNvSpPr txBox="1"/>
          <p:nvPr/>
        </p:nvSpPr>
        <p:spPr>
          <a:xfrm rot="20001972">
            <a:off x="3745862" y="4491280"/>
            <a:ext cx="1131570" cy="523220"/>
          </a:xfrm>
          <a:prstGeom prst="rect">
            <a:avLst/>
          </a:prstGeom>
          <a:noFill/>
        </p:spPr>
        <p:txBody>
          <a:bodyPr wrap="square" rtlCol="0">
            <a:spAutoFit/>
          </a:bodyPr>
          <a:lstStyle/>
          <a:p>
            <a:r>
              <a:rPr lang="en-CA" sz="1400" b="1" dirty="0">
                <a:solidFill>
                  <a:schemeClr val="bg1"/>
                </a:solidFill>
              </a:rPr>
              <a:t>reference group</a:t>
            </a:r>
            <a:endParaRPr lang="en-US" sz="1400" b="1" dirty="0">
              <a:solidFill>
                <a:schemeClr val="bg1"/>
              </a:solidFill>
            </a:endParaRPr>
          </a:p>
        </p:txBody>
      </p:sp>
      <p:sp>
        <p:nvSpPr>
          <p:cNvPr id="18" name="TextBox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427D9C-58F6-4103-A328-A4E68E1AB73F}"/>
              </a:ext>
            </a:extLst>
          </p:cNvPr>
          <p:cNvSpPr txBox="1"/>
          <p:nvPr/>
        </p:nvSpPr>
        <p:spPr>
          <a:xfrm rot="1310266">
            <a:off x="4568182" y="4574696"/>
            <a:ext cx="1131570" cy="523220"/>
          </a:xfrm>
          <a:prstGeom prst="rect">
            <a:avLst/>
          </a:prstGeom>
          <a:noFill/>
        </p:spPr>
        <p:txBody>
          <a:bodyPr wrap="square" rtlCol="0">
            <a:spAutoFit/>
          </a:bodyPr>
          <a:lstStyle/>
          <a:p>
            <a:r>
              <a:rPr lang="en-CA" sz="1400" b="1" dirty="0">
                <a:solidFill>
                  <a:schemeClr val="bg1"/>
                </a:solidFill>
              </a:rPr>
              <a:t>levels of conflict</a:t>
            </a:r>
            <a:endParaRPr lang="en-US" sz="1400" b="1" dirty="0">
              <a:solidFill>
                <a:schemeClr val="bg1"/>
              </a:solidFill>
            </a:endParaRPr>
          </a:p>
        </p:txBody>
      </p:sp>
      <p:sp>
        <p:nvSpPr>
          <p:cNvPr id="19" name="TextBox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77D9448-C519-49EC-AF53-2B69F3CB44DA}"/>
              </a:ext>
            </a:extLst>
          </p:cNvPr>
          <p:cNvSpPr txBox="1"/>
          <p:nvPr/>
        </p:nvSpPr>
        <p:spPr>
          <a:xfrm>
            <a:off x="5371435" y="3761037"/>
            <a:ext cx="1131570" cy="307777"/>
          </a:xfrm>
          <a:prstGeom prst="rect">
            <a:avLst/>
          </a:prstGeom>
          <a:noFill/>
        </p:spPr>
        <p:txBody>
          <a:bodyPr wrap="square" rtlCol="0">
            <a:spAutoFit/>
          </a:bodyPr>
          <a:lstStyle/>
          <a:p>
            <a:r>
              <a:rPr lang="en-CA" sz="1400" b="1" dirty="0">
                <a:solidFill>
                  <a:schemeClr val="bg1"/>
                </a:solidFill>
              </a:rPr>
              <a:t>training</a:t>
            </a:r>
            <a:endParaRPr lang="en-US" sz="1400" b="1" dirty="0">
              <a:solidFill>
                <a:schemeClr val="bg1"/>
              </a:solidFill>
            </a:endParaRPr>
          </a:p>
        </p:txBody>
      </p:sp>
      <p:sp>
        <p:nvSpPr>
          <p:cNvPr id="20" name="TextBox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3B781A4-C6C5-4241-9D82-11A5E8AEEE8B}"/>
              </a:ext>
            </a:extLst>
          </p:cNvPr>
          <p:cNvSpPr txBox="1"/>
          <p:nvPr/>
        </p:nvSpPr>
        <p:spPr>
          <a:xfrm rot="17286899">
            <a:off x="2596392" y="3640266"/>
            <a:ext cx="1131570" cy="523220"/>
          </a:xfrm>
          <a:prstGeom prst="rect">
            <a:avLst/>
          </a:prstGeom>
          <a:noFill/>
        </p:spPr>
        <p:txBody>
          <a:bodyPr wrap="square" rtlCol="0">
            <a:spAutoFit/>
          </a:bodyPr>
          <a:lstStyle/>
          <a:p>
            <a:r>
              <a:rPr lang="en-CA" sz="1400" b="1" dirty="0">
                <a:solidFill>
                  <a:schemeClr val="bg1"/>
                </a:solidFill>
              </a:rPr>
              <a:t>restorative language</a:t>
            </a:r>
            <a:endParaRPr lang="en-US" sz="1400" b="1" dirty="0">
              <a:solidFill>
                <a:schemeClr val="bg1"/>
              </a:solidFill>
            </a:endParaRPr>
          </a:p>
        </p:txBody>
      </p:sp>
      <p:sp>
        <p:nvSpPr>
          <p:cNvPr id="21" name="TextBox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EF28413-1A0F-4091-8BC7-E5C05D805ED2}"/>
              </a:ext>
            </a:extLst>
          </p:cNvPr>
          <p:cNvSpPr txBox="1"/>
          <p:nvPr/>
        </p:nvSpPr>
        <p:spPr>
          <a:xfrm>
            <a:off x="2602927" y="2933977"/>
            <a:ext cx="1131570" cy="307777"/>
          </a:xfrm>
          <a:prstGeom prst="rect">
            <a:avLst/>
          </a:prstGeom>
          <a:noFill/>
        </p:spPr>
        <p:txBody>
          <a:bodyPr wrap="square" rtlCol="0">
            <a:spAutoFit/>
          </a:bodyPr>
          <a:lstStyle/>
          <a:p>
            <a:r>
              <a:rPr lang="en-CA" sz="1400" b="1" dirty="0">
                <a:solidFill>
                  <a:schemeClr val="bg1"/>
                </a:solidFill>
              </a:rPr>
              <a:t>circles</a:t>
            </a:r>
            <a:endParaRPr lang="en-US" sz="1400" b="1" dirty="0">
              <a:solidFill>
                <a:schemeClr val="bg1"/>
              </a:solidFill>
            </a:endParaRPr>
          </a:p>
        </p:txBody>
      </p:sp>
      <p:sp>
        <p:nvSpPr>
          <p:cNvPr id="22" name="TextBox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4BA19F7-8794-4CC7-AD22-3372B7FD0605}"/>
              </a:ext>
            </a:extLst>
          </p:cNvPr>
          <p:cNvSpPr txBox="1"/>
          <p:nvPr/>
        </p:nvSpPr>
        <p:spPr>
          <a:xfrm rot="17299172">
            <a:off x="5277295" y="2933627"/>
            <a:ext cx="1131570" cy="523220"/>
          </a:xfrm>
          <a:prstGeom prst="rect">
            <a:avLst/>
          </a:prstGeom>
          <a:noFill/>
        </p:spPr>
        <p:txBody>
          <a:bodyPr wrap="square" rtlCol="0">
            <a:spAutoFit/>
          </a:bodyPr>
          <a:lstStyle/>
          <a:p>
            <a:r>
              <a:rPr lang="en-CA" sz="1400" b="1" dirty="0">
                <a:solidFill>
                  <a:schemeClr val="bg1"/>
                </a:solidFill>
              </a:rPr>
              <a:t>restorative conferences</a:t>
            </a:r>
            <a:endParaRPr lang="en-US" sz="1400" b="1" dirty="0">
              <a:solidFill>
                <a:schemeClr val="bg1"/>
              </a:solidFill>
            </a:endParaRPr>
          </a:p>
        </p:txBody>
      </p:sp>
      <p:sp>
        <p:nvSpPr>
          <p:cNvPr id="23" name="TextBox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136E3A1-9519-462C-9D17-E05F3E1DC664}"/>
              </a:ext>
            </a:extLst>
          </p:cNvPr>
          <p:cNvSpPr txBox="1"/>
          <p:nvPr/>
        </p:nvSpPr>
        <p:spPr>
          <a:xfrm rot="19356734">
            <a:off x="5141152" y="4031435"/>
            <a:ext cx="1131570" cy="523220"/>
          </a:xfrm>
          <a:prstGeom prst="rect">
            <a:avLst/>
          </a:prstGeom>
          <a:noFill/>
        </p:spPr>
        <p:txBody>
          <a:bodyPr wrap="square" rtlCol="0">
            <a:spAutoFit/>
          </a:bodyPr>
          <a:lstStyle/>
          <a:p>
            <a:r>
              <a:rPr lang="en-CA" sz="1400" b="1" dirty="0">
                <a:solidFill>
                  <a:schemeClr val="bg1"/>
                </a:solidFill>
              </a:rPr>
              <a:t>team building</a:t>
            </a:r>
            <a:endParaRPr lang="en-US" sz="1400" b="1" dirty="0">
              <a:solidFill>
                <a:schemeClr val="bg1"/>
              </a:solidFill>
            </a:endParaRPr>
          </a:p>
        </p:txBody>
      </p:sp>
      <p:sp>
        <p:nvSpPr>
          <p:cNvPr id="24" name="TextBox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2F6ECB2-D362-4C4D-8F75-E75396B32F51}"/>
              </a:ext>
            </a:extLst>
          </p:cNvPr>
          <p:cNvSpPr txBox="1"/>
          <p:nvPr/>
        </p:nvSpPr>
        <p:spPr>
          <a:xfrm rot="1795910">
            <a:off x="3231674" y="1995904"/>
            <a:ext cx="1131570" cy="523220"/>
          </a:xfrm>
          <a:prstGeom prst="rect">
            <a:avLst/>
          </a:prstGeom>
          <a:noFill/>
        </p:spPr>
        <p:txBody>
          <a:bodyPr wrap="square" rtlCol="0">
            <a:spAutoFit/>
          </a:bodyPr>
          <a:lstStyle/>
          <a:p>
            <a:r>
              <a:rPr lang="en-CA" sz="1400" b="1" dirty="0">
                <a:solidFill>
                  <a:schemeClr val="bg1"/>
                </a:solidFill>
              </a:rPr>
              <a:t>assessment</a:t>
            </a:r>
          </a:p>
          <a:p>
            <a:endParaRPr lang="en-US" sz="1400" b="1" dirty="0">
              <a:solidFill>
                <a:schemeClr val="bg1"/>
              </a:solidFill>
            </a:endParaRPr>
          </a:p>
        </p:txBody>
      </p:sp>
      <p:sp>
        <p:nvSpPr>
          <p:cNvPr id="25" name="TextBox 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AE625D1-B298-4633-95BB-5E363433BF4C}"/>
              </a:ext>
            </a:extLst>
          </p:cNvPr>
          <p:cNvSpPr txBox="1"/>
          <p:nvPr/>
        </p:nvSpPr>
        <p:spPr>
          <a:xfrm rot="3600975">
            <a:off x="3051432" y="4530878"/>
            <a:ext cx="1131570" cy="307777"/>
          </a:xfrm>
          <a:prstGeom prst="rect">
            <a:avLst/>
          </a:prstGeom>
          <a:noFill/>
        </p:spPr>
        <p:txBody>
          <a:bodyPr wrap="square" rtlCol="0">
            <a:spAutoFit/>
          </a:bodyPr>
          <a:lstStyle/>
          <a:p>
            <a:r>
              <a:rPr lang="en-CA" sz="1400" b="1" dirty="0">
                <a:solidFill>
                  <a:schemeClr val="bg1"/>
                </a:solidFill>
              </a:rPr>
              <a:t>evaluation</a:t>
            </a:r>
            <a:endParaRPr lang="en-US" sz="1400" b="1" dirty="0">
              <a:solidFill>
                <a:schemeClr val="bg1"/>
              </a:solidFill>
            </a:endParaRPr>
          </a:p>
        </p:txBody>
      </p:sp>
      <p:sp>
        <p:nvSpPr>
          <p:cNvPr id="27" name="TextBox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FCC9D35-541B-4304-9036-B050F25DDA6B}"/>
              </a:ext>
            </a:extLst>
          </p:cNvPr>
          <p:cNvSpPr txBox="1"/>
          <p:nvPr/>
        </p:nvSpPr>
        <p:spPr>
          <a:xfrm>
            <a:off x="6381103" y="3446843"/>
            <a:ext cx="1525407" cy="338554"/>
          </a:xfrm>
          <a:prstGeom prst="rect">
            <a:avLst/>
          </a:prstGeom>
          <a:noFill/>
        </p:spPr>
        <p:txBody>
          <a:bodyPr wrap="square" rtlCol="0">
            <a:spAutoFit/>
          </a:bodyPr>
          <a:lstStyle/>
          <a:p>
            <a:r>
              <a:rPr lang="en-CA" sz="1600" b="1" dirty="0"/>
              <a:t>HR policies</a:t>
            </a:r>
            <a:endParaRPr lang="en-US" sz="1600" b="1" dirty="0"/>
          </a:p>
        </p:txBody>
      </p:sp>
      <p:sp>
        <p:nvSpPr>
          <p:cNvPr id="28" name="TextBox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491196C-7BE3-409C-963E-F8FB5C5914F8}"/>
              </a:ext>
            </a:extLst>
          </p:cNvPr>
          <p:cNvSpPr txBox="1"/>
          <p:nvPr/>
        </p:nvSpPr>
        <p:spPr>
          <a:xfrm>
            <a:off x="2568384" y="1151135"/>
            <a:ext cx="1525407" cy="338554"/>
          </a:xfrm>
          <a:prstGeom prst="rect">
            <a:avLst/>
          </a:prstGeom>
          <a:noFill/>
        </p:spPr>
        <p:txBody>
          <a:bodyPr wrap="square" rtlCol="0">
            <a:spAutoFit/>
          </a:bodyPr>
          <a:lstStyle/>
          <a:p>
            <a:r>
              <a:rPr lang="en-CA" sz="1600" b="1" dirty="0"/>
              <a:t>hiring practices</a:t>
            </a:r>
            <a:endParaRPr lang="en-US" sz="1600" b="1" dirty="0"/>
          </a:p>
        </p:txBody>
      </p:sp>
      <p:sp>
        <p:nvSpPr>
          <p:cNvPr id="29" name="TextBox 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09CECFB-5890-4AAD-BDF2-4C487229E6F9}"/>
              </a:ext>
            </a:extLst>
          </p:cNvPr>
          <p:cNvSpPr txBox="1"/>
          <p:nvPr/>
        </p:nvSpPr>
        <p:spPr>
          <a:xfrm>
            <a:off x="2141864" y="1471655"/>
            <a:ext cx="1525407" cy="338554"/>
          </a:xfrm>
          <a:prstGeom prst="rect">
            <a:avLst/>
          </a:prstGeom>
          <a:noFill/>
        </p:spPr>
        <p:txBody>
          <a:bodyPr wrap="square" rtlCol="0">
            <a:spAutoFit/>
          </a:bodyPr>
          <a:lstStyle/>
          <a:p>
            <a:r>
              <a:rPr lang="en-CA" sz="1600" b="1" dirty="0"/>
              <a:t>workflows</a:t>
            </a:r>
            <a:endParaRPr lang="en-US" sz="1600" b="1" dirty="0"/>
          </a:p>
        </p:txBody>
      </p:sp>
      <p:sp>
        <p:nvSpPr>
          <p:cNvPr id="30" name="TextBox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D9BE0D2-A479-400A-9596-33272C5A5173}"/>
              </a:ext>
            </a:extLst>
          </p:cNvPr>
          <p:cNvSpPr txBox="1"/>
          <p:nvPr/>
        </p:nvSpPr>
        <p:spPr>
          <a:xfrm>
            <a:off x="1443835" y="2557871"/>
            <a:ext cx="1525407" cy="584775"/>
          </a:xfrm>
          <a:prstGeom prst="rect">
            <a:avLst/>
          </a:prstGeom>
          <a:noFill/>
        </p:spPr>
        <p:txBody>
          <a:bodyPr wrap="square" rtlCol="0">
            <a:spAutoFit/>
          </a:bodyPr>
          <a:lstStyle/>
          <a:p>
            <a:r>
              <a:rPr lang="en-CA" sz="1600" b="1" dirty="0"/>
              <a:t>legal boundaries</a:t>
            </a:r>
            <a:endParaRPr lang="en-US" sz="1600" b="1" dirty="0"/>
          </a:p>
        </p:txBody>
      </p:sp>
      <p:sp>
        <p:nvSpPr>
          <p:cNvPr id="31" name="TextBox 3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FE56B77-6CC4-40D8-AED0-D2530A205BF5}"/>
              </a:ext>
            </a:extLst>
          </p:cNvPr>
          <p:cNvSpPr txBox="1"/>
          <p:nvPr/>
        </p:nvSpPr>
        <p:spPr>
          <a:xfrm>
            <a:off x="2633230" y="5358714"/>
            <a:ext cx="1525407" cy="584775"/>
          </a:xfrm>
          <a:prstGeom prst="rect">
            <a:avLst/>
          </a:prstGeom>
          <a:noFill/>
        </p:spPr>
        <p:txBody>
          <a:bodyPr wrap="square" rtlCol="0">
            <a:spAutoFit/>
          </a:bodyPr>
          <a:lstStyle/>
          <a:p>
            <a:r>
              <a:rPr lang="en-CA" sz="1600" b="1" dirty="0"/>
              <a:t>workplace mental health</a:t>
            </a:r>
            <a:endParaRPr lang="en-US" sz="1600" b="1" dirty="0"/>
          </a:p>
        </p:txBody>
      </p:sp>
      <p:sp>
        <p:nvSpPr>
          <p:cNvPr id="32" name="TextBox 3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066BC01-2368-49E2-A32A-3929EE318A78}"/>
              </a:ext>
            </a:extLst>
          </p:cNvPr>
          <p:cNvSpPr txBox="1"/>
          <p:nvPr/>
        </p:nvSpPr>
        <p:spPr>
          <a:xfrm>
            <a:off x="1279660" y="1887379"/>
            <a:ext cx="1525407" cy="584775"/>
          </a:xfrm>
          <a:prstGeom prst="rect">
            <a:avLst/>
          </a:prstGeom>
          <a:noFill/>
        </p:spPr>
        <p:txBody>
          <a:bodyPr wrap="square" rtlCol="0">
            <a:spAutoFit/>
          </a:bodyPr>
          <a:lstStyle/>
          <a:p>
            <a:pPr algn="r"/>
            <a:r>
              <a:rPr lang="en-CA" sz="1600" b="1" dirty="0"/>
              <a:t>grievance procedures</a:t>
            </a:r>
            <a:endParaRPr lang="en-US" sz="1600" b="1" dirty="0"/>
          </a:p>
        </p:txBody>
      </p:sp>
      <p:sp>
        <p:nvSpPr>
          <p:cNvPr id="33" name="TextBox 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56AFCA1-0ECF-4CAB-B8DB-08387C7040E6}"/>
              </a:ext>
            </a:extLst>
          </p:cNvPr>
          <p:cNvSpPr txBox="1"/>
          <p:nvPr/>
        </p:nvSpPr>
        <p:spPr>
          <a:xfrm>
            <a:off x="5449665" y="1642281"/>
            <a:ext cx="1525407" cy="584775"/>
          </a:xfrm>
          <a:prstGeom prst="rect">
            <a:avLst/>
          </a:prstGeom>
          <a:noFill/>
        </p:spPr>
        <p:txBody>
          <a:bodyPr wrap="square" rtlCol="0">
            <a:spAutoFit/>
          </a:bodyPr>
          <a:lstStyle/>
          <a:p>
            <a:pPr algn="r"/>
            <a:r>
              <a:rPr lang="en-CA" sz="1600" b="1" dirty="0"/>
              <a:t>knowing CWE boundaries</a:t>
            </a:r>
            <a:endParaRPr lang="en-US" sz="1600" b="1" dirty="0"/>
          </a:p>
        </p:txBody>
      </p:sp>
      <p:sp>
        <p:nvSpPr>
          <p:cNvPr id="34" name="TextBox 3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D3AF376-E590-4392-90B7-E8D8898041A8}"/>
              </a:ext>
            </a:extLst>
          </p:cNvPr>
          <p:cNvSpPr txBox="1"/>
          <p:nvPr/>
        </p:nvSpPr>
        <p:spPr>
          <a:xfrm>
            <a:off x="2233743" y="4984341"/>
            <a:ext cx="1525407" cy="338554"/>
          </a:xfrm>
          <a:prstGeom prst="rect">
            <a:avLst/>
          </a:prstGeom>
          <a:noFill/>
        </p:spPr>
        <p:txBody>
          <a:bodyPr wrap="square" rtlCol="0">
            <a:spAutoFit/>
          </a:bodyPr>
          <a:lstStyle/>
          <a:p>
            <a:r>
              <a:rPr lang="en-CA" sz="1600" b="1" dirty="0"/>
              <a:t>unions</a:t>
            </a:r>
            <a:endParaRPr lang="en-US" sz="1600" b="1" dirty="0"/>
          </a:p>
        </p:txBody>
      </p:sp>
      <p:sp>
        <p:nvSpPr>
          <p:cNvPr id="35" name="TextBox 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F9A973D-F29B-40C7-978C-597E2699AB3A}"/>
              </a:ext>
            </a:extLst>
          </p:cNvPr>
          <p:cNvSpPr txBox="1"/>
          <p:nvPr/>
        </p:nvSpPr>
        <p:spPr>
          <a:xfrm>
            <a:off x="1870526" y="4275341"/>
            <a:ext cx="1525407" cy="584775"/>
          </a:xfrm>
          <a:prstGeom prst="rect">
            <a:avLst/>
          </a:prstGeom>
          <a:noFill/>
        </p:spPr>
        <p:txBody>
          <a:bodyPr wrap="square" rtlCol="0">
            <a:spAutoFit/>
          </a:bodyPr>
          <a:lstStyle/>
          <a:p>
            <a:r>
              <a:rPr lang="en-CA" sz="1600" b="1" dirty="0"/>
              <a:t>project planning</a:t>
            </a:r>
            <a:endParaRPr lang="en-US" sz="1600" b="1" dirty="0"/>
          </a:p>
        </p:txBody>
      </p:sp>
      <p:sp>
        <p:nvSpPr>
          <p:cNvPr id="36" name="TextBox 3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4CD071-A65C-4A61-B525-9767F7E67D19}"/>
              </a:ext>
            </a:extLst>
          </p:cNvPr>
          <p:cNvSpPr txBox="1"/>
          <p:nvPr/>
        </p:nvSpPr>
        <p:spPr>
          <a:xfrm>
            <a:off x="4006793" y="5451376"/>
            <a:ext cx="1525407" cy="830997"/>
          </a:xfrm>
          <a:prstGeom prst="rect">
            <a:avLst/>
          </a:prstGeom>
          <a:noFill/>
        </p:spPr>
        <p:txBody>
          <a:bodyPr wrap="square" rtlCol="0">
            <a:spAutoFit/>
          </a:bodyPr>
          <a:lstStyle/>
          <a:p>
            <a:r>
              <a:rPr lang="en-CA" sz="1600" b="1" dirty="0"/>
              <a:t>project status meeting guidelines</a:t>
            </a:r>
            <a:endParaRPr lang="en-US" sz="1600" b="1" dirty="0"/>
          </a:p>
        </p:txBody>
      </p:sp>
      <p:sp>
        <p:nvSpPr>
          <p:cNvPr id="37" name="TextBox 3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ACA2A15-8A5F-49B4-B0C0-76F8020DA047}"/>
              </a:ext>
            </a:extLst>
          </p:cNvPr>
          <p:cNvSpPr txBox="1"/>
          <p:nvPr/>
        </p:nvSpPr>
        <p:spPr>
          <a:xfrm>
            <a:off x="5390397" y="5091672"/>
            <a:ext cx="1525407" cy="338554"/>
          </a:xfrm>
          <a:prstGeom prst="rect">
            <a:avLst/>
          </a:prstGeom>
          <a:noFill/>
        </p:spPr>
        <p:txBody>
          <a:bodyPr wrap="square" rtlCol="0">
            <a:spAutoFit/>
          </a:bodyPr>
          <a:lstStyle/>
          <a:p>
            <a:r>
              <a:rPr lang="en-CA" sz="1600" b="1" dirty="0"/>
              <a:t>staff meetings</a:t>
            </a:r>
            <a:endParaRPr lang="en-US" sz="1600" b="1" dirty="0"/>
          </a:p>
        </p:txBody>
      </p:sp>
      <p:sp>
        <p:nvSpPr>
          <p:cNvPr id="38" name="TextBox 3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A0DD594-4950-43A3-B0CC-165B22013ED4}"/>
              </a:ext>
            </a:extLst>
          </p:cNvPr>
          <p:cNvSpPr txBox="1"/>
          <p:nvPr/>
        </p:nvSpPr>
        <p:spPr>
          <a:xfrm>
            <a:off x="3292874" y="857423"/>
            <a:ext cx="2392131" cy="338554"/>
          </a:xfrm>
          <a:prstGeom prst="rect">
            <a:avLst/>
          </a:prstGeom>
          <a:noFill/>
        </p:spPr>
        <p:txBody>
          <a:bodyPr wrap="square" rtlCol="0">
            <a:spAutoFit/>
          </a:bodyPr>
          <a:lstStyle/>
          <a:p>
            <a:r>
              <a:rPr lang="en-CA" sz="1600" b="1" dirty="0"/>
              <a:t>CSA</a:t>
            </a:r>
            <a:r>
              <a:rPr lang="en-CA" sz="1600" b="1" dirty="0" smtClean="0"/>
              <a:t> recommendations</a:t>
            </a:r>
            <a:endParaRPr lang="en-US" sz="1600" b="1" dirty="0"/>
          </a:p>
        </p:txBody>
      </p:sp>
      <p:sp>
        <p:nvSpPr>
          <p:cNvPr id="39" name="TextBox 3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66800AE-762E-4F29-A585-182647F95131}"/>
              </a:ext>
            </a:extLst>
          </p:cNvPr>
          <p:cNvSpPr txBox="1"/>
          <p:nvPr/>
        </p:nvSpPr>
        <p:spPr>
          <a:xfrm>
            <a:off x="6270820" y="2321660"/>
            <a:ext cx="1525407" cy="584775"/>
          </a:xfrm>
          <a:prstGeom prst="rect">
            <a:avLst/>
          </a:prstGeom>
          <a:noFill/>
        </p:spPr>
        <p:txBody>
          <a:bodyPr wrap="square" rtlCol="0">
            <a:spAutoFit/>
          </a:bodyPr>
          <a:lstStyle/>
          <a:p>
            <a:r>
              <a:rPr lang="en-CA" sz="1600" b="1" dirty="0"/>
              <a:t>customer relations</a:t>
            </a:r>
            <a:endParaRPr lang="en-US" sz="1600" b="1" dirty="0"/>
          </a:p>
        </p:txBody>
      </p:sp>
      <p:sp>
        <p:nvSpPr>
          <p:cNvPr id="40" name="TextBox 3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0192A82-C91B-4A86-BEC9-A3404C4C9CE2}"/>
              </a:ext>
            </a:extLst>
          </p:cNvPr>
          <p:cNvSpPr txBox="1"/>
          <p:nvPr/>
        </p:nvSpPr>
        <p:spPr>
          <a:xfrm>
            <a:off x="5961189" y="4419200"/>
            <a:ext cx="1525407" cy="338554"/>
          </a:xfrm>
          <a:prstGeom prst="rect">
            <a:avLst/>
          </a:prstGeom>
          <a:noFill/>
        </p:spPr>
        <p:txBody>
          <a:bodyPr wrap="square" rtlCol="0">
            <a:spAutoFit/>
          </a:bodyPr>
          <a:lstStyle/>
          <a:p>
            <a:r>
              <a:rPr lang="en-CA" sz="1600" b="1" dirty="0"/>
              <a:t>staff surveys</a:t>
            </a:r>
            <a:endParaRPr lang="en-US" sz="1600" b="1" dirty="0"/>
          </a:p>
        </p:txBody>
      </p:sp>
      <p:sp>
        <p:nvSpPr>
          <p:cNvPr id="41" name="TextBox 4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5A174E8-C6D7-4D4C-BD3D-9992B2123B17}"/>
              </a:ext>
            </a:extLst>
          </p:cNvPr>
          <p:cNvSpPr txBox="1"/>
          <p:nvPr/>
        </p:nvSpPr>
        <p:spPr>
          <a:xfrm>
            <a:off x="5190979" y="1145391"/>
            <a:ext cx="1525407" cy="584775"/>
          </a:xfrm>
          <a:prstGeom prst="rect">
            <a:avLst/>
          </a:prstGeom>
          <a:noFill/>
        </p:spPr>
        <p:txBody>
          <a:bodyPr wrap="square" rtlCol="0">
            <a:spAutoFit/>
          </a:bodyPr>
          <a:lstStyle/>
          <a:p>
            <a:r>
              <a:rPr lang="en-CA" sz="1600" b="1" dirty="0"/>
              <a:t>employee evaluation</a:t>
            </a:r>
            <a:endParaRPr lang="en-US" sz="1600" b="1" dirty="0"/>
          </a:p>
        </p:txBody>
      </p:sp>
      <p:cxnSp>
        <p:nvCxnSpPr>
          <p:cNvPr id="43" name="Straight Arrow Connector 4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93EAC6-E66E-4FAD-A4A6-BED9FFF33AF9}"/>
              </a:ext>
            </a:extLst>
          </p:cNvPr>
          <p:cNvCxnSpPr>
            <a:cxnSpLocks/>
          </p:cNvCxnSpPr>
          <p:nvPr/>
        </p:nvCxnSpPr>
        <p:spPr>
          <a:xfrm>
            <a:off x="1096046" y="4209906"/>
            <a:ext cx="669870" cy="0"/>
          </a:xfrm>
          <a:prstGeom prst="straightConnector1">
            <a:avLst/>
          </a:prstGeom>
          <a:ln w="381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90FB9C3-2EE0-454D-99DB-2B80C7997D9F}"/>
              </a:ext>
            </a:extLst>
          </p:cNvPr>
          <p:cNvCxnSpPr>
            <a:cxnSpLocks/>
          </p:cNvCxnSpPr>
          <p:nvPr/>
        </p:nvCxnSpPr>
        <p:spPr>
          <a:xfrm>
            <a:off x="1120593" y="3794165"/>
            <a:ext cx="1715930" cy="13574"/>
          </a:xfrm>
          <a:prstGeom prst="straightConnector1">
            <a:avLst/>
          </a:prstGeom>
          <a:ln w="381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0BD5EBA-3561-46EC-8A12-BA87429620BC}"/>
              </a:ext>
            </a:extLst>
          </p:cNvPr>
          <p:cNvCxnSpPr>
            <a:cxnSpLocks/>
          </p:cNvCxnSpPr>
          <p:nvPr/>
        </p:nvCxnSpPr>
        <p:spPr>
          <a:xfrm>
            <a:off x="1096046" y="3378315"/>
            <a:ext cx="2492328" cy="957"/>
          </a:xfrm>
          <a:prstGeom prst="straightConnector1">
            <a:avLst/>
          </a:prstGeom>
          <a:ln w="381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5E27117-6B13-4402-B80D-C9DDB74C97D8}"/>
              </a:ext>
            </a:extLst>
          </p:cNvPr>
          <p:cNvSpPr txBox="1"/>
          <p:nvPr/>
        </p:nvSpPr>
        <p:spPr>
          <a:xfrm>
            <a:off x="16449" y="3025443"/>
            <a:ext cx="1079597" cy="523220"/>
          </a:xfrm>
          <a:prstGeom prst="rect">
            <a:avLst/>
          </a:prstGeom>
          <a:noFill/>
        </p:spPr>
        <p:txBody>
          <a:bodyPr wrap="square" rtlCol="0">
            <a:spAutoFit/>
          </a:bodyPr>
          <a:lstStyle/>
          <a:p>
            <a:pPr algn="r"/>
            <a:r>
              <a:rPr lang="en-CA" sz="1400" b="1" dirty="0"/>
              <a:t>RP framework</a:t>
            </a:r>
            <a:endParaRPr lang="en-US" sz="1400" b="1" dirty="0"/>
          </a:p>
        </p:txBody>
      </p:sp>
      <p:sp>
        <p:nvSpPr>
          <p:cNvPr id="57" name="TextBox 5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D3F9F11-B08F-4803-9C1B-DCAED9575A53}"/>
              </a:ext>
            </a:extLst>
          </p:cNvPr>
          <p:cNvSpPr txBox="1"/>
          <p:nvPr/>
        </p:nvSpPr>
        <p:spPr>
          <a:xfrm>
            <a:off x="35022" y="3543891"/>
            <a:ext cx="1079597" cy="523220"/>
          </a:xfrm>
          <a:prstGeom prst="rect">
            <a:avLst/>
          </a:prstGeom>
          <a:noFill/>
        </p:spPr>
        <p:txBody>
          <a:bodyPr wrap="square" rtlCol="0">
            <a:spAutoFit/>
          </a:bodyPr>
          <a:lstStyle/>
          <a:p>
            <a:pPr algn="r"/>
            <a:r>
              <a:rPr lang="en-CA" sz="1400" b="1" dirty="0"/>
              <a:t>core practice</a:t>
            </a:r>
            <a:endParaRPr lang="en-US" sz="1400" b="1" dirty="0"/>
          </a:p>
        </p:txBody>
      </p:sp>
      <p:sp>
        <p:nvSpPr>
          <p:cNvPr id="66" name="TextBox 6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ED88407-C57C-485B-949D-F300A188C00B}"/>
              </a:ext>
            </a:extLst>
          </p:cNvPr>
          <p:cNvSpPr txBox="1"/>
          <p:nvPr/>
        </p:nvSpPr>
        <p:spPr>
          <a:xfrm>
            <a:off x="26653" y="4074495"/>
            <a:ext cx="1079597" cy="738664"/>
          </a:xfrm>
          <a:prstGeom prst="rect">
            <a:avLst/>
          </a:prstGeom>
          <a:noFill/>
        </p:spPr>
        <p:txBody>
          <a:bodyPr wrap="square" rtlCol="0">
            <a:spAutoFit/>
          </a:bodyPr>
          <a:lstStyle/>
          <a:p>
            <a:pPr algn="r"/>
            <a:r>
              <a:rPr lang="en-CA" sz="1400" b="1" dirty="0"/>
              <a:t>CWE extended services</a:t>
            </a:r>
            <a:endParaRPr lang="en-US" sz="1400" b="1" dirty="0"/>
          </a:p>
        </p:txBody>
      </p:sp>
      <p:sp>
        <p:nvSpPr>
          <p:cNvPr id="75" name="TextBox 7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A2A0BD9-A423-485B-B540-BC6BE5F7D68E}"/>
              </a:ext>
            </a:extLst>
          </p:cNvPr>
          <p:cNvSpPr txBox="1"/>
          <p:nvPr/>
        </p:nvSpPr>
        <p:spPr>
          <a:xfrm>
            <a:off x="7359792" y="344296"/>
            <a:ext cx="1661146" cy="7032694"/>
          </a:xfrm>
          <a:prstGeom prst="rect">
            <a:avLst/>
          </a:prstGeom>
          <a:noFill/>
        </p:spPr>
        <p:txBody>
          <a:bodyPr wrap="square" rtlCol="0">
            <a:spAutoFit/>
          </a:bodyPr>
          <a:lstStyle/>
          <a:p>
            <a:pPr marL="285750" indent="-182880">
              <a:spcBef>
                <a:spcPts val="600"/>
              </a:spcBef>
              <a:buFont typeface="Arial" panose="020B0604020202020204" pitchFamily="34" charset="0"/>
              <a:buChar char="•"/>
            </a:pPr>
            <a:r>
              <a:rPr lang="en-CA" sz="1400" b="1" dirty="0"/>
              <a:t>Preparing for CWE project proposals?</a:t>
            </a:r>
          </a:p>
          <a:p>
            <a:pPr marL="285750" indent="-182880">
              <a:spcBef>
                <a:spcPts val="600"/>
              </a:spcBef>
              <a:buFont typeface="Arial" panose="020B0604020202020204" pitchFamily="34" charset="0"/>
              <a:buChar char="•"/>
            </a:pPr>
            <a:r>
              <a:rPr lang="en-CA" sz="1400" b="1" dirty="0"/>
              <a:t>How to gather and consolidate real-world experience?</a:t>
            </a:r>
          </a:p>
          <a:p>
            <a:pPr marL="285750" indent="-182880">
              <a:spcBef>
                <a:spcPts val="600"/>
              </a:spcBef>
              <a:buFont typeface="Arial" panose="020B0604020202020204" pitchFamily="34" charset="0"/>
              <a:buChar char="•"/>
            </a:pPr>
            <a:r>
              <a:rPr lang="en-CA" sz="1400" b="1" dirty="0"/>
              <a:t>Legitimate practice expansions?</a:t>
            </a:r>
          </a:p>
          <a:p>
            <a:pPr marL="285750" indent="-182880">
              <a:spcBef>
                <a:spcPts val="600"/>
              </a:spcBef>
              <a:buFont typeface="Arial" panose="020B0604020202020204" pitchFamily="34" charset="0"/>
              <a:buChar char="•"/>
            </a:pPr>
            <a:r>
              <a:rPr lang="en-CA" sz="1400" b="1" dirty="0"/>
              <a:t>Change approval procedure?</a:t>
            </a:r>
          </a:p>
          <a:p>
            <a:pPr marL="285750" indent="-182880">
              <a:spcBef>
                <a:spcPts val="600"/>
              </a:spcBef>
              <a:buFont typeface="Arial" panose="020B0604020202020204" pitchFamily="34" charset="0"/>
              <a:buChar char="•"/>
            </a:pPr>
            <a:r>
              <a:rPr lang="en-CA" sz="1400" b="1" dirty="0"/>
              <a:t>Creating RP guidelines for specific  workplace types?</a:t>
            </a:r>
          </a:p>
          <a:p>
            <a:pPr marL="285750" indent="-182880">
              <a:spcBef>
                <a:spcPts val="600"/>
              </a:spcBef>
              <a:buFont typeface="Arial" panose="020B0604020202020204" pitchFamily="34" charset="0"/>
              <a:buChar char="•"/>
            </a:pPr>
            <a:r>
              <a:rPr lang="en-CA" sz="1400" b="1" dirty="0"/>
              <a:t>Recognizing legitimate CWE one-off custom services?</a:t>
            </a:r>
          </a:p>
          <a:p>
            <a:pPr marL="285750" indent="-182880">
              <a:spcBef>
                <a:spcPts val="600"/>
              </a:spcBef>
              <a:buFont typeface="Arial" panose="020B0604020202020204" pitchFamily="34" charset="0"/>
              <a:buChar char="•"/>
            </a:pPr>
            <a:r>
              <a:rPr lang="en-CA" sz="1400" b="1" dirty="0"/>
              <a:t>Respect for union environments?</a:t>
            </a:r>
          </a:p>
          <a:p>
            <a:pPr marL="285750" indent="-182880">
              <a:spcBef>
                <a:spcPts val="600"/>
              </a:spcBef>
              <a:buFont typeface="Arial" panose="020B0604020202020204" pitchFamily="34" charset="0"/>
              <a:buChar char="•"/>
            </a:pPr>
            <a:r>
              <a:rPr lang="en-CA" sz="1400" b="1" dirty="0"/>
              <a:t>Coordination with the IIRP</a:t>
            </a:r>
          </a:p>
          <a:p>
            <a:pPr marL="285750" indent="-182880">
              <a:spcBef>
                <a:spcPts val="600"/>
              </a:spcBef>
              <a:buFont typeface="Arial" panose="020B0604020202020204" pitchFamily="34" charset="0"/>
              <a:buChar char="•"/>
            </a:pPr>
            <a:endParaRPr lang="en-CA" sz="1400" b="1" dirty="0"/>
          </a:p>
          <a:p>
            <a:pPr marL="285750" indent="-182880">
              <a:spcBef>
                <a:spcPts val="600"/>
              </a:spcBef>
              <a:buFont typeface="Arial" panose="020B0604020202020204" pitchFamily="34" charset="0"/>
              <a:buChar char="•"/>
            </a:pPr>
            <a:endParaRPr lang="en-US" sz="1400" b="1" dirty="0"/>
          </a:p>
        </p:txBody>
      </p:sp>
      <p:sp>
        <p:nvSpPr>
          <p:cNvPr id="76" name="TextBox 7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F540EC5-DC02-492F-BEFA-03E6CAD86701}"/>
              </a:ext>
            </a:extLst>
          </p:cNvPr>
          <p:cNvSpPr txBox="1"/>
          <p:nvPr/>
        </p:nvSpPr>
        <p:spPr>
          <a:xfrm>
            <a:off x="0" y="220465"/>
            <a:ext cx="2106841" cy="1200328"/>
          </a:xfrm>
          <a:prstGeom prst="rect">
            <a:avLst/>
          </a:prstGeom>
          <a:solidFill>
            <a:schemeClr val="bg1"/>
          </a:solidFill>
          <a:ln w="9525">
            <a:noFill/>
          </a:ln>
        </p:spPr>
        <p:txBody>
          <a:bodyPr wrap="square" rtlCol="0">
            <a:spAutoFit/>
          </a:bodyPr>
          <a:lstStyle/>
          <a:p>
            <a:r>
              <a:rPr lang="en-CA" sz="2400" b="1" dirty="0"/>
              <a:t>CWE</a:t>
            </a:r>
            <a:r>
              <a:rPr lang="en-CA" sz="2400" b="1" dirty="0" smtClean="0"/>
              <a:t> - Developing </a:t>
            </a:r>
          </a:p>
          <a:p>
            <a:r>
              <a:rPr lang="en-CA" sz="2400" b="1" dirty="0" smtClean="0"/>
              <a:t>our Practice</a:t>
            </a:r>
            <a:endParaRPr lang="en-US" sz="2400" b="1" dirty="0"/>
          </a:p>
        </p:txBody>
      </p:sp>
      <p:sp>
        <p:nvSpPr>
          <p:cNvPr id="77" name="TextBox 7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F1B3A06-512E-4B4E-8576-756A1D998B2F}"/>
              </a:ext>
            </a:extLst>
          </p:cNvPr>
          <p:cNvSpPr txBox="1"/>
          <p:nvPr/>
        </p:nvSpPr>
        <p:spPr>
          <a:xfrm>
            <a:off x="6381102" y="60174"/>
            <a:ext cx="2469235" cy="338554"/>
          </a:xfrm>
          <a:prstGeom prst="rect">
            <a:avLst/>
          </a:prstGeom>
          <a:noFill/>
        </p:spPr>
        <p:txBody>
          <a:bodyPr wrap="square" rtlCol="0">
            <a:spAutoFit/>
          </a:bodyPr>
          <a:lstStyle/>
          <a:p>
            <a:r>
              <a:rPr lang="en-CA" sz="1600" b="1" dirty="0"/>
              <a:t>A few things to consider:</a:t>
            </a:r>
            <a:endParaRPr lang="en-US" sz="16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68056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0"/>
            <a:ext cx="7315200" cy="912313"/>
          </a:xfrm>
        </p:spPr>
        <p:txBody>
          <a:bodyPr>
            <a:normAutofit/>
          </a:bodyPr>
          <a:lstStyle/>
          <a:p>
            <a:pPr algn="l"/>
            <a:r>
              <a:rPr lang="en-US" sz="4000" dirty="0" smtClean="0"/>
              <a:t>Developing an Explicit Practice</a:t>
            </a:r>
            <a:endParaRPr lang="en-US" sz="4000" b="1" dirty="0">
              <a:solidFill>
                <a:schemeClr val="accent4">
                  <a:lumMod val="50000"/>
                </a:schemeClr>
              </a:solidFill>
              <a:latin typeface="Lucida Bright" panose="02040602050505020304" pitchFamily="18" charset="0"/>
            </a:endParaRPr>
          </a:p>
        </p:txBody>
      </p:sp>
      <p:pic>
        <p:nvPicPr>
          <p:cNvPr id="7" name="Content Placeholder 6" descr="CWE - The Practice Dilemma.jpg"/>
          <p:cNvPicPr>
            <a:picLocks noGrp="1" noChangeAspect="1"/>
          </p:cNvPicPr>
          <p:nvPr>
            <p:ph idx="1"/>
          </p:nvPr>
        </p:nvPicPr>
        <p:blipFill>
          <a:blip r:embed="rId3"/>
          <a:srcRect l="-18187" r="-18187"/>
          <a:stretch>
            <a:fillRect/>
          </a:stretch>
        </p:blipFill>
        <p:spPr>
          <a:xfrm>
            <a:off x="457200" y="1224541"/>
            <a:ext cx="8229600" cy="4525963"/>
          </a:xfrm>
        </p:spPr>
      </p:pic>
      <p:sp>
        <p:nvSpPr>
          <p:cNvPr id="8" name="Footer Placeholder 7"/>
          <p:cNvSpPr>
            <a:spLocks noGrp="1"/>
          </p:cNvSpPr>
          <p:nvPr>
            <p:ph type="ftr" sz="quarter" idx="11"/>
          </p:nvPr>
        </p:nvSpPr>
        <p:spPr/>
        <p:txBody>
          <a:bodyPr/>
          <a:lstStyle/>
          <a:p>
            <a:r>
              <a:rPr lang="en-US" smtClean="0"/>
              <a:t>centreforworkplaceengagement.com</a:t>
            </a:r>
            <a:endParaRPr lang="en-US"/>
          </a:p>
        </p:txBody>
      </p:sp>
      <p:sp>
        <p:nvSpPr>
          <p:cNvPr id="9" name="Slide Number Placeholder 8"/>
          <p:cNvSpPr>
            <a:spLocks noGrp="1"/>
          </p:cNvSpPr>
          <p:nvPr>
            <p:ph type="sldNum" sz="quarter" idx="12"/>
          </p:nvPr>
        </p:nvSpPr>
        <p:spPr/>
        <p:txBody>
          <a:bodyPr/>
          <a:lstStyle/>
          <a:p>
            <a:fld id="{1F681EB9-DD10-5B4E-9DCD-E372849F765C}"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7315200" cy="1143000"/>
          </a:xfrm>
        </p:spPr>
        <p:txBody>
          <a:bodyPr>
            <a:normAutofit/>
          </a:bodyPr>
          <a:lstStyle/>
          <a:p>
            <a:pPr algn="l"/>
            <a:r>
              <a:rPr lang="en-US" sz="4000" dirty="0" smtClean="0"/>
              <a:t>Developing an Explicit Practice</a:t>
            </a:r>
            <a:endParaRPr lang="en-US" sz="4000" b="1" dirty="0">
              <a:solidFill>
                <a:schemeClr val="accent4">
                  <a:lumMod val="50000"/>
                </a:schemeClr>
              </a:solidFill>
              <a:latin typeface="Lucida Bright" panose="02040602050505020304" pitchFamily="18" charset="0"/>
            </a:endParaRPr>
          </a:p>
        </p:txBody>
      </p:sp>
      <p:pic>
        <p:nvPicPr>
          <p:cNvPr id="5" name="Content Placeholder 4" descr="CWE - Growing The Practice (2).pdf"/>
          <p:cNvPicPr>
            <a:picLocks noGrp="1" noChangeAspect="1"/>
          </p:cNvPicPr>
          <p:nvPr>
            <p:ph idx="1"/>
          </p:nvPr>
        </p:nvPicPr>
        <mc:AlternateContent>
          <mc:Choice xmlns:ma="http://schemas.microsoft.com/office/mac/drawingml/2008/main" Requires="ma">
            <p:blipFill>
              <a:blip r:embed="rId3"/>
              <a:srcRect l="-15928" r="-15928"/>
              <a:stretch>
                <a:fillRect/>
              </a:stretch>
            </p:blipFill>
          </mc:Choice>
          <mc:Fallback>
            <p:blipFill>
              <a:blip r:embed="rId4"/>
              <a:srcRect l="-15928" r="-15928"/>
              <a:stretch>
                <a:fillRect/>
              </a:stretch>
            </p:blipFill>
          </mc:Fallback>
        </mc:AlternateContent>
        <p:spPr>
          <a:xfrm>
            <a:off x="841375" y="1663700"/>
            <a:ext cx="7845425" cy="4462463"/>
          </a:xfrm>
        </p:spPr>
      </p:pic>
      <p:sp>
        <p:nvSpPr>
          <p:cNvPr id="6" name="Footer Placeholder 5"/>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7315200" cy="1143000"/>
          </a:xfrm>
        </p:spPr>
        <p:txBody>
          <a:bodyPr>
            <a:normAutofit/>
          </a:bodyPr>
          <a:lstStyle/>
          <a:p>
            <a:pPr algn="l"/>
            <a:r>
              <a:rPr lang="en-US" sz="4000" dirty="0" smtClean="0"/>
              <a:t>A CWE story</a:t>
            </a:r>
            <a:endParaRPr lang="en-US" sz="4000" b="1" dirty="0">
              <a:solidFill>
                <a:schemeClr val="accent4">
                  <a:lumMod val="50000"/>
                </a:schemeClr>
              </a:solidFill>
              <a:latin typeface="Lucida Bright" panose="02040602050505020304" pitchFamily="18" charset="0"/>
            </a:endParaRPr>
          </a:p>
        </p:txBody>
      </p:sp>
      <p:sp>
        <p:nvSpPr>
          <p:cNvPr id="6" name="Footer Placeholder 5"/>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39</a:t>
            </a:fld>
            <a:endParaRPr lang="en-US"/>
          </a:p>
        </p:txBody>
      </p:sp>
      <p:sp>
        <p:nvSpPr>
          <p:cNvPr id="8" name="Content Placeholder 7"/>
          <p:cNvSpPr>
            <a:spLocks noGrp="1"/>
          </p:cNvSpPr>
          <p:nvPr>
            <p:ph idx="1"/>
          </p:nvPr>
        </p:nvSpPr>
        <p:spPr/>
        <p:txBody>
          <a:bodyPr/>
          <a:lstStyle/>
          <a:p>
            <a:pPr>
              <a:buNone/>
            </a:pPr>
            <a:endParaRPr lang="en-US" dirty="0" smtClean="0"/>
          </a:p>
          <a:p>
            <a:pPr>
              <a:buNone/>
            </a:pPr>
            <a:r>
              <a:rPr lang="en-GB" dirty="0" smtClean="0"/>
              <a:t>Reintegrating a staff member after sick leave</a:t>
            </a:r>
            <a:r>
              <a:rPr lang="en-US" dirty="0" smtClean="0"/>
              <a:t> </a:t>
            </a:r>
          </a:p>
          <a:p>
            <a:pPr>
              <a:buNone/>
            </a:pPr>
            <a:endParaRPr 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3"/>
          <a:srcRect l="21499" r="27290" b="42362"/>
          <a:stretch/>
        </p:blipFill>
        <p:spPr>
          <a:xfrm>
            <a:off x="264845" y="0"/>
            <a:ext cx="9135329" cy="6858000"/>
          </a:xfrm>
          <a:prstGeom prst="rect">
            <a:avLst/>
          </a:prstGeom>
        </p:spPr>
      </p:pic>
      <p:sp>
        <p:nvSpPr>
          <p:cNvPr id="3" name="Content Placeholder 2"/>
          <p:cNvSpPr>
            <a:spLocks noGrp="1"/>
          </p:cNvSpPr>
          <p:nvPr>
            <p:ph idx="1"/>
          </p:nvPr>
        </p:nvSpPr>
        <p:spPr>
          <a:xfrm>
            <a:off x="480291" y="1600200"/>
            <a:ext cx="8206509" cy="4525963"/>
          </a:xfrm>
        </p:spPr>
        <p:txBody>
          <a:bodyPr>
            <a:normAutofit/>
          </a:bodyPr>
          <a:lstStyle/>
          <a:p>
            <a:pPr marL="857250" lvl="2" indent="-457200">
              <a:buFont typeface="Courier New" panose="02070309020205020404" pitchFamily="49" charset="0"/>
              <a:buChar char="o"/>
            </a:pPr>
            <a:endParaRPr lang="en-US" dirty="0" smtClean="0">
              <a:solidFill>
                <a:srgbClr val="0000FF"/>
              </a:solidFill>
            </a:endParaRPr>
          </a:p>
          <a:p>
            <a:pPr marL="857250" lvl="2" indent="-457200">
              <a:buFont typeface="Courier New" panose="02070309020205020404" pitchFamily="49" charset="0"/>
              <a:buChar char="o"/>
            </a:pPr>
            <a:endParaRPr lang="en-US" dirty="0" smtClean="0">
              <a:solidFill>
                <a:srgbClr val="0000FF"/>
              </a:solidFill>
            </a:endParaRPr>
          </a:p>
          <a:p>
            <a:pPr marL="857250" lvl="2" indent="-457200">
              <a:buFont typeface="Courier New" panose="02070309020205020404" pitchFamily="49" charset="0"/>
              <a:buChar char="o"/>
            </a:pPr>
            <a:endParaRPr lang="en-US" dirty="0" smtClean="0">
              <a:solidFill>
                <a:srgbClr val="0000FF"/>
              </a:solidFill>
            </a:endParaRPr>
          </a:p>
          <a:p>
            <a:pPr marL="857250" lvl="2" indent="-457200">
              <a:buFont typeface="Courier New" panose="02070309020205020404" pitchFamily="49" charset="0"/>
              <a:buChar char="o"/>
            </a:pPr>
            <a:endParaRPr lang="en-US" dirty="0" smtClean="0">
              <a:solidFill>
                <a:srgbClr val="0000FF"/>
              </a:solidFill>
            </a:endParaRPr>
          </a:p>
          <a:p>
            <a:pPr marL="857250" lvl="2" indent="-457200">
              <a:buFont typeface="Courier New" panose="02070309020205020404" pitchFamily="49" charset="0"/>
              <a:buChar char="o"/>
            </a:pPr>
            <a:endParaRPr lang="en-US" dirty="0" smtClean="0">
              <a:solidFill>
                <a:srgbClr val="0000FF"/>
              </a:solidFill>
            </a:endParaRPr>
          </a:p>
          <a:p>
            <a:pPr marL="857250" lvl="2" indent="-457200">
              <a:buFont typeface="Courier New" panose="02070309020205020404" pitchFamily="49" charset="0"/>
              <a:buChar char="o"/>
            </a:pPr>
            <a:endParaRPr lang="en-US" dirty="0" smtClean="0">
              <a:solidFill>
                <a:srgbClr val="0000FF"/>
              </a:solidFill>
            </a:endParaRPr>
          </a:p>
          <a:p>
            <a:pPr marL="857250" lvl="2" indent="-457200">
              <a:buFont typeface="Courier New" panose="02070309020205020404" pitchFamily="49" charset="0"/>
              <a:buChar char="o"/>
            </a:pPr>
            <a:endParaRPr lang="en-US" dirty="0" smtClean="0">
              <a:solidFill>
                <a:srgbClr val="0000FF"/>
              </a:solidFill>
            </a:endParaRPr>
          </a:p>
          <a:p>
            <a:pPr marL="857250" lvl="2" indent="-457200">
              <a:buFont typeface="Courier New" panose="02070309020205020404" pitchFamily="49" charset="0"/>
              <a:buChar char="o"/>
            </a:pPr>
            <a:endParaRPr lang="en-US" dirty="0" smtClean="0">
              <a:solidFill>
                <a:srgbClr val="0000FF"/>
              </a:solidFill>
            </a:endParaRPr>
          </a:p>
          <a:p>
            <a:pPr marL="857250" lvl="2" indent="-457200">
              <a:buFont typeface="Courier New" panose="02070309020205020404" pitchFamily="49" charset="0"/>
              <a:buChar char="o"/>
            </a:pPr>
            <a:endParaRPr lang="en-US" dirty="0" smtClean="0">
              <a:solidFill>
                <a:srgbClr val="0000FF"/>
              </a:solidFill>
            </a:endParaRPr>
          </a:p>
          <a:p>
            <a:pPr marL="857250" lvl="2" indent="-457200">
              <a:buFont typeface="Courier New" panose="02070309020205020404" pitchFamily="49" charset="0"/>
              <a:buChar char="o"/>
            </a:pPr>
            <a:endParaRPr lang="en-US" dirty="0">
              <a:solidFill>
                <a:schemeClr val="accent4">
                  <a:lumMod val="50000"/>
                </a:schemeClr>
              </a:solidFill>
              <a:latin typeface="Lucida Bright" panose="02040602050505020304" pitchFamily="18" charset="0"/>
            </a:endParaRPr>
          </a:p>
        </p:txBody>
      </p:sp>
      <p:sp>
        <p:nvSpPr>
          <p:cNvPr id="6" name="Footer Placeholder 5"/>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4</a:t>
            </a:fld>
            <a:endParaRPr lang="en-US"/>
          </a:p>
        </p:txBody>
      </p:sp>
      <p:graphicFrame>
        <p:nvGraphicFramePr>
          <p:cNvPr id="164868" name="Object 4"/>
          <p:cNvGraphicFramePr>
            <a:graphicFrameLocks noChangeAspect="1"/>
          </p:cNvGraphicFramePr>
          <p:nvPr/>
        </p:nvGraphicFramePr>
        <p:xfrm>
          <a:off x="1752600" y="521130"/>
          <a:ext cx="5638800" cy="5605033"/>
        </p:xfrm>
        <a:graphic>
          <a:graphicData uri="http://schemas.openxmlformats.org/presentationml/2006/ole">
            <p:oleObj spid="_x0000_s164868" name="Document" r:id="rId4" imgW="5638800" imgH="2159000" progId="Word.Document.12">
              <p:link updateAutomatic="1"/>
            </p:oleObj>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134533" y="296863"/>
            <a:ext cx="8009467" cy="803804"/>
          </a:xfrm>
        </p:spPr>
        <p:txBody>
          <a:bodyPr>
            <a:normAutofit/>
          </a:bodyPr>
          <a:lstStyle/>
          <a:p>
            <a:pPr algn="l"/>
            <a:r>
              <a:rPr lang="en-US" sz="2800" dirty="0" smtClean="0"/>
              <a:t>A CWE story: a union rep commented on the process</a:t>
            </a:r>
            <a:endParaRPr lang="en-US" sz="2800" b="1" dirty="0">
              <a:solidFill>
                <a:schemeClr val="accent4">
                  <a:lumMod val="50000"/>
                </a:schemeClr>
              </a:solidFill>
              <a:latin typeface="Lucida Bright" panose="02040602050505020304" pitchFamily="18" charset="0"/>
            </a:endParaRPr>
          </a:p>
        </p:txBody>
      </p:sp>
      <p:sp>
        <p:nvSpPr>
          <p:cNvPr id="6" name="Footer Placeholder 5"/>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40</a:t>
            </a:fld>
            <a:endParaRPr lang="en-US"/>
          </a:p>
        </p:txBody>
      </p:sp>
      <p:sp>
        <p:nvSpPr>
          <p:cNvPr id="8" name="Content Placeholder 7"/>
          <p:cNvSpPr>
            <a:spLocks noGrp="1"/>
          </p:cNvSpPr>
          <p:nvPr>
            <p:ph idx="1"/>
          </p:nvPr>
        </p:nvSpPr>
        <p:spPr>
          <a:xfrm>
            <a:off x="457200" y="1100667"/>
            <a:ext cx="8229600" cy="5620808"/>
          </a:xfrm>
        </p:spPr>
        <p:txBody>
          <a:bodyPr>
            <a:normAutofit fontScale="77500" lnSpcReduction="20000"/>
          </a:bodyPr>
          <a:lstStyle/>
          <a:p>
            <a:pPr>
              <a:buNone/>
            </a:pPr>
            <a:endParaRPr lang="en-US" dirty="0" smtClean="0"/>
          </a:p>
          <a:p>
            <a:pPr>
              <a:buNone/>
            </a:pPr>
            <a:r>
              <a:rPr lang="en-US" i="1" dirty="0" smtClean="0"/>
              <a:t>It was SO refreshing to engage members and management in a context other than a grievance meeting. Although we have systems in place (</a:t>
            </a:r>
            <a:r>
              <a:rPr lang="en-US" i="1" dirty="0" err="1" smtClean="0"/>
              <a:t>Labour</a:t>
            </a:r>
            <a:r>
              <a:rPr lang="en-US" i="1" dirty="0" smtClean="0"/>
              <a:t>-Management, Membership meetings, etc) to have member contact outside of conflict and grievances, I’m often frustrated with the outcome of these things in advancing positive relations. This process also served to accelerate the level of trust between our union and the management team. I really value that as the representative at this facility. </a:t>
            </a:r>
            <a:endParaRPr lang="en-US" dirty="0" smtClean="0"/>
          </a:p>
          <a:p>
            <a:pPr>
              <a:buNone/>
            </a:pPr>
            <a:endParaRPr lang="en-US" dirty="0" smtClean="0"/>
          </a:p>
          <a:p>
            <a:pPr>
              <a:buNone/>
            </a:pPr>
            <a:r>
              <a:rPr lang="en-US" i="1" dirty="0" smtClean="0"/>
              <a:t>The restorative process was a success: they worked together to identify the issues and created their own goals towards resolving them. In that way, the facilitation was excellent – the conversation was guided just enough that they were forced to create their own solutions.</a:t>
            </a:r>
            <a:endParaRPr lang="en-US"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7315200" cy="278870"/>
          </a:xfrm>
        </p:spPr>
        <p:txBody>
          <a:bodyPr>
            <a:normAutofit fontScale="90000"/>
          </a:bodyPr>
          <a:lstStyle/>
          <a:p>
            <a:pPr algn="l"/>
            <a:endParaRPr lang="en-US" sz="4000" b="1" dirty="0">
              <a:solidFill>
                <a:schemeClr val="accent4">
                  <a:lumMod val="50000"/>
                </a:schemeClr>
              </a:solidFill>
              <a:latin typeface="Lucida Bright" panose="02040602050505020304" pitchFamily="18" charset="0"/>
            </a:endParaRPr>
          </a:p>
        </p:txBody>
      </p:sp>
      <p:sp>
        <p:nvSpPr>
          <p:cNvPr id="6" name="Footer Placeholder 5"/>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41</a:t>
            </a:fld>
            <a:endParaRPr lang="en-US"/>
          </a:p>
        </p:txBody>
      </p:sp>
      <p:sp>
        <p:nvSpPr>
          <p:cNvPr id="8" name="Content Placeholder 7"/>
          <p:cNvSpPr>
            <a:spLocks noGrp="1"/>
          </p:cNvSpPr>
          <p:nvPr>
            <p:ph idx="1"/>
          </p:nvPr>
        </p:nvSpPr>
        <p:spPr>
          <a:xfrm>
            <a:off x="457200" y="897467"/>
            <a:ext cx="8229600" cy="5824008"/>
          </a:xfrm>
        </p:spPr>
        <p:txBody>
          <a:bodyPr>
            <a:normAutofit fontScale="77500" lnSpcReduction="20000"/>
          </a:bodyPr>
          <a:lstStyle/>
          <a:p>
            <a:pPr>
              <a:buNone/>
            </a:pPr>
            <a:r>
              <a:rPr lang="en-US" i="1" dirty="0" smtClean="0"/>
              <a:t>       Although it’s just a first step, the process has left the staff, and management, with some very specific issues identified, and more importantly, specific next steps to work to solve them. There is a lot of energy around moving in a positive direction. </a:t>
            </a:r>
            <a:endParaRPr lang="en-US" dirty="0" smtClean="0"/>
          </a:p>
          <a:p>
            <a:pPr>
              <a:buNone/>
            </a:pPr>
            <a:r>
              <a:rPr lang="en-US" i="1" dirty="0" smtClean="0"/>
              <a:t> </a:t>
            </a:r>
            <a:endParaRPr lang="en-US" dirty="0" smtClean="0"/>
          </a:p>
          <a:p>
            <a:pPr>
              <a:buNone/>
            </a:pPr>
            <a:r>
              <a:rPr lang="en-US" i="1" dirty="0" smtClean="0"/>
              <a:t>As a healthcare rep, low morale is the #1 dilemma I constantly face in my bargaining units. Arguably, it may not be my role as a union rep to improve workplace morale, but if I can play a role in that, then I feel I’ve accomplished more for my members than if I successfully settle all of their issues and grievances. </a:t>
            </a:r>
            <a:endParaRPr lang="en-US" dirty="0" smtClean="0"/>
          </a:p>
          <a:p>
            <a:pPr>
              <a:buNone/>
            </a:pPr>
            <a:endParaRPr lang="en-US" dirty="0" smtClean="0"/>
          </a:p>
          <a:p>
            <a:pPr>
              <a:buNone/>
            </a:pPr>
            <a:r>
              <a:rPr lang="en-US" i="1" dirty="0" smtClean="0"/>
              <a:t>Understanding the basics of restorative practice is a skill that all reps should have a base knowledge of so that we can incorporate it into our language and daily practices when relating to members and employers. </a:t>
            </a:r>
            <a:endParaRPr 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7315200" cy="1143000"/>
          </a:xfrm>
        </p:spPr>
        <p:txBody>
          <a:bodyPr>
            <a:normAutofit fontScale="90000"/>
          </a:bodyPr>
          <a:lstStyle/>
          <a:p>
            <a:pPr algn="l"/>
            <a:r>
              <a:rPr lang="en-US" sz="4000" dirty="0" smtClean="0"/>
              <a:t/>
            </a:r>
            <a:br>
              <a:rPr lang="en-US" sz="4000" dirty="0" smtClean="0"/>
            </a:br>
            <a:r>
              <a:rPr lang="en-US" sz="4000" dirty="0" smtClean="0"/>
              <a:t>We’re looking for connections!</a:t>
            </a:r>
            <a:endParaRPr lang="en-US" sz="4000" b="1" dirty="0">
              <a:solidFill>
                <a:schemeClr val="accent4">
                  <a:lumMod val="50000"/>
                </a:schemeClr>
              </a:solidFill>
              <a:latin typeface="Lucida Bright" panose="02040602050505020304" pitchFamily="18" charset="0"/>
            </a:endParaRPr>
          </a:p>
        </p:txBody>
      </p:sp>
      <p:sp>
        <p:nvSpPr>
          <p:cNvPr id="6" name="Footer Placeholder 5"/>
          <p:cNvSpPr>
            <a:spLocks noGrp="1"/>
          </p:cNvSpPr>
          <p:nvPr>
            <p:ph type="ftr" sz="quarter" idx="11"/>
          </p:nvPr>
        </p:nvSpPr>
        <p:spPr/>
        <p:txBody>
          <a:bodyPr/>
          <a:lstStyle/>
          <a:p>
            <a:r>
              <a:rPr lang="en-US" smtClean="0"/>
              <a:t>centreforworkplaceengagement.com</a:t>
            </a:r>
            <a:endParaRPr lang="en-US"/>
          </a:p>
        </p:txBody>
      </p:sp>
      <p:sp>
        <p:nvSpPr>
          <p:cNvPr id="7" name="Slide Number Placeholder 6"/>
          <p:cNvSpPr>
            <a:spLocks noGrp="1"/>
          </p:cNvSpPr>
          <p:nvPr>
            <p:ph type="sldNum" sz="quarter" idx="12"/>
          </p:nvPr>
        </p:nvSpPr>
        <p:spPr/>
        <p:txBody>
          <a:bodyPr/>
          <a:lstStyle/>
          <a:p>
            <a:fld id="{1F681EB9-DD10-5B4E-9DCD-E372849F765C}" type="slidenum">
              <a:rPr lang="en-US" smtClean="0"/>
              <a:pPr/>
              <a:t>42</a:t>
            </a:fld>
            <a:endParaRPr lang="en-US"/>
          </a:p>
        </p:txBody>
      </p:sp>
      <p:sp>
        <p:nvSpPr>
          <p:cNvPr id="8" name="Content Placeholder 7"/>
          <p:cNvSpPr>
            <a:spLocks noGrp="1"/>
          </p:cNvSpPr>
          <p:nvPr>
            <p:ph idx="1"/>
          </p:nvPr>
        </p:nvSpPr>
        <p:spPr/>
        <p:txBody>
          <a:bodyPr/>
          <a:lstStyle/>
          <a:p>
            <a:pPr>
              <a:buNone/>
            </a:pPr>
            <a:endParaRPr lang="en-US" dirty="0" smtClean="0"/>
          </a:p>
          <a:p>
            <a:pPr>
              <a:buNone/>
            </a:pPr>
            <a:endParaRPr lang="en-US" dirty="0" smtClean="0"/>
          </a:p>
          <a:p>
            <a:pPr>
              <a:buNone/>
            </a:pPr>
            <a:endParaRPr lang="en-US" dirty="0" smtClean="0"/>
          </a:p>
          <a:p>
            <a:pPr algn="ctr">
              <a:buNone/>
            </a:pPr>
            <a:r>
              <a:rPr lang="en-US" dirty="0" smtClean="0"/>
              <a:t>We’d be pleased to hear from you and </a:t>
            </a:r>
          </a:p>
          <a:p>
            <a:pPr algn="ctr">
              <a:buNone/>
            </a:pPr>
            <a:r>
              <a:rPr lang="en-US" dirty="0" smtClean="0"/>
              <a:t>learn with you!</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70ED81B-A7FF-473F-A59F-105FF4E781A9}"/>
              </a:ext>
            </a:extLst>
          </p:cNvPr>
          <p:cNvPicPr>
            <a:picLocks noChangeAspect="1"/>
          </p:cNvPicPr>
          <p:nvPr/>
        </p:nvPicPr>
        <p:blipFill>
          <a:blip r:embed="rId2"/>
          <a:stretch>
            <a:fillRect/>
          </a:stretch>
        </p:blipFill>
        <p:spPr>
          <a:xfrm>
            <a:off x="0" y="-137518"/>
            <a:ext cx="9144000" cy="6858000"/>
          </a:xfrm>
          <a:prstGeom prst="rect">
            <a:avLst/>
          </a:prstGeom>
        </p:spPr>
      </p:pic>
      <p:sp>
        <p:nvSpPr>
          <p:cNvPr id="7" name="Rectangl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C527E48-12D4-4444-AA6B-4E4E383CFC11}"/>
              </a:ext>
            </a:extLst>
          </p:cNvPr>
          <p:cNvSpPr/>
          <p:nvPr/>
        </p:nvSpPr>
        <p:spPr>
          <a:xfrm>
            <a:off x="0" y="2164508"/>
            <a:ext cx="6367265" cy="1138773"/>
          </a:xfrm>
          <a:prstGeom prst="rect">
            <a:avLst/>
          </a:prstGeom>
        </p:spPr>
        <p:txBody>
          <a:bodyPr wrap="square">
            <a:spAutoFit/>
          </a:bodyPr>
          <a:lstStyle/>
          <a:p>
            <a:pPr algn="ctr"/>
            <a:r>
              <a:rPr lang="en-US" sz="2800" b="1" dirty="0">
                <a:solidFill>
                  <a:schemeClr val="tx2">
                    <a:lumMod val="75000"/>
                  </a:schemeClr>
                </a:solidFill>
                <a:latin typeface="Lucida Bright" panose="02040602050505020304" pitchFamily="18" charset="0"/>
              </a:rPr>
              <a:t>Anne </a:t>
            </a:r>
            <a:r>
              <a:rPr lang="en-US" sz="2800" b="1" dirty="0" smtClean="0">
                <a:solidFill>
                  <a:schemeClr val="tx2">
                    <a:lumMod val="75000"/>
                  </a:schemeClr>
                </a:solidFill>
                <a:latin typeface="Lucida Bright" panose="02040602050505020304" pitchFamily="18" charset="0"/>
              </a:rPr>
              <a:t>Martin</a:t>
            </a:r>
          </a:p>
          <a:p>
            <a:pPr algn="ctr"/>
            <a:r>
              <a:rPr lang="en-US" sz="2000" b="1" dirty="0" smtClean="0">
                <a:solidFill>
                  <a:schemeClr val="tx2">
                    <a:lumMod val="75000"/>
                  </a:schemeClr>
                </a:solidFill>
                <a:latin typeface="Lucida Bright" panose="02040602050505020304" pitchFamily="18" charset="0"/>
              </a:rPr>
              <a:t>Director of Consulting Services</a:t>
            </a:r>
          </a:p>
          <a:p>
            <a:pPr algn="ctr"/>
            <a:r>
              <a:rPr lang="en-US" sz="2000" b="1" dirty="0" smtClean="0">
                <a:solidFill>
                  <a:schemeClr val="tx2">
                    <a:lumMod val="75000"/>
                  </a:schemeClr>
                </a:solidFill>
                <a:latin typeface="Lucida Bright" panose="02040602050505020304" pitchFamily="18" charset="0"/>
              </a:rPr>
              <a:t>Centre for Workplace Engagement </a:t>
            </a:r>
            <a:endParaRPr lang="en-CA" sz="2000" b="1" dirty="0">
              <a:solidFill>
                <a:schemeClr val="tx2">
                  <a:lumMod val="75000"/>
                </a:schemeClr>
              </a:solidFill>
            </a:endParaRPr>
          </a:p>
        </p:txBody>
      </p:sp>
      <p:sp>
        <p:nvSpPr>
          <p:cNvPr id="8" name="Subtitl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D658546-DF2E-4452-B22B-F703CBBFB7CD}"/>
              </a:ext>
            </a:extLst>
          </p:cNvPr>
          <p:cNvSpPr txBox="1">
            <a:spLocks/>
          </p:cNvSpPr>
          <p:nvPr/>
        </p:nvSpPr>
        <p:spPr>
          <a:xfrm>
            <a:off x="5836968" y="5480026"/>
            <a:ext cx="2354625" cy="763057"/>
          </a:xfrm>
          <a:prstGeom prst="rect">
            <a:avLst/>
          </a:prstGeom>
        </p:spPr>
        <p:txBody>
          <a:bodyPr vert="horz" lIns="91440" tIns="45720" rIns="91440" bIns="45720" rtlCol="0">
            <a:normAutofit fontScale="8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1800" i="1" dirty="0" smtClean="0">
              <a:solidFill>
                <a:schemeClr val="accent4">
                  <a:lumMod val="50000"/>
                </a:schemeClr>
              </a:solidFill>
              <a:latin typeface="Lucida Bright" panose="02040602050505020304" pitchFamily="18" charset="0"/>
            </a:endParaRPr>
          </a:p>
          <a:p>
            <a:pPr algn="l"/>
            <a:endParaRPr lang="en-US" sz="1800" i="1" dirty="0" smtClean="0">
              <a:solidFill>
                <a:schemeClr val="accent4">
                  <a:lumMod val="50000"/>
                </a:schemeClr>
              </a:solidFill>
              <a:latin typeface="Lucida Bright" panose="02040602050505020304" pitchFamily="18" charset="0"/>
            </a:endParaRPr>
          </a:p>
          <a:p>
            <a:pPr algn="r"/>
            <a:r>
              <a:rPr lang="en-US" sz="1800" i="1" dirty="0" smtClean="0">
                <a:solidFill>
                  <a:schemeClr val="accent4">
                    <a:lumMod val="50000"/>
                  </a:schemeClr>
                </a:solidFill>
                <a:latin typeface="Lucida Bright" panose="02040602050505020304" pitchFamily="18" charset="0"/>
              </a:rPr>
              <a:t>May 1, </a:t>
            </a:r>
            <a:r>
              <a:rPr lang="en-US" sz="1800" i="1" dirty="0">
                <a:solidFill>
                  <a:schemeClr val="accent4">
                    <a:lumMod val="50000"/>
                  </a:schemeClr>
                </a:solidFill>
                <a:latin typeface="Lucida Bright" panose="02040602050505020304" pitchFamily="18" charset="0"/>
              </a:rPr>
              <a:t>2018</a:t>
            </a:r>
          </a:p>
        </p:txBody>
      </p:sp>
      <p:pic>
        <p:nvPicPr>
          <p:cNvPr id="11" name="Picture 10" descr="CWE logo copy.jp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E99A8A8-4939-4B62-A644-C2D83A6BB2E4}"/>
              </a:ext>
            </a:extLst>
          </p:cNvPr>
          <p:cNvPicPr>
            <a:picLocks noChangeAspect="1"/>
          </p:cNvPicPr>
          <p:nvPr/>
        </p:nvPicPr>
        <p:blipFill>
          <a:blip r:embed="rId3"/>
          <a:stretch>
            <a:fillRect/>
          </a:stretch>
        </p:blipFill>
        <p:spPr>
          <a:xfrm>
            <a:off x="4012601" y="5051956"/>
            <a:ext cx="3648733" cy="856140"/>
          </a:xfrm>
          <a:prstGeom prst="rect">
            <a:avLst/>
          </a:prstGeom>
        </p:spPr>
      </p:pic>
      <p:sp>
        <p:nvSpPr>
          <p:cNvPr id="9" name="Title 8"/>
          <p:cNvSpPr>
            <a:spLocks noGrp="1"/>
          </p:cNvSpPr>
          <p:nvPr>
            <p:ph type="ctrTitle"/>
          </p:nvPr>
        </p:nvSpPr>
        <p:spPr>
          <a:xfrm>
            <a:off x="1931642" y="250440"/>
            <a:ext cx="6850174" cy="1914068"/>
          </a:xfrm>
        </p:spPr>
        <p:txBody>
          <a:bodyPr/>
          <a:lstStyle/>
          <a:p>
            <a:r>
              <a:rPr lang="en-US" dirty="0" smtClean="0"/>
              <a:t>The </a:t>
            </a:r>
            <a:r>
              <a:rPr lang="en-US" i="1" dirty="0" smtClean="0"/>
              <a:t>Dis</a:t>
            </a:r>
            <a:r>
              <a:rPr lang="en-US" dirty="0" smtClean="0"/>
              <a:t>engagement Crisis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6694794" cy="1143000"/>
          </a:xfrm>
        </p:spPr>
        <p:txBody>
          <a:bodyPr>
            <a:normAutofit/>
          </a:bodyPr>
          <a:lstStyle/>
          <a:p>
            <a:pPr algn="l"/>
            <a:r>
              <a:rPr lang="en-US" sz="4000" b="1" dirty="0" smtClean="0">
                <a:solidFill>
                  <a:schemeClr val="accent4">
                    <a:lumMod val="50000"/>
                  </a:schemeClr>
                </a:solidFill>
                <a:latin typeface="Lucida Bright" panose="02040602050505020304" pitchFamily="18" charset="0"/>
              </a:rPr>
              <a:t>Engagement: what is it?</a:t>
            </a:r>
            <a:endParaRPr lang="en-US" sz="4000" b="1" dirty="0">
              <a:solidFill>
                <a:schemeClr val="accent4">
                  <a:lumMod val="50000"/>
                </a:schemeClr>
              </a:solidFill>
              <a:latin typeface="Lucida Bright" panose="02040602050505020304" pitchFamily="18" charset="0"/>
            </a:endParaRPr>
          </a:p>
        </p:txBody>
      </p:sp>
      <p:sp>
        <p:nvSpPr>
          <p:cNvPr id="3" name="Content Placeholder 2"/>
          <p:cNvSpPr>
            <a:spLocks noGrp="1"/>
          </p:cNvSpPr>
          <p:nvPr>
            <p:ph idx="1"/>
          </p:nvPr>
        </p:nvSpPr>
        <p:spPr>
          <a:xfrm>
            <a:off x="480291" y="1600200"/>
            <a:ext cx="8663709" cy="4525963"/>
          </a:xfrm>
        </p:spPr>
        <p:txBody>
          <a:bodyPr>
            <a:normAutofit/>
          </a:bodyPr>
          <a:lstStyle/>
          <a:p>
            <a:pPr>
              <a:buNone/>
            </a:pPr>
            <a:r>
              <a:rPr lang="en-GB" i="1" dirty="0" smtClean="0"/>
              <a:t>The concept of employee engagement is often confused with satisfaction or happiness. However, the true definition is deeper in meaning. Employee engagement is defined as “the level of an employee’s psychological investment in their organization.” </a:t>
            </a:r>
          </a:p>
          <a:p>
            <a:pPr>
              <a:buNone/>
            </a:pPr>
            <a:r>
              <a:rPr lang="en-GB" sz="2800" dirty="0" smtClean="0"/>
              <a:t>(2017 Trends in Global Employee Engagement: Global anxiety erodes engagement)</a:t>
            </a:r>
            <a:endParaRPr lang="en-US" sz="2800" dirty="0" smtClean="0"/>
          </a:p>
          <a:p>
            <a:pPr marL="857250" lvl="2" indent="-457200">
              <a:buFont typeface="Courier New" panose="02070309020205020404" pitchFamily="49" charset="0"/>
              <a:buChar char="o"/>
            </a:pPr>
            <a:endParaRPr lang="en-US" dirty="0">
              <a:solidFill>
                <a:schemeClr val="accent4">
                  <a:lumMod val="50000"/>
                </a:schemeClr>
              </a:solidFill>
              <a:latin typeface="Lucida Bright" panose="02040602050505020304" pitchFamily="18" charset="0"/>
            </a:endParaRPr>
          </a:p>
        </p:txBody>
      </p:sp>
      <p:sp>
        <p:nvSpPr>
          <p:cNvPr id="7" name="Footer Placeholder 6"/>
          <p:cNvSpPr>
            <a:spLocks noGrp="1"/>
          </p:cNvSpPr>
          <p:nvPr>
            <p:ph type="ftr" sz="quarter" idx="11"/>
          </p:nvPr>
        </p:nvSpPr>
        <p:spPr/>
        <p:txBody>
          <a:bodyPr/>
          <a:lstStyle/>
          <a:p>
            <a:r>
              <a:rPr lang="en-US" smtClean="0"/>
              <a:t>centreforworkplaceengagement.com</a:t>
            </a:r>
            <a:endParaRPr lang="en-US" dirty="0"/>
          </a:p>
        </p:txBody>
      </p:sp>
      <p:sp>
        <p:nvSpPr>
          <p:cNvPr id="8" name="Slide Number Placeholder 7"/>
          <p:cNvSpPr>
            <a:spLocks noGrp="1"/>
          </p:cNvSpPr>
          <p:nvPr>
            <p:ph type="sldNum" sz="quarter" idx="12"/>
          </p:nvPr>
        </p:nvSpPr>
        <p:spPr/>
        <p:txBody>
          <a:bodyPr/>
          <a:lstStyle/>
          <a:p>
            <a:fld id="{1F681EB9-DD10-5B4E-9DCD-E372849F765C}"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3"/>
          <a:srcRect l="21499" r="27290" b="42362"/>
          <a:stretch/>
        </p:blipFill>
        <p:spPr>
          <a:xfrm>
            <a:off x="8671" y="0"/>
            <a:ext cx="9135329" cy="6858000"/>
          </a:xfrm>
          <a:prstGeom prst="rect">
            <a:avLst/>
          </a:prstGeom>
        </p:spPr>
      </p:pic>
      <p:sp>
        <p:nvSpPr>
          <p:cNvPr id="2" name="Title 1"/>
          <p:cNvSpPr>
            <a:spLocks noGrp="1"/>
          </p:cNvSpPr>
          <p:nvPr>
            <p:ph type="title"/>
          </p:nvPr>
        </p:nvSpPr>
        <p:spPr>
          <a:xfrm>
            <a:off x="1144677" y="296863"/>
            <a:ext cx="7999322" cy="1143000"/>
          </a:xfrm>
        </p:spPr>
        <p:txBody>
          <a:bodyPr>
            <a:normAutofit fontScale="90000"/>
          </a:bodyPr>
          <a:lstStyle/>
          <a:p>
            <a:pPr algn="l"/>
            <a:r>
              <a:rPr lang="en-US" sz="4000" b="1" dirty="0" smtClean="0">
                <a:solidFill>
                  <a:schemeClr val="accent4">
                    <a:lumMod val="50000"/>
                  </a:schemeClr>
                </a:solidFill>
                <a:latin typeface="Lucida Bright" panose="02040602050505020304" pitchFamily="18" charset="0"/>
              </a:rPr>
              <a:t>Canada Human Resources Centre</a:t>
            </a:r>
            <a:endParaRPr lang="en-US" sz="4000" b="1" dirty="0">
              <a:solidFill>
                <a:schemeClr val="accent4">
                  <a:lumMod val="50000"/>
                </a:schemeClr>
              </a:solidFill>
              <a:latin typeface="Lucida Bright" panose="02040602050505020304" pitchFamily="18" charset="0"/>
            </a:endParaRPr>
          </a:p>
        </p:txBody>
      </p:sp>
      <p:sp>
        <p:nvSpPr>
          <p:cNvPr id="3" name="Content Placeholder 2"/>
          <p:cNvSpPr>
            <a:spLocks noGrp="1"/>
          </p:cNvSpPr>
          <p:nvPr>
            <p:ph idx="1"/>
          </p:nvPr>
        </p:nvSpPr>
        <p:spPr>
          <a:xfrm>
            <a:off x="480291" y="1600200"/>
            <a:ext cx="8663709" cy="4525963"/>
          </a:xfrm>
        </p:spPr>
        <p:txBody>
          <a:bodyPr>
            <a:normAutofit/>
          </a:bodyPr>
          <a:lstStyle/>
          <a:p>
            <a:endParaRPr lang="en-GB" dirty="0" smtClean="0"/>
          </a:p>
          <a:p>
            <a:pPr marL="857250" lvl="2" indent="-457200">
              <a:buFont typeface="Courier New" panose="02070309020205020404" pitchFamily="49" charset="0"/>
              <a:buChar char="o"/>
            </a:pPr>
            <a:endParaRPr lang="en-US" dirty="0">
              <a:solidFill>
                <a:schemeClr val="accent4">
                  <a:lumMod val="50000"/>
                </a:schemeClr>
              </a:solidFill>
              <a:latin typeface="Lucida Bright" panose="02040602050505020304" pitchFamily="18" charset="0"/>
            </a:endParaRPr>
          </a:p>
        </p:txBody>
      </p:sp>
      <p:pic>
        <p:nvPicPr>
          <p:cNvPr id="7" name="Content Placeholder 4" descr="engagement Canada.jpg"/>
          <p:cNvPicPr>
            <a:picLocks noChangeAspect="1"/>
          </p:cNvPicPr>
          <p:nvPr/>
        </p:nvPicPr>
        <p:blipFill>
          <a:blip r:embed="rId4"/>
          <a:srcRect l="-25156" r="-25156"/>
          <a:stretch>
            <a:fillRect/>
          </a:stretch>
        </p:blipFill>
        <p:spPr>
          <a:xfrm>
            <a:off x="8671" y="1484745"/>
            <a:ext cx="9452938" cy="4686301"/>
          </a:xfrm>
          <a:prstGeom prst="rect">
            <a:avLst/>
          </a:prstGeom>
        </p:spPr>
      </p:pic>
      <p:sp>
        <p:nvSpPr>
          <p:cNvPr id="8" name="Footer Placeholder 7"/>
          <p:cNvSpPr>
            <a:spLocks noGrp="1"/>
          </p:cNvSpPr>
          <p:nvPr>
            <p:ph type="ftr" sz="quarter" idx="11"/>
          </p:nvPr>
        </p:nvSpPr>
        <p:spPr/>
        <p:txBody>
          <a:bodyPr/>
          <a:lstStyle/>
          <a:p>
            <a:r>
              <a:rPr lang="en-US" smtClean="0"/>
              <a:t>centreforworkplaceengagement.com</a:t>
            </a:r>
            <a:endParaRPr lang="en-US"/>
          </a:p>
        </p:txBody>
      </p:sp>
      <p:sp>
        <p:nvSpPr>
          <p:cNvPr id="9" name="Slide Number Placeholder 8"/>
          <p:cNvSpPr>
            <a:spLocks noGrp="1"/>
          </p:cNvSpPr>
          <p:nvPr>
            <p:ph type="sldNum" sz="quarter" idx="12"/>
          </p:nvPr>
        </p:nvSpPr>
        <p:spPr/>
        <p:txBody>
          <a:bodyPr/>
          <a:lstStyle/>
          <a:p>
            <a:fld id="{1F681EB9-DD10-5B4E-9DCD-E372849F765C}"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4474800" cy="1143000"/>
          </a:xfrm>
        </p:spPr>
        <p:txBody>
          <a:bodyPr>
            <a:normAutofit/>
          </a:bodyPr>
          <a:lstStyle/>
          <a:p>
            <a:pPr algn="l"/>
            <a:r>
              <a:rPr lang="en-US" sz="4000" dirty="0" smtClean="0"/>
              <a:t>The crisis</a:t>
            </a:r>
            <a:endParaRPr lang="en-US" sz="4000" b="1" dirty="0">
              <a:solidFill>
                <a:schemeClr val="accent4">
                  <a:lumMod val="50000"/>
                </a:schemeClr>
              </a:solidFill>
              <a:latin typeface="Lucida Bright" panose="02040602050505020304" pitchFamily="18" charset="0"/>
            </a:endParaRPr>
          </a:p>
        </p:txBody>
      </p:sp>
      <p:pic>
        <p:nvPicPr>
          <p:cNvPr id="6" name="Content Placeholder 5" descr="week day malaise.png"/>
          <p:cNvPicPr>
            <a:picLocks noGrp="1" noChangeAspect="1"/>
          </p:cNvPicPr>
          <p:nvPr>
            <p:ph idx="1"/>
          </p:nvPr>
        </p:nvPicPr>
        <p:blipFill>
          <a:blip r:embed="rId3"/>
          <a:srcRect l="-13457" r="-13457"/>
          <a:stretch>
            <a:fillRect/>
          </a:stretch>
        </p:blipFill>
        <p:spPr>
          <a:xfrm>
            <a:off x="481013" y="1600200"/>
            <a:ext cx="8205787" cy="4525963"/>
          </a:xfrm>
        </p:spPr>
      </p:pic>
      <p:sp>
        <p:nvSpPr>
          <p:cNvPr id="8" name="Footer Placeholder 7"/>
          <p:cNvSpPr>
            <a:spLocks noGrp="1"/>
          </p:cNvSpPr>
          <p:nvPr>
            <p:ph type="ftr" sz="quarter" idx="11"/>
          </p:nvPr>
        </p:nvSpPr>
        <p:spPr/>
        <p:txBody>
          <a:bodyPr/>
          <a:lstStyle/>
          <a:p>
            <a:r>
              <a:rPr lang="en-US" smtClean="0"/>
              <a:t>centreforworkplaceengagement.com</a:t>
            </a:r>
            <a:endParaRPr lang="en-US"/>
          </a:p>
        </p:txBody>
      </p:sp>
      <p:sp>
        <p:nvSpPr>
          <p:cNvPr id="9" name="Slide Number Placeholder 8"/>
          <p:cNvSpPr>
            <a:spLocks noGrp="1"/>
          </p:cNvSpPr>
          <p:nvPr>
            <p:ph type="sldNum" sz="quarter" idx="12"/>
          </p:nvPr>
        </p:nvSpPr>
        <p:spPr/>
        <p:txBody>
          <a:bodyPr/>
          <a:lstStyle/>
          <a:p>
            <a:fld id="{1F681EB9-DD10-5B4E-9DCD-E372849F765C}"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6515938" cy="1143000"/>
          </a:xfrm>
        </p:spPr>
        <p:txBody>
          <a:bodyPr>
            <a:normAutofit/>
          </a:bodyPr>
          <a:lstStyle/>
          <a:p>
            <a:pPr algn="l"/>
            <a:endParaRPr lang="en-US" sz="4000" b="1" dirty="0">
              <a:solidFill>
                <a:schemeClr val="accent4">
                  <a:lumMod val="50000"/>
                </a:schemeClr>
              </a:solidFill>
              <a:latin typeface="Lucida Bright" panose="02040602050505020304" pitchFamily="18" charset="0"/>
            </a:endParaRPr>
          </a:p>
        </p:txBody>
      </p:sp>
      <p:pic>
        <p:nvPicPr>
          <p:cNvPr id="6" name="Content Placeholder 5" descr="working dead.png"/>
          <p:cNvPicPr>
            <a:picLocks noGrp="1" noChangeAspect="1"/>
          </p:cNvPicPr>
          <p:nvPr>
            <p:ph idx="1"/>
          </p:nvPr>
        </p:nvPicPr>
        <p:blipFill>
          <a:blip r:embed="rId3"/>
          <a:srcRect l="-18207" r="-18207"/>
          <a:stretch>
            <a:fillRect/>
          </a:stretch>
        </p:blipFill>
        <p:spPr>
          <a:xfrm>
            <a:off x="481013" y="1126975"/>
            <a:ext cx="8205787" cy="4838851"/>
          </a:xfrm>
        </p:spPr>
      </p:pic>
      <p:sp>
        <p:nvSpPr>
          <p:cNvPr id="7" name="Footer Placeholder 6"/>
          <p:cNvSpPr>
            <a:spLocks noGrp="1"/>
          </p:cNvSpPr>
          <p:nvPr>
            <p:ph type="ftr" sz="quarter" idx="11"/>
          </p:nvPr>
        </p:nvSpPr>
        <p:spPr/>
        <p:txBody>
          <a:bodyPr/>
          <a:lstStyle/>
          <a:p>
            <a:r>
              <a:rPr lang="en-US" smtClean="0"/>
              <a:t>centreforworkplaceengagement.com</a:t>
            </a:r>
            <a:endParaRPr lang="en-US"/>
          </a:p>
        </p:txBody>
      </p:sp>
      <p:sp>
        <p:nvSpPr>
          <p:cNvPr id="8" name="Slide Number Placeholder 7"/>
          <p:cNvSpPr>
            <a:spLocks noGrp="1"/>
          </p:cNvSpPr>
          <p:nvPr>
            <p:ph type="sldNum" sz="quarter" idx="12"/>
          </p:nvPr>
        </p:nvSpPr>
        <p:spPr/>
        <p:txBody>
          <a:bodyPr/>
          <a:lstStyle/>
          <a:p>
            <a:fld id="{1F681EB9-DD10-5B4E-9DCD-E372849F765C}"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1938048-D912-4617-B1E7-77DB2F00AE17}"/>
              </a:ext>
            </a:extLst>
          </p:cNvPr>
          <p:cNvPicPr>
            <a:picLocks noChangeAspect="1"/>
          </p:cNvPicPr>
          <p:nvPr/>
        </p:nvPicPr>
        <p:blipFill rotWithShape="1">
          <a:blip r:embed="rId2"/>
          <a:srcRect l="21499" r="27290" b="42362"/>
          <a:stretch/>
        </p:blipFill>
        <p:spPr>
          <a:xfrm>
            <a:off x="8671" y="0"/>
            <a:ext cx="9135329" cy="6858000"/>
          </a:xfrm>
          <a:prstGeom prst="rect">
            <a:avLst/>
          </a:prstGeom>
        </p:spPr>
      </p:pic>
      <p:sp>
        <p:nvSpPr>
          <p:cNvPr id="2" name="Title 1"/>
          <p:cNvSpPr>
            <a:spLocks noGrp="1"/>
          </p:cNvSpPr>
          <p:nvPr>
            <p:ph type="title"/>
          </p:nvPr>
        </p:nvSpPr>
        <p:spPr>
          <a:xfrm>
            <a:off x="1371600" y="296863"/>
            <a:ext cx="7061200" cy="1143000"/>
          </a:xfrm>
        </p:spPr>
        <p:txBody>
          <a:bodyPr>
            <a:normAutofit/>
          </a:bodyPr>
          <a:lstStyle/>
          <a:p>
            <a:pPr algn="l"/>
            <a:r>
              <a:rPr lang="en-US" sz="4000" b="1" dirty="0" smtClean="0">
                <a:solidFill>
                  <a:schemeClr val="accent4">
                    <a:lumMod val="50000"/>
                  </a:schemeClr>
                </a:solidFill>
                <a:latin typeface="Lucida Bright" panose="02040602050505020304" pitchFamily="18" charset="0"/>
              </a:rPr>
              <a:t>What fuels the crisis?</a:t>
            </a:r>
            <a:endParaRPr lang="en-US" sz="4000" b="1" dirty="0">
              <a:solidFill>
                <a:schemeClr val="accent4">
                  <a:lumMod val="50000"/>
                </a:schemeClr>
              </a:solidFill>
              <a:latin typeface="Lucida Bright" panose="02040602050505020304" pitchFamily="18" charset="0"/>
            </a:endParaRPr>
          </a:p>
        </p:txBody>
      </p:sp>
      <p:sp>
        <p:nvSpPr>
          <p:cNvPr id="7" name="Footer Placeholder 6"/>
          <p:cNvSpPr>
            <a:spLocks noGrp="1"/>
          </p:cNvSpPr>
          <p:nvPr>
            <p:ph type="ftr" sz="quarter" idx="11"/>
          </p:nvPr>
        </p:nvSpPr>
        <p:spPr/>
        <p:txBody>
          <a:bodyPr/>
          <a:lstStyle/>
          <a:p>
            <a:r>
              <a:rPr lang="en-US" smtClean="0"/>
              <a:t>centreforworkplaceengagement.com</a:t>
            </a:r>
            <a:endParaRPr lang="en-US"/>
          </a:p>
        </p:txBody>
      </p:sp>
      <p:sp>
        <p:nvSpPr>
          <p:cNvPr id="8" name="Slide Number Placeholder 7"/>
          <p:cNvSpPr>
            <a:spLocks noGrp="1"/>
          </p:cNvSpPr>
          <p:nvPr>
            <p:ph type="sldNum" sz="quarter" idx="12"/>
          </p:nvPr>
        </p:nvSpPr>
        <p:spPr/>
        <p:txBody>
          <a:bodyPr/>
          <a:lstStyle/>
          <a:p>
            <a:fld id="{1F681EB9-DD10-5B4E-9DCD-E372849F765C}" type="slidenum">
              <a:rPr lang="en-US" smtClean="0"/>
              <a:pPr/>
              <a:t>9</a:t>
            </a:fld>
            <a:endParaRPr lang="en-US"/>
          </a:p>
        </p:txBody>
      </p:sp>
      <p:sp>
        <p:nvSpPr>
          <p:cNvPr id="9" name="Content Placeholder 8"/>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7865</TotalTime>
  <Words>1264</Words>
  <Application>Microsoft Macintosh PowerPoint</Application>
  <PresentationFormat>On-screen Show (4:3)</PresentationFormat>
  <Paragraphs>340</Paragraphs>
  <Slides>43</Slides>
  <Notes>4</Notes>
  <HiddenSlides>0</HiddenSlides>
  <MMClips>0</MMClips>
  <ScaleCrop>false</ScaleCrop>
  <HeadingPairs>
    <vt:vector size="6" baseType="variant">
      <vt:variant>
        <vt:lpstr>Design Template</vt:lpstr>
      </vt:variant>
      <vt:variant>
        <vt:i4>1</vt:i4>
      </vt:variant>
      <vt:variant>
        <vt:lpstr>Links</vt:lpstr>
      </vt:variant>
      <vt:variant>
        <vt:i4>1</vt:i4>
      </vt:variant>
      <vt:variant>
        <vt:lpstr>Slide Titles</vt:lpstr>
      </vt:variant>
      <vt:variant>
        <vt:i4>43</vt:i4>
      </vt:variant>
    </vt:vector>
  </HeadingPairs>
  <TitlesOfParts>
    <vt:vector size="45" baseType="lpstr">
      <vt:lpstr>Office Theme</vt:lpstr>
      <vt:lpstr>Macintosh HD:Users:annemartin:Desktop:CWE:articles:CWE Digest article.docx!OLE_LINK1</vt:lpstr>
      <vt:lpstr>The Disengagement Crisis</vt:lpstr>
      <vt:lpstr>  What does   the disengagement crisis   look like?</vt:lpstr>
      <vt:lpstr>Canada Human Resources Centre</vt:lpstr>
      <vt:lpstr>Slide 4</vt:lpstr>
      <vt:lpstr>Engagement: what is it?</vt:lpstr>
      <vt:lpstr>Canada Human Resources Centre</vt:lpstr>
      <vt:lpstr>The crisis</vt:lpstr>
      <vt:lpstr>Slide 8</vt:lpstr>
      <vt:lpstr>What fuels the crisis?</vt:lpstr>
      <vt:lpstr>Slide 10</vt:lpstr>
      <vt:lpstr> Reasons employees say  they leave:</vt:lpstr>
      <vt:lpstr>CWE: its beginnings</vt:lpstr>
      <vt:lpstr>Responding to the crisis</vt:lpstr>
      <vt:lpstr>The data was out there</vt:lpstr>
      <vt:lpstr>Slide 15</vt:lpstr>
      <vt:lpstr>Canadian Standards Association: A Psychologically Safe and Healthy Workplace</vt:lpstr>
      <vt:lpstr>13 factors affecting  psychological health and safety</vt:lpstr>
      <vt:lpstr>Slide 18</vt:lpstr>
      <vt:lpstr> Talking about engagement    Identifying disengagement</vt:lpstr>
      <vt:lpstr>Slide 20</vt:lpstr>
      <vt:lpstr>Absenteeism</vt:lpstr>
      <vt:lpstr>Presenteeism</vt:lpstr>
      <vt:lpstr>Low morale</vt:lpstr>
      <vt:lpstr>High turn over</vt:lpstr>
      <vt:lpstr>Low productivity</vt:lpstr>
      <vt:lpstr>High number of on-the-job accidents</vt:lpstr>
      <vt:lpstr>Gossip and other divisive behaviour</vt:lpstr>
      <vt:lpstr>Unresolved conflict</vt:lpstr>
      <vt:lpstr>In the meantime…..</vt:lpstr>
      <vt:lpstr>CWE has worked with workplaces to: </vt:lpstr>
      <vt:lpstr>CWE responses are grounded in the Restorative framework:</vt:lpstr>
      <vt:lpstr>The framework provides</vt:lpstr>
      <vt:lpstr>Challenges we face</vt:lpstr>
      <vt:lpstr>Challenges we face</vt:lpstr>
      <vt:lpstr>Challenges we face</vt:lpstr>
      <vt:lpstr>Slide 36</vt:lpstr>
      <vt:lpstr>Developing an Explicit Practice</vt:lpstr>
      <vt:lpstr>Developing an Explicit Practice</vt:lpstr>
      <vt:lpstr>A CWE story</vt:lpstr>
      <vt:lpstr>A CWE story: a union rep commented on the process</vt:lpstr>
      <vt:lpstr>Slide 41</vt:lpstr>
      <vt:lpstr> We’re looking for connections!</vt:lpstr>
      <vt:lpstr>The Disengagement Crisis</vt:lpstr>
    </vt:vector>
  </TitlesOfParts>
  <Company>Shalem Mental Health Network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Anne Martin</dc:creator>
  <cp:lastModifiedBy>Anne Martin</cp:lastModifiedBy>
  <cp:revision>228</cp:revision>
  <cp:lastPrinted>2018-04-30T23:19:50Z</cp:lastPrinted>
  <dcterms:created xsi:type="dcterms:W3CDTF">2018-05-13T13:01:46Z</dcterms:created>
  <dcterms:modified xsi:type="dcterms:W3CDTF">2018-05-13T13:02:14Z</dcterms:modified>
</cp:coreProperties>
</file>